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98"/>
  </p:handoutMasterIdLst>
  <p:sldIdLst>
    <p:sldId id="262" r:id="rId3"/>
    <p:sldId id="325" r:id="rId4"/>
    <p:sldId id="326" r:id="rId6"/>
    <p:sldId id="327" r:id="rId7"/>
    <p:sldId id="368" r:id="rId8"/>
    <p:sldId id="324" r:id="rId9"/>
    <p:sldId id="370" r:id="rId10"/>
    <p:sldId id="369" r:id="rId11"/>
    <p:sldId id="328" r:id="rId12"/>
    <p:sldId id="329" r:id="rId13"/>
    <p:sldId id="330" r:id="rId14"/>
    <p:sldId id="331" r:id="rId15"/>
    <p:sldId id="332" r:id="rId16"/>
    <p:sldId id="365" r:id="rId17"/>
    <p:sldId id="333" r:id="rId18"/>
    <p:sldId id="715" r:id="rId19"/>
    <p:sldId id="334" r:id="rId20"/>
    <p:sldId id="371" r:id="rId21"/>
    <p:sldId id="335" r:id="rId22"/>
    <p:sldId id="336" r:id="rId23"/>
    <p:sldId id="337" r:id="rId24"/>
    <p:sldId id="339" r:id="rId25"/>
    <p:sldId id="707" r:id="rId26"/>
    <p:sldId id="372" r:id="rId27"/>
    <p:sldId id="340" r:id="rId28"/>
    <p:sldId id="341" r:id="rId29"/>
    <p:sldId id="708" r:id="rId30"/>
    <p:sldId id="342" r:id="rId31"/>
    <p:sldId id="343" r:id="rId32"/>
    <p:sldId id="825" r:id="rId33"/>
    <p:sldId id="344" r:id="rId34"/>
    <p:sldId id="373" r:id="rId35"/>
    <p:sldId id="362" r:id="rId36"/>
    <p:sldId id="377" r:id="rId37"/>
    <p:sldId id="345" r:id="rId38"/>
    <p:sldId id="347" r:id="rId39"/>
    <p:sldId id="348" r:id="rId40"/>
    <p:sldId id="554" r:id="rId41"/>
    <p:sldId id="351" r:id="rId42"/>
    <p:sldId id="352" r:id="rId43"/>
    <p:sldId id="354" r:id="rId44"/>
    <p:sldId id="782" r:id="rId45"/>
    <p:sldId id="784" r:id="rId46"/>
    <p:sldId id="785" r:id="rId47"/>
    <p:sldId id="786" r:id="rId48"/>
    <p:sldId id="787" r:id="rId49"/>
    <p:sldId id="713" r:id="rId50"/>
    <p:sldId id="355" r:id="rId51"/>
    <p:sldId id="712" r:id="rId52"/>
    <p:sldId id="826" r:id="rId53"/>
    <p:sldId id="827" r:id="rId54"/>
    <p:sldId id="828" r:id="rId55"/>
    <p:sldId id="380" r:id="rId56"/>
    <p:sldId id="829" r:id="rId57"/>
    <p:sldId id="830" r:id="rId58"/>
    <p:sldId id="358" r:id="rId59"/>
    <p:sldId id="831" r:id="rId60"/>
    <p:sldId id="832" r:id="rId61"/>
    <p:sldId id="833" r:id="rId62"/>
    <p:sldId id="359" r:id="rId63"/>
    <p:sldId id="834" r:id="rId64"/>
    <p:sldId id="835" r:id="rId65"/>
    <p:sldId id="360" r:id="rId66"/>
    <p:sldId id="387" r:id="rId67"/>
    <p:sldId id="836" r:id="rId68"/>
    <p:sldId id="837" r:id="rId69"/>
    <p:sldId id="383" r:id="rId70"/>
    <p:sldId id="838" r:id="rId71"/>
    <p:sldId id="839" r:id="rId72"/>
    <p:sldId id="840" r:id="rId73"/>
    <p:sldId id="388" r:id="rId74"/>
    <p:sldId id="390" r:id="rId75"/>
    <p:sldId id="714" r:id="rId76"/>
    <p:sldId id="391" r:id="rId77"/>
    <p:sldId id="392" r:id="rId78"/>
    <p:sldId id="396" r:id="rId79"/>
    <p:sldId id="556" r:id="rId80"/>
    <p:sldId id="557" r:id="rId81"/>
    <p:sldId id="399" r:id="rId82"/>
    <p:sldId id="559" r:id="rId83"/>
    <p:sldId id="560" r:id="rId84"/>
    <p:sldId id="400" r:id="rId85"/>
    <p:sldId id="562" r:id="rId86"/>
    <p:sldId id="563" r:id="rId87"/>
    <p:sldId id="401" r:id="rId88"/>
    <p:sldId id="402" r:id="rId89"/>
    <p:sldId id="565" r:id="rId90"/>
    <p:sldId id="564" r:id="rId91"/>
    <p:sldId id="841" r:id="rId92"/>
    <p:sldId id="394" r:id="rId93"/>
    <p:sldId id="716" r:id="rId94"/>
    <p:sldId id="822" r:id="rId95"/>
    <p:sldId id="823" r:id="rId96"/>
    <p:sldId id="821" r:id="rId97"/>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隶书" panose="02010509060101010101" pitchFamily="49"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隶书" panose="020105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隶书" panose="020105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隶书" panose="020105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隶书" panose="02010509060101010101" pitchFamily="49"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隶书" panose="02010509060101010101" pitchFamily="49"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隶书" panose="02010509060101010101" pitchFamily="49"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隶书" panose="02010509060101010101" pitchFamily="49"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隶书"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0000CC"/>
    <a:srgbClr val="CC0000"/>
    <a:srgbClr val="A5832D"/>
    <a:srgbClr val="FFFFFF"/>
    <a:srgbClr val="0092CC"/>
    <a:srgbClr val="C7E6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422"/>
    <p:restoredTop sz="83548"/>
  </p:normalViewPr>
  <p:slideViewPr>
    <p:cSldViewPr snapToGrid="0" showGuides="1">
      <p:cViewPr varScale="1">
        <p:scale>
          <a:sx n="95" d="100"/>
          <a:sy n="95" d="100"/>
        </p:scale>
        <p:origin x="2190" y="84"/>
      </p:cViewPr>
      <p:guideLst>
        <p:guide orient="horz" pos="2137"/>
        <p:guide pos="288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handoutMaster" Target="handoutMasters/handoutMaster1.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37.wmf"/><Relationship Id="rId4" Type="http://schemas.openxmlformats.org/officeDocument/2006/relationships/image" Target="../media/image36.wmf"/><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60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D3625B-A94B-4365-9A72-34805A31FB67}"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90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6"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90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90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F595D68-43BD-4B11-A8AE-26A841D9CBDA}"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7411" name="Rectangle 2"/>
          <p:cNvSpPr>
            <a:spLocks noRot="1" noTextEdit="1"/>
          </p:cNvSpPr>
          <p:nvPr>
            <p:ph type="sldImg"/>
          </p:nvPr>
        </p:nvSpPr>
        <p:spPr/>
      </p:sp>
      <p:sp>
        <p:nvSpPr>
          <p:cNvPr id="17412" name="Rectangle 3"/>
          <p:cNvSpPr>
            <a:spLocks noGrp="1"/>
          </p:cNvSpPr>
          <p:nvPr>
            <p:ph type="body" idx="1"/>
          </p:nvPr>
        </p:nvSpPr>
        <p:spPr/>
        <p:txBody>
          <a:bodyPr wrap="square" lIns="91440" tIns="45720" rIns="91440" bIns="45720" anchor="t" anchorCtr="0"/>
          <a:p>
            <a:pPr lvl="0" eaLnBrk="1" hangingPunct="1"/>
            <a:r>
              <a:rPr lang="zh-CN" altLang="en-US" dirty="0">
                <a:ea typeface="宋体" panose="02010600030101010101" pitchFamily="2" charset="-122"/>
              </a:rPr>
              <a:t>软硬件划分</a:t>
            </a:r>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6083" name="Rectangle 2"/>
          <p:cNvSpPr>
            <a:spLocks noRot="1" noTextEdit="1"/>
          </p:cNvSpPr>
          <p:nvPr>
            <p:ph type="sldImg"/>
          </p:nvPr>
        </p:nvSpPr>
        <p:spPr/>
      </p:sp>
      <p:sp>
        <p:nvSpPr>
          <p:cNvPr id="46084" name="Rectangle 3"/>
          <p:cNvSpPr>
            <a:spLocks noGrp="1"/>
          </p:cNvSpPr>
          <p:nvPr>
            <p:ph type="body" idx="1"/>
          </p:nvPr>
        </p:nvSpPr>
        <p:spPr/>
        <p:txBody>
          <a:bodyPr wrap="square" lIns="91440" tIns="45720" rIns="91440" bIns="45720" anchor="t" anchorCtr="0"/>
          <a:p>
            <a:pPr lvl="0" eaLnBrk="1" hangingPunct="1"/>
            <a:r>
              <a:rPr lang="zh-CN" altLang="en-US" dirty="0">
                <a:ea typeface="宋体" panose="02010600030101010101" pitchFamily="2" charset="-122"/>
              </a:rPr>
              <a:t>可以整块访问数据</a:t>
            </a:r>
            <a:endParaRPr lang="zh-CN" altLang="en-US"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9155" name="Rectangle 2"/>
          <p:cNvSpPr>
            <a:spLocks noRot="1" noTextEdit="1"/>
          </p:cNvSpPr>
          <p:nvPr>
            <p:ph type="sldImg"/>
          </p:nvPr>
        </p:nvSpPr>
        <p:spPr/>
      </p:sp>
      <p:sp>
        <p:nvSpPr>
          <p:cNvPr id="49156" name="Rectangle 3"/>
          <p:cNvSpPr>
            <a:spLocks noGrp="1"/>
          </p:cNvSpPr>
          <p:nvPr>
            <p:ph type="body" idx="1"/>
          </p:nvPr>
        </p:nvSpPr>
        <p:spPr/>
        <p:txBody>
          <a:bodyPr wrap="square" lIns="91440" tIns="45720" rIns="91440" bIns="45720" anchor="t" anchorCtr="0"/>
          <a:p>
            <a:pPr lvl="0" eaLnBrk="1" hangingPunct="1"/>
            <a:r>
              <a:rPr lang="en-US" altLang="zh-CN" b="1" dirty="0">
                <a:ea typeface="宋体" panose="02010600030101010101" pitchFamily="2" charset="-122"/>
              </a:rPr>
              <a:t>6</a:t>
            </a:r>
            <a:r>
              <a:rPr lang="zh-CN" altLang="en-US" b="1" dirty="0">
                <a:ea typeface="宋体" panose="02010600030101010101" pitchFamily="2" charset="-122"/>
              </a:rPr>
              <a:t>、数据描述符和向量数据表示对向量数据结构所提供的支持有什么不同</a:t>
            </a:r>
            <a:r>
              <a:rPr lang="en-US" altLang="zh-CN" b="1" dirty="0">
                <a:ea typeface="宋体" panose="02010600030101010101" pitchFamily="2" charset="-122"/>
              </a:rPr>
              <a:t>?</a:t>
            </a:r>
            <a:endParaRPr lang="en-US" altLang="zh-CN" dirty="0">
              <a:ea typeface="宋体" panose="02010600030101010101" pitchFamily="2" charset="-122"/>
            </a:endParaRPr>
          </a:p>
          <a:p>
            <a:pPr lvl="0" eaLnBrk="1" hangingPunct="1"/>
            <a:r>
              <a:rPr lang="zh-CN" altLang="en-US" dirty="0">
                <a:ea typeface="宋体" panose="02010600030101010101" pitchFamily="2" charset="-122"/>
              </a:rPr>
              <a:t>描述符数据表示在实现向量、阵列数据元素的索引上要比用变址方法比，能更快地形成元素的地址，从而可以迅速进行访问，同时，也有利于检查程序中的向量、数组在使用中是否越界。因此，它为向量、数组的实现提供了支持，有利于简化编译中的代码</a:t>
            </a:r>
            <a:r>
              <a:rPr lang="zh-CN" altLang="en-US" dirty="0">
                <a:ea typeface="宋体" panose="02010600030101010101" pitchFamily="2" charset="-122"/>
              </a:rPr>
              <a:t>生成。</a:t>
            </a:r>
            <a:endParaRPr lang="zh-CN" altLang="en-US" dirty="0">
              <a:ea typeface="宋体" panose="02010600030101010101" pitchFamily="2" charset="-122"/>
            </a:endParaRPr>
          </a:p>
          <a:p>
            <a:pPr lvl="0" eaLnBrk="1" hangingPunct="1"/>
            <a:r>
              <a:rPr lang="zh-CN" altLang="en-US" dirty="0">
                <a:ea typeface="宋体" panose="02010600030101010101" pitchFamily="2" charset="-122"/>
              </a:rPr>
              <a:t>但</a:t>
            </a:r>
            <a:r>
              <a:rPr lang="zh-CN" altLang="en-US" dirty="0">
                <a:ea typeface="宋体" panose="02010600030101010101" pitchFamily="2" charset="-122"/>
                <a:sym typeface="+mn-ea"/>
              </a:rPr>
              <a:t>描述符数据表示没有向量、数组的运算类指令，也没有采用流水或处理单元阵列形式的高速运算硬件，没有对阵列中每个元素又是一个子阵列的相关型交叉阵列进行处理的硬件，也没有对大量元素是零的稀疏矩阵和数组进行压缩存储、还原、运算等指令和硬件。因此，它对向量和数组提供的支持不够强，并不是向量数据表示。</a:t>
            </a:r>
            <a:endParaRPr lang="zh-CN" altLang="en-US" dirty="0">
              <a:ea typeface="宋体" panose="02010600030101010101" pitchFamily="2" charset="-122"/>
              <a:sym typeface="+mn-ea"/>
            </a:endParaRPr>
          </a:p>
          <a:p>
            <a:pPr lvl="0" eaLnBrk="1" hangingPunct="1"/>
            <a:r>
              <a:rPr lang="zh-CN" altLang="en-US" dirty="0">
                <a:ea typeface="宋体" panose="02010600030101010101" pitchFamily="2" charset="-122"/>
              </a:rPr>
              <a:t>向量处理机能快速形成元素地址，能把元素成块预取到</a:t>
            </a:r>
            <a:r>
              <a:rPr lang="en-US" altLang="zh-CN" dirty="0">
                <a:ea typeface="宋体" panose="02010600030101010101" pitchFamily="2" charset="-122"/>
              </a:rPr>
              <a:t>CPU</a:t>
            </a:r>
            <a:r>
              <a:rPr lang="zh-CN" altLang="en-US" dirty="0">
                <a:ea typeface="宋体" panose="02010600030101010101" pitchFamily="2" charset="-122"/>
              </a:rPr>
              <a:t>，用一条指令同时对整个向量数组高速处理</a:t>
            </a:r>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57347" name="Rectangle 2"/>
          <p:cNvSpPr>
            <a:spLocks noRot="1" noTextEdit="1"/>
          </p:cNvSpPr>
          <p:nvPr>
            <p:ph type="sldImg"/>
          </p:nvPr>
        </p:nvSpPr>
        <p:spPr/>
      </p:sp>
      <p:sp>
        <p:nvSpPr>
          <p:cNvPr id="57348" name="Rectangle 3"/>
          <p:cNvSpPr>
            <a:spLocks noGrp="1"/>
          </p:cNvSpPr>
          <p:nvPr>
            <p:ph type="body" idx="1"/>
          </p:nvPr>
        </p:nvSpPr>
        <p:spPr/>
        <p:txBody>
          <a:bodyPr wrap="square" lIns="91440" tIns="45720" rIns="91440" bIns="45720" anchor="t" anchorCtr="0"/>
          <a:p>
            <a:pPr lvl="0" eaLnBrk="1" hangingPunct="1"/>
            <a:r>
              <a:rPr lang="zh-CN" altLang="en-US" b="1" dirty="0">
                <a:ea typeface="宋体" panose="02010600030101010101" pitchFamily="2" charset="-122"/>
              </a:rPr>
              <a:t>　　</a:t>
            </a:r>
            <a:r>
              <a:rPr lang="en-US" altLang="zh-CN" b="1" dirty="0">
                <a:ea typeface="宋体" panose="02010600030101010101" pitchFamily="2" charset="-122"/>
              </a:rPr>
              <a:t>3</a:t>
            </a:r>
            <a:r>
              <a:rPr lang="zh-CN" altLang="en-US" b="1" dirty="0">
                <a:ea typeface="宋体" panose="02010600030101010101" pitchFamily="2" charset="-122"/>
              </a:rPr>
              <a:t>、堆栈型机器与通用寄存器型机器的主要区别</a:t>
            </a:r>
            <a:r>
              <a:rPr lang="en-US" altLang="zh-CN" b="1" dirty="0">
                <a:ea typeface="宋体" panose="02010600030101010101" pitchFamily="2" charset="-122"/>
              </a:rPr>
              <a:t>?</a:t>
            </a:r>
            <a:r>
              <a:rPr lang="zh-CN" altLang="en-US" b="1" dirty="0">
                <a:ea typeface="宋体" panose="02010600030101010101" pitchFamily="2" charset="-122"/>
              </a:rPr>
              <a:t>堆栈型机器对程序调用的哪些操作提供支持</a:t>
            </a:r>
            <a:r>
              <a:rPr lang="en-US" altLang="zh-CN" b="1" dirty="0">
                <a:ea typeface="宋体" panose="02010600030101010101" pitchFamily="2" charset="-122"/>
              </a:rPr>
              <a:t>?</a:t>
            </a:r>
            <a:endParaRPr lang="en-US" altLang="zh-CN" dirty="0">
              <a:ea typeface="宋体" panose="02010600030101010101" pitchFamily="2" charset="-122"/>
            </a:endParaRPr>
          </a:p>
          <a:p>
            <a:pPr lvl="0" eaLnBrk="1" hangingPunct="1"/>
            <a:r>
              <a:rPr lang="zh-CN" altLang="en-US" dirty="0">
                <a:ea typeface="宋体" panose="02010600030101010101" pitchFamily="2" charset="-122"/>
              </a:rPr>
              <a:t>　　通用寄存器型对堆栈数据结构实现的支持较差：</a:t>
            </a:r>
            <a:r>
              <a:rPr lang="en-US" altLang="zh-CN" dirty="0">
                <a:ea typeface="宋体" panose="02010600030101010101" pitchFamily="2" charset="-122"/>
              </a:rPr>
              <a:t>1</a:t>
            </a:r>
            <a:r>
              <a:rPr lang="zh-CN" altLang="en-US" dirty="0">
                <a:ea typeface="宋体" panose="02010600030101010101" pitchFamily="2" charset="-122"/>
              </a:rPr>
              <a:t>、堆栈操作指令少</a:t>
            </a:r>
            <a:r>
              <a:rPr lang="en-US" altLang="zh-CN" dirty="0">
                <a:ea typeface="宋体" panose="02010600030101010101" pitchFamily="2" charset="-122"/>
              </a:rPr>
              <a:t>;2</a:t>
            </a:r>
            <a:r>
              <a:rPr lang="zh-CN" altLang="en-US" dirty="0">
                <a:ea typeface="宋体" panose="02010600030101010101" pitchFamily="2" charset="-122"/>
              </a:rPr>
              <a:t>、速度低</a:t>
            </a:r>
            <a:r>
              <a:rPr lang="en-US" altLang="zh-CN" dirty="0">
                <a:ea typeface="宋体" panose="02010600030101010101" pitchFamily="2" charset="-122"/>
              </a:rPr>
              <a:t>;3</a:t>
            </a:r>
            <a:r>
              <a:rPr lang="zh-CN" altLang="en-US" dirty="0">
                <a:ea typeface="宋体" panose="02010600030101010101" pitchFamily="2" charset="-122"/>
              </a:rPr>
              <a:t>、通常只用于保存返回地址。</a:t>
            </a:r>
            <a:endParaRPr lang="zh-CN" altLang="en-US" dirty="0">
              <a:ea typeface="宋体" panose="02010600030101010101" pitchFamily="2" charset="-122"/>
            </a:endParaRPr>
          </a:p>
          <a:p>
            <a:pPr lvl="0" eaLnBrk="1" hangingPunct="1"/>
            <a:r>
              <a:rPr lang="zh-CN" altLang="en-US" dirty="0">
                <a:ea typeface="宋体" panose="02010600030101010101" pitchFamily="2" charset="-122"/>
              </a:rPr>
              <a:t>　　堆栈型支持有力：</a:t>
            </a:r>
            <a:r>
              <a:rPr lang="en-US" altLang="zh-CN" dirty="0">
                <a:ea typeface="宋体" panose="02010600030101010101" pitchFamily="2" charset="-122"/>
              </a:rPr>
              <a:t>1</a:t>
            </a:r>
            <a:r>
              <a:rPr lang="zh-CN" altLang="en-US" dirty="0">
                <a:ea typeface="宋体" panose="02010600030101010101" pitchFamily="2" charset="-122"/>
              </a:rPr>
              <a:t>、硬件堆栈</a:t>
            </a:r>
            <a:r>
              <a:rPr lang="en-US" altLang="zh-CN" dirty="0">
                <a:ea typeface="宋体" panose="02010600030101010101" pitchFamily="2" charset="-122"/>
              </a:rPr>
              <a:t>;2</a:t>
            </a:r>
            <a:r>
              <a:rPr lang="zh-CN" altLang="en-US" dirty="0">
                <a:ea typeface="宋体" panose="02010600030101010101" pitchFamily="2" charset="-122"/>
              </a:rPr>
              <a:t>、堆栈指令丰富</a:t>
            </a:r>
            <a:r>
              <a:rPr lang="en-US" altLang="zh-CN" dirty="0">
                <a:ea typeface="宋体" panose="02010600030101010101" pitchFamily="2" charset="-122"/>
              </a:rPr>
              <a:t>;3</a:t>
            </a:r>
            <a:r>
              <a:rPr lang="zh-CN" altLang="en-US" dirty="0">
                <a:ea typeface="宋体" panose="02010600030101010101" pitchFamily="2" charset="-122"/>
              </a:rPr>
              <a:t>、支持高级语言编译</a:t>
            </a:r>
            <a:r>
              <a:rPr lang="en-US" altLang="zh-CN" dirty="0">
                <a:ea typeface="宋体" panose="02010600030101010101" pitchFamily="2" charset="-122"/>
              </a:rPr>
              <a:t>;4</a:t>
            </a:r>
            <a:r>
              <a:rPr lang="zh-CN" altLang="en-US" dirty="0">
                <a:ea typeface="宋体" panose="02010600030101010101" pitchFamily="2" charset="-122"/>
              </a:rPr>
              <a:t>、支持子程序嵌套和递归。可将以下信息全部压入栈：返回地址、条件码、关键寄存器内容、必要的全局或局部参数。为子程序开辟局部变量中间结果工作区</a:t>
            </a:r>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72707" name="Rectangle 2"/>
          <p:cNvSpPr>
            <a:spLocks noGrp="1" noRot="1" noChangeAspect="1" noTextEdit="1"/>
          </p:cNvSpPr>
          <p:nvPr>
            <p:ph type="sldImg"/>
          </p:nvPr>
        </p:nvSpPr>
        <p:spPr/>
      </p:sp>
      <p:sp>
        <p:nvSpPr>
          <p:cNvPr id="72708" name="Rectangle 3"/>
          <p:cNvSpPr>
            <a:spLocks noGrp="1"/>
          </p:cNvSpPr>
          <p:nvPr>
            <p:ph type="body" idx="1"/>
          </p:nvPr>
        </p:nvSpPr>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75779" name="Rectangle 2"/>
          <p:cNvSpPr>
            <a:spLocks noGrp="1" noRot="1" noChangeAspect="1" noTextEdit="1"/>
          </p:cNvSpPr>
          <p:nvPr>
            <p:ph type="sldImg"/>
          </p:nvPr>
        </p:nvSpPr>
        <p:spPr/>
      </p:sp>
      <p:sp>
        <p:nvSpPr>
          <p:cNvPr id="75780" name="Rectangle 3"/>
          <p:cNvSpPr>
            <a:spLocks noGrp="1"/>
          </p:cNvSpPr>
          <p:nvPr>
            <p:ph type="body" idx="1"/>
          </p:nvPr>
        </p:nvSpPr>
        <p:spPr/>
        <p:txBody>
          <a:bodyPr wrap="square" lIns="91440" tIns="45720" rIns="91440" bIns="45720" anchor="t" anchorCtr="0"/>
          <a:p>
            <a:pPr lvl="0" eaLnBrk="1" hangingPunct="1"/>
            <a:r>
              <a:rPr lang="en-US" altLang="zh-CN" dirty="0">
                <a:ea typeface="宋体" panose="02010600030101010101" pitchFamily="2" charset="-122"/>
              </a:rPr>
              <a:t>0.1=0.0625(1/24)+0.0315(1/25)+0.00625</a:t>
            </a:r>
            <a:endParaRPr lang="en-US" altLang="zh-CN"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幻灯片图像占位符 1"/>
          <p:cNvSpPr>
            <a:spLocks noGrp="1" noRot="1" noChangeAspect="1" noTextEdit="1"/>
          </p:cNvSpPr>
          <p:nvPr>
            <p:ph type="sldImg"/>
          </p:nvPr>
        </p:nvSpPr>
        <p:spPr/>
      </p:sp>
      <p:sp>
        <p:nvSpPr>
          <p:cNvPr id="77827" name="备注占位符 2"/>
          <p:cNvSpPr>
            <a:spLocks noGrp="1"/>
          </p:cNvSpPr>
          <p:nvPr>
            <p:ph type="body" idx="1"/>
          </p:nvPr>
        </p:nvSpPr>
        <p:spPr/>
        <p:txBody>
          <a:bodyPr wrap="square" lIns="91440" tIns="45720" rIns="91440" bIns="45720" anchor="t" anchorCtr="0"/>
          <a:p>
            <a:pPr lvl="0"/>
            <a:endParaRPr lang="zh-CN" altLang="en-US" dirty="0">
              <a:ea typeface="等线" panose="02010600030101010101" charset="-122"/>
            </a:endParaRPr>
          </a:p>
        </p:txBody>
      </p:sp>
      <p:sp>
        <p:nvSpPr>
          <p:cNvPr id="778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pic>
        <p:nvPicPr>
          <p:cNvPr id="2050" name="图片 7"/>
          <p:cNvPicPr>
            <a:picLocks noChangeAspect="1"/>
          </p:cNvPicPr>
          <p:nvPr userDrawn="1"/>
        </p:nvPicPr>
        <p:blipFill>
          <a:blip r:embed="rId2"/>
          <a:srcRect l="3296" t="2879" r="75218" b="62186"/>
          <a:stretch>
            <a:fillRect/>
          </a:stretch>
        </p:blipFill>
        <p:spPr>
          <a:xfrm>
            <a:off x="61913" y="44450"/>
            <a:ext cx="822325" cy="833438"/>
          </a:xfrm>
          <a:prstGeom prst="rect">
            <a:avLst/>
          </a:prstGeom>
          <a:noFill/>
          <a:ln w="9525">
            <a:noFill/>
          </a:ln>
        </p:spPr>
      </p:pic>
      <p:sp>
        <p:nvSpPr>
          <p:cNvPr id="9" name="Rectangle 31"/>
          <p:cNvSpPr>
            <a:spLocks noChangeArrowheads="1"/>
          </p:cNvSpPr>
          <p:nvPr/>
        </p:nvSpPr>
        <p:spPr bwMode="gray">
          <a:xfrm>
            <a:off x="0" y="908050"/>
            <a:ext cx="9144000" cy="4992688"/>
          </a:xfrm>
          <a:prstGeom prst="rect">
            <a:avLst/>
          </a:prstGeom>
          <a:gradFill rotWithShape="1">
            <a:gsLst>
              <a:gs pos="0">
                <a:schemeClr val="hlink"/>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Times New Roman" panose="02020603050405020304" pitchFamily="18" charset="0"/>
                <a:ea typeface="隶书" panose="02010509060101010101" pitchFamily="49" charset="-122"/>
              </a:defRPr>
            </a:lvl1pPr>
            <a:lvl2pPr marL="742950" indent="-285750" algn="r">
              <a:defRPr>
                <a:solidFill>
                  <a:schemeClr val="tx1"/>
                </a:solidFill>
                <a:latin typeface="Times New Roman" panose="02020603050405020304" pitchFamily="18" charset="0"/>
                <a:ea typeface="隶书" panose="02010509060101010101" pitchFamily="49" charset="-122"/>
              </a:defRPr>
            </a:lvl2pPr>
            <a:lvl3pPr marL="1143000" indent="-228600" algn="r">
              <a:defRPr>
                <a:solidFill>
                  <a:schemeClr val="tx1"/>
                </a:solidFill>
                <a:latin typeface="Times New Roman" panose="02020603050405020304" pitchFamily="18" charset="0"/>
                <a:ea typeface="隶书" panose="02010509060101010101" pitchFamily="49" charset="-122"/>
              </a:defRPr>
            </a:lvl3pPr>
            <a:lvl4pPr marL="1600200" indent="-228600" algn="r">
              <a:defRPr>
                <a:solidFill>
                  <a:schemeClr val="tx1"/>
                </a:solidFill>
                <a:latin typeface="Times New Roman" panose="02020603050405020304" pitchFamily="18" charset="0"/>
                <a:ea typeface="隶书" panose="02010509060101010101" pitchFamily="49" charset="-122"/>
              </a:defRPr>
            </a:lvl4pPr>
            <a:lvl5pPr marL="2057400" indent="-228600" algn="r">
              <a:defRPr>
                <a:solidFill>
                  <a:schemeClr val="tx1"/>
                </a:solidFill>
                <a:latin typeface="Times New Roman" panose="02020603050405020304" pitchFamily="18" charset="0"/>
                <a:ea typeface="隶书" panose="02010509060101010101" pitchFamily="49" charset="-122"/>
              </a:defRPr>
            </a:lvl5pPr>
            <a:lvl6pPr marL="25146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pic>
        <p:nvPicPr>
          <p:cNvPr id="2052" name="Picture 32" descr="light_white"/>
          <p:cNvPicPr>
            <a:picLocks noChangeAspect="1"/>
          </p:cNvPicPr>
          <p:nvPr/>
        </p:nvPicPr>
        <p:blipFill>
          <a:blip r:embed="rId3"/>
          <a:stretch>
            <a:fillRect/>
          </a:stretch>
        </p:blipFill>
        <p:spPr>
          <a:xfrm>
            <a:off x="230188" y="1428750"/>
            <a:ext cx="133350" cy="133350"/>
          </a:xfrm>
          <a:prstGeom prst="rect">
            <a:avLst/>
          </a:prstGeom>
          <a:noFill/>
          <a:ln w="9525">
            <a:noFill/>
          </a:ln>
        </p:spPr>
      </p:pic>
      <p:pic>
        <p:nvPicPr>
          <p:cNvPr id="2053" name="Picture 33" descr="light_white"/>
          <p:cNvPicPr>
            <a:picLocks noChangeAspect="1"/>
          </p:cNvPicPr>
          <p:nvPr/>
        </p:nvPicPr>
        <p:blipFill>
          <a:blip r:embed="rId3">
            <a:lum contrast="-24001"/>
          </a:blip>
          <a:stretch>
            <a:fillRect/>
          </a:stretch>
        </p:blipFill>
        <p:spPr>
          <a:xfrm>
            <a:off x="884238" y="1231900"/>
            <a:ext cx="220662" cy="220663"/>
          </a:xfrm>
          <a:prstGeom prst="rect">
            <a:avLst/>
          </a:prstGeom>
          <a:noFill/>
          <a:ln w="9525">
            <a:noFill/>
          </a:ln>
        </p:spPr>
      </p:pic>
      <p:pic>
        <p:nvPicPr>
          <p:cNvPr id="2054" name="Picture 34" descr="light_white"/>
          <p:cNvPicPr>
            <a:picLocks noChangeAspect="1"/>
          </p:cNvPicPr>
          <p:nvPr/>
        </p:nvPicPr>
        <p:blipFill>
          <a:blip r:embed="rId3"/>
          <a:stretch>
            <a:fillRect/>
          </a:stretch>
        </p:blipFill>
        <p:spPr>
          <a:xfrm>
            <a:off x="661988" y="1860550"/>
            <a:ext cx="133350" cy="133350"/>
          </a:xfrm>
          <a:prstGeom prst="rect">
            <a:avLst/>
          </a:prstGeom>
          <a:noFill/>
          <a:ln w="9525">
            <a:noFill/>
          </a:ln>
        </p:spPr>
      </p:pic>
      <p:pic>
        <p:nvPicPr>
          <p:cNvPr id="2055" name="Picture 35" descr="light_white"/>
          <p:cNvPicPr>
            <a:picLocks noChangeAspect="1"/>
          </p:cNvPicPr>
          <p:nvPr/>
        </p:nvPicPr>
        <p:blipFill>
          <a:blip r:embed="rId3"/>
          <a:stretch>
            <a:fillRect/>
          </a:stretch>
        </p:blipFill>
        <p:spPr>
          <a:xfrm>
            <a:off x="952500" y="1738313"/>
            <a:ext cx="115888" cy="115887"/>
          </a:xfrm>
          <a:prstGeom prst="rect">
            <a:avLst/>
          </a:prstGeom>
          <a:noFill/>
          <a:ln w="9525">
            <a:noFill/>
          </a:ln>
        </p:spPr>
      </p:pic>
      <p:pic>
        <p:nvPicPr>
          <p:cNvPr id="2056" name="Picture 36" descr="light_white"/>
          <p:cNvPicPr>
            <a:picLocks noChangeAspect="1"/>
          </p:cNvPicPr>
          <p:nvPr/>
        </p:nvPicPr>
        <p:blipFill>
          <a:blip r:embed="rId3">
            <a:grayscl/>
            <a:lum contrast="-48000"/>
          </a:blip>
          <a:stretch>
            <a:fillRect/>
          </a:stretch>
        </p:blipFill>
        <p:spPr>
          <a:xfrm>
            <a:off x="1908175" y="1665288"/>
            <a:ext cx="322263" cy="322262"/>
          </a:xfrm>
          <a:prstGeom prst="rect">
            <a:avLst/>
          </a:prstGeom>
          <a:noFill/>
          <a:ln w="9525">
            <a:noFill/>
          </a:ln>
        </p:spPr>
      </p:pic>
      <p:pic>
        <p:nvPicPr>
          <p:cNvPr id="2057" name="Picture 37" descr="light_white"/>
          <p:cNvPicPr>
            <a:picLocks noChangeAspect="1"/>
          </p:cNvPicPr>
          <p:nvPr/>
        </p:nvPicPr>
        <p:blipFill>
          <a:blip r:embed="rId3">
            <a:grayscl/>
          </a:blip>
          <a:stretch>
            <a:fillRect/>
          </a:stretch>
        </p:blipFill>
        <p:spPr>
          <a:xfrm>
            <a:off x="4187825" y="1265238"/>
            <a:ext cx="133350" cy="133350"/>
          </a:xfrm>
          <a:prstGeom prst="rect">
            <a:avLst/>
          </a:prstGeom>
          <a:noFill/>
          <a:ln w="9525">
            <a:noFill/>
          </a:ln>
        </p:spPr>
      </p:pic>
      <p:pic>
        <p:nvPicPr>
          <p:cNvPr id="2058" name="Picture 38" descr="light_white"/>
          <p:cNvPicPr>
            <a:picLocks noChangeAspect="1"/>
          </p:cNvPicPr>
          <p:nvPr/>
        </p:nvPicPr>
        <p:blipFill>
          <a:blip r:embed="rId3">
            <a:lum contrast="-30000"/>
          </a:blip>
          <a:stretch>
            <a:fillRect/>
          </a:stretch>
        </p:blipFill>
        <p:spPr>
          <a:xfrm>
            <a:off x="5172075" y="2028825"/>
            <a:ext cx="133350" cy="133350"/>
          </a:xfrm>
          <a:prstGeom prst="rect">
            <a:avLst/>
          </a:prstGeom>
          <a:noFill/>
          <a:ln w="9525">
            <a:noFill/>
          </a:ln>
        </p:spPr>
      </p:pic>
      <p:pic>
        <p:nvPicPr>
          <p:cNvPr id="2059" name="Picture 39" descr="light_white"/>
          <p:cNvPicPr>
            <a:picLocks noChangeAspect="1"/>
          </p:cNvPicPr>
          <p:nvPr/>
        </p:nvPicPr>
        <p:blipFill>
          <a:blip r:embed="rId3">
            <a:lum contrast="-53999"/>
          </a:blip>
          <a:stretch>
            <a:fillRect/>
          </a:stretch>
        </p:blipFill>
        <p:spPr>
          <a:xfrm>
            <a:off x="6319838" y="3025775"/>
            <a:ext cx="207962" cy="207963"/>
          </a:xfrm>
          <a:prstGeom prst="rect">
            <a:avLst/>
          </a:prstGeom>
          <a:noFill/>
          <a:ln w="9525">
            <a:noFill/>
          </a:ln>
        </p:spPr>
      </p:pic>
      <p:pic>
        <p:nvPicPr>
          <p:cNvPr id="2060" name="Picture 40" descr="light_white"/>
          <p:cNvPicPr>
            <a:picLocks noChangeAspect="1"/>
          </p:cNvPicPr>
          <p:nvPr/>
        </p:nvPicPr>
        <p:blipFill>
          <a:blip r:embed="rId3">
            <a:grayscl/>
            <a:lum contrast="-53999"/>
          </a:blip>
          <a:stretch>
            <a:fillRect/>
          </a:stretch>
        </p:blipFill>
        <p:spPr>
          <a:xfrm>
            <a:off x="7423150" y="1514475"/>
            <a:ext cx="182563" cy="182563"/>
          </a:xfrm>
          <a:prstGeom prst="rect">
            <a:avLst/>
          </a:prstGeom>
          <a:noFill/>
          <a:ln w="9525">
            <a:noFill/>
          </a:ln>
        </p:spPr>
      </p:pic>
      <p:pic>
        <p:nvPicPr>
          <p:cNvPr id="2061" name="Picture 41" descr="light_white"/>
          <p:cNvPicPr>
            <a:picLocks noChangeAspect="1"/>
          </p:cNvPicPr>
          <p:nvPr/>
        </p:nvPicPr>
        <p:blipFill>
          <a:blip r:embed="rId3">
            <a:lum contrast="-24001"/>
          </a:blip>
          <a:stretch>
            <a:fillRect/>
          </a:stretch>
        </p:blipFill>
        <p:spPr>
          <a:xfrm>
            <a:off x="8118475" y="1939925"/>
            <a:ext cx="133350" cy="133350"/>
          </a:xfrm>
          <a:prstGeom prst="rect">
            <a:avLst/>
          </a:prstGeom>
          <a:noFill/>
          <a:ln w="9525">
            <a:noFill/>
          </a:ln>
        </p:spPr>
      </p:pic>
      <p:pic>
        <p:nvPicPr>
          <p:cNvPr id="2062" name="Picture 42" descr="light_white"/>
          <p:cNvPicPr>
            <a:picLocks noChangeAspect="1"/>
          </p:cNvPicPr>
          <p:nvPr/>
        </p:nvPicPr>
        <p:blipFill>
          <a:blip r:embed="rId3">
            <a:lum contrast="-100000"/>
          </a:blip>
          <a:stretch>
            <a:fillRect/>
          </a:stretch>
        </p:blipFill>
        <p:spPr>
          <a:xfrm>
            <a:off x="6783388" y="1670050"/>
            <a:ext cx="133350" cy="133350"/>
          </a:xfrm>
          <a:prstGeom prst="rect">
            <a:avLst/>
          </a:prstGeom>
          <a:noFill/>
          <a:ln w="9525">
            <a:noFill/>
          </a:ln>
        </p:spPr>
      </p:pic>
      <p:pic>
        <p:nvPicPr>
          <p:cNvPr id="2063" name="Picture 43" descr="light_white"/>
          <p:cNvPicPr>
            <a:picLocks noChangeAspect="1"/>
          </p:cNvPicPr>
          <p:nvPr/>
        </p:nvPicPr>
        <p:blipFill>
          <a:blip r:embed="rId3">
            <a:lum contrast="-60001"/>
          </a:blip>
          <a:stretch>
            <a:fillRect/>
          </a:stretch>
        </p:blipFill>
        <p:spPr>
          <a:xfrm>
            <a:off x="7321550" y="1908175"/>
            <a:ext cx="133350" cy="133350"/>
          </a:xfrm>
          <a:prstGeom prst="rect">
            <a:avLst/>
          </a:prstGeom>
          <a:noFill/>
          <a:ln w="9525">
            <a:noFill/>
          </a:ln>
        </p:spPr>
      </p:pic>
      <p:pic>
        <p:nvPicPr>
          <p:cNvPr id="2064" name="Picture 44" descr="light_white"/>
          <p:cNvPicPr>
            <a:picLocks noChangeAspect="1"/>
          </p:cNvPicPr>
          <p:nvPr/>
        </p:nvPicPr>
        <p:blipFill>
          <a:blip r:embed="rId3">
            <a:lum contrast="-60001"/>
          </a:blip>
          <a:stretch>
            <a:fillRect/>
          </a:stretch>
        </p:blipFill>
        <p:spPr>
          <a:xfrm>
            <a:off x="8564563" y="1557338"/>
            <a:ext cx="133350" cy="133350"/>
          </a:xfrm>
          <a:prstGeom prst="rect">
            <a:avLst/>
          </a:prstGeom>
          <a:noFill/>
          <a:ln w="9525">
            <a:noFill/>
          </a:ln>
        </p:spPr>
      </p:pic>
      <p:sp>
        <p:nvSpPr>
          <p:cNvPr id="24" name="Freeform 45"/>
          <p:cNvSpPr/>
          <p:nvPr/>
        </p:nvSpPr>
        <p:spPr bwMode="auto">
          <a:xfrm>
            <a:off x="-3175" y="882650"/>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pic>
        <p:nvPicPr>
          <p:cNvPr id="2066" name="Picture 46" descr="light_white"/>
          <p:cNvPicPr>
            <a:picLocks noChangeAspect="1"/>
          </p:cNvPicPr>
          <p:nvPr/>
        </p:nvPicPr>
        <p:blipFill>
          <a:blip r:embed="rId3"/>
          <a:stretch>
            <a:fillRect/>
          </a:stretch>
        </p:blipFill>
        <p:spPr>
          <a:xfrm>
            <a:off x="1790700" y="1249363"/>
            <a:ext cx="133350" cy="133350"/>
          </a:xfrm>
          <a:prstGeom prst="rect">
            <a:avLst/>
          </a:prstGeom>
          <a:noFill/>
          <a:ln w="9525">
            <a:noFill/>
          </a:ln>
        </p:spPr>
      </p:pic>
      <p:pic>
        <p:nvPicPr>
          <p:cNvPr id="2067" name="Picture 47" descr="light_white"/>
          <p:cNvPicPr>
            <a:picLocks noChangeAspect="1"/>
          </p:cNvPicPr>
          <p:nvPr/>
        </p:nvPicPr>
        <p:blipFill>
          <a:blip r:embed="rId3">
            <a:lum contrast="-30000"/>
          </a:blip>
          <a:stretch>
            <a:fillRect/>
          </a:stretch>
        </p:blipFill>
        <p:spPr>
          <a:xfrm>
            <a:off x="5845175" y="1839913"/>
            <a:ext cx="106363" cy="106362"/>
          </a:xfrm>
          <a:prstGeom prst="rect">
            <a:avLst/>
          </a:prstGeom>
          <a:noFill/>
          <a:ln w="9525">
            <a:noFill/>
          </a:ln>
        </p:spPr>
      </p:pic>
      <p:pic>
        <p:nvPicPr>
          <p:cNvPr id="2068" name="Picture 48" descr="light_white"/>
          <p:cNvPicPr>
            <a:picLocks noChangeAspect="1"/>
          </p:cNvPicPr>
          <p:nvPr/>
        </p:nvPicPr>
        <p:blipFill>
          <a:blip r:embed="rId3"/>
          <a:stretch>
            <a:fillRect/>
          </a:stretch>
        </p:blipFill>
        <p:spPr>
          <a:xfrm>
            <a:off x="5446713" y="1471613"/>
            <a:ext cx="115887" cy="115887"/>
          </a:xfrm>
          <a:prstGeom prst="rect">
            <a:avLst/>
          </a:prstGeom>
          <a:noFill/>
          <a:ln w="9525">
            <a:noFill/>
          </a:ln>
        </p:spPr>
      </p:pic>
      <p:pic>
        <p:nvPicPr>
          <p:cNvPr id="2069" name="Picture 49" descr="light_white"/>
          <p:cNvPicPr>
            <a:picLocks noChangeAspect="1"/>
          </p:cNvPicPr>
          <p:nvPr/>
        </p:nvPicPr>
        <p:blipFill>
          <a:blip r:embed="rId3">
            <a:grayscl/>
            <a:lum contrast="-53999"/>
          </a:blip>
          <a:stretch>
            <a:fillRect/>
          </a:stretch>
        </p:blipFill>
        <p:spPr>
          <a:xfrm>
            <a:off x="4606925" y="1008063"/>
            <a:ext cx="182563" cy="182562"/>
          </a:xfrm>
          <a:prstGeom prst="rect">
            <a:avLst/>
          </a:prstGeom>
          <a:noFill/>
          <a:ln w="9525">
            <a:noFill/>
          </a:ln>
        </p:spPr>
      </p:pic>
      <p:sp>
        <p:nvSpPr>
          <p:cNvPr id="29" name="Freeform 50"/>
          <p:cNvSpPr/>
          <p:nvPr/>
        </p:nvSpPr>
        <p:spPr bwMode="auto">
          <a:xfrm rot="10800000">
            <a:off x="-3175" y="5543550"/>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0" name="Oval 51"/>
          <p:cNvSpPr>
            <a:spLocks noChangeArrowheads="1"/>
          </p:cNvSpPr>
          <p:nvPr/>
        </p:nvSpPr>
        <p:spPr bwMode="auto">
          <a:xfrm rot="20480180">
            <a:off x="3178175" y="4318000"/>
            <a:ext cx="1135063" cy="1135063"/>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Times New Roman" panose="02020603050405020304" pitchFamily="18" charset="0"/>
                <a:ea typeface="隶书" panose="02010509060101010101" pitchFamily="49" charset="-122"/>
              </a:defRPr>
            </a:lvl1pPr>
            <a:lvl2pPr marL="742950" indent="-285750" algn="r">
              <a:defRPr>
                <a:solidFill>
                  <a:schemeClr val="tx1"/>
                </a:solidFill>
                <a:latin typeface="Times New Roman" panose="02020603050405020304" pitchFamily="18" charset="0"/>
                <a:ea typeface="隶书" panose="02010509060101010101" pitchFamily="49" charset="-122"/>
              </a:defRPr>
            </a:lvl2pPr>
            <a:lvl3pPr marL="1143000" indent="-228600" algn="r">
              <a:defRPr>
                <a:solidFill>
                  <a:schemeClr val="tx1"/>
                </a:solidFill>
                <a:latin typeface="Times New Roman" panose="02020603050405020304" pitchFamily="18" charset="0"/>
                <a:ea typeface="隶书" panose="02010509060101010101" pitchFamily="49" charset="-122"/>
              </a:defRPr>
            </a:lvl3pPr>
            <a:lvl4pPr marL="1600200" indent="-228600" algn="r">
              <a:defRPr>
                <a:solidFill>
                  <a:schemeClr val="tx1"/>
                </a:solidFill>
                <a:latin typeface="Times New Roman" panose="02020603050405020304" pitchFamily="18" charset="0"/>
                <a:ea typeface="隶书" panose="02010509060101010101" pitchFamily="49" charset="-122"/>
              </a:defRPr>
            </a:lvl4pPr>
            <a:lvl5pPr marL="2057400" indent="-228600" algn="r">
              <a:defRPr>
                <a:solidFill>
                  <a:schemeClr val="tx1"/>
                </a:solidFill>
                <a:latin typeface="Times New Roman" panose="02020603050405020304" pitchFamily="18" charset="0"/>
                <a:ea typeface="隶书" panose="02010509060101010101" pitchFamily="49" charset="-122"/>
              </a:defRPr>
            </a:lvl5pPr>
            <a:lvl6pPr marL="25146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bg1"/>
              </a:solidFill>
              <a:effectLst/>
              <a:uLnTx/>
              <a:uFillTx/>
              <a:latin typeface="Times New Roman" panose="02020603050405020304" pitchFamily="18" charset="0"/>
              <a:ea typeface="Gulim" pitchFamily="34" charset="-127"/>
              <a:cs typeface="+mn-cs"/>
            </a:endParaRPr>
          </a:p>
        </p:txBody>
      </p:sp>
      <p:sp>
        <p:nvSpPr>
          <p:cNvPr id="2072" name="Line 52"/>
          <p:cNvSpPr/>
          <p:nvPr/>
        </p:nvSpPr>
        <p:spPr>
          <a:xfrm rot="-1119820" flipV="1">
            <a:off x="2560638" y="2527300"/>
            <a:ext cx="327025" cy="327025"/>
          </a:xfrm>
          <a:prstGeom prst="line">
            <a:avLst/>
          </a:prstGeom>
          <a:ln w="57150" cap="rnd" cmpd="sng">
            <a:solidFill>
              <a:schemeClr val="bg1">
                <a:alpha val="50195"/>
              </a:schemeClr>
            </a:solidFill>
            <a:prstDash val="sysDot"/>
            <a:headEnd type="none" w="med" len="med"/>
            <a:tailEnd type="none" w="med" len="med"/>
          </a:ln>
        </p:spPr>
      </p:sp>
      <p:sp>
        <p:nvSpPr>
          <p:cNvPr id="2073" name="Line 53"/>
          <p:cNvSpPr/>
          <p:nvPr/>
        </p:nvSpPr>
        <p:spPr>
          <a:xfrm rot="-1119820" flipH="1" flipV="1">
            <a:off x="2798763" y="3963988"/>
            <a:ext cx="442912" cy="608012"/>
          </a:xfrm>
          <a:prstGeom prst="line">
            <a:avLst/>
          </a:prstGeom>
          <a:ln w="57150" cap="rnd" cmpd="sng">
            <a:solidFill>
              <a:schemeClr val="bg1">
                <a:alpha val="50195"/>
              </a:schemeClr>
            </a:solidFill>
            <a:prstDash val="sysDot"/>
            <a:headEnd type="none" w="med" len="med"/>
            <a:tailEnd type="none" w="med" len="med"/>
          </a:ln>
        </p:spPr>
      </p:sp>
      <p:sp>
        <p:nvSpPr>
          <p:cNvPr id="2074" name="Line 54"/>
          <p:cNvSpPr/>
          <p:nvPr/>
        </p:nvSpPr>
        <p:spPr>
          <a:xfrm rot="-1119820" flipH="1" flipV="1">
            <a:off x="1219200" y="2982913"/>
            <a:ext cx="227013" cy="227012"/>
          </a:xfrm>
          <a:prstGeom prst="line">
            <a:avLst/>
          </a:prstGeom>
          <a:ln w="57150" cap="rnd" cmpd="sng">
            <a:solidFill>
              <a:schemeClr val="bg1">
                <a:alpha val="50195"/>
              </a:schemeClr>
            </a:solidFill>
            <a:prstDash val="sysDot"/>
            <a:headEnd type="none" w="med" len="med"/>
            <a:tailEnd type="none" w="med" len="med"/>
          </a:ln>
        </p:spPr>
      </p:sp>
      <p:sp>
        <p:nvSpPr>
          <p:cNvPr id="34" name="Oval 55"/>
          <p:cNvSpPr>
            <a:spLocks noChangeArrowheads="1"/>
          </p:cNvSpPr>
          <p:nvPr/>
        </p:nvSpPr>
        <p:spPr bwMode="auto">
          <a:xfrm rot="20480180">
            <a:off x="85725" y="2257425"/>
            <a:ext cx="1182688" cy="1184275"/>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Times New Roman" panose="02020603050405020304" pitchFamily="18" charset="0"/>
                <a:ea typeface="隶书" panose="02010509060101010101" pitchFamily="49" charset="-122"/>
              </a:defRPr>
            </a:lvl1pPr>
            <a:lvl2pPr marL="742950" indent="-285750" algn="r">
              <a:defRPr>
                <a:solidFill>
                  <a:schemeClr val="tx1"/>
                </a:solidFill>
                <a:latin typeface="Times New Roman" panose="02020603050405020304" pitchFamily="18" charset="0"/>
                <a:ea typeface="隶书" panose="02010509060101010101" pitchFamily="49" charset="-122"/>
              </a:defRPr>
            </a:lvl2pPr>
            <a:lvl3pPr marL="1143000" indent="-228600" algn="r">
              <a:defRPr>
                <a:solidFill>
                  <a:schemeClr val="tx1"/>
                </a:solidFill>
                <a:latin typeface="Times New Roman" panose="02020603050405020304" pitchFamily="18" charset="0"/>
                <a:ea typeface="隶书" panose="02010509060101010101" pitchFamily="49" charset="-122"/>
              </a:defRPr>
            </a:lvl3pPr>
            <a:lvl4pPr marL="1600200" indent="-228600" algn="r">
              <a:defRPr>
                <a:solidFill>
                  <a:schemeClr val="tx1"/>
                </a:solidFill>
                <a:latin typeface="Times New Roman" panose="02020603050405020304" pitchFamily="18" charset="0"/>
                <a:ea typeface="隶书" panose="02010509060101010101" pitchFamily="49" charset="-122"/>
              </a:defRPr>
            </a:lvl4pPr>
            <a:lvl5pPr marL="2057400" indent="-228600" algn="r">
              <a:defRPr>
                <a:solidFill>
                  <a:schemeClr val="tx1"/>
                </a:solidFill>
                <a:latin typeface="Times New Roman" panose="02020603050405020304" pitchFamily="18" charset="0"/>
                <a:ea typeface="隶书" panose="02010509060101010101" pitchFamily="49" charset="-122"/>
              </a:defRPr>
            </a:lvl5pPr>
            <a:lvl6pPr marL="25146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35" name="Oval 56" descr="cloud2"/>
          <p:cNvSpPr>
            <a:spLocks noChangeArrowheads="1"/>
          </p:cNvSpPr>
          <p:nvPr/>
        </p:nvSpPr>
        <p:spPr bwMode="auto">
          <a:xfrm rot="20480180">
            <a:off x="1479550" y="2844800"/>
            <a:ext cx="1411288" cy="1411288"/>
          </a:xfrm>
          <a:prstGeom prst="ellipse">
            <a:avLst/>
          </a:prstGeom>
          <a:blipFill dpi="0" rotWithShape="1">
            <a:blip r:embed="rId4">
              <a:lum contrast="6000"/>
            </a:blip>
            <a:srcRect/>
            <a:stretch>
              <a:fillRect/>
            </a:stretch>
          </a:blipFill>
          <a:ln w="38100">
            <a:solidFill>
              <a:schemeClr val="bg1">
                <a:alpha val="50195"/>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Times New Roman" panose="02020603050405020304" pitchFamily="18" charset="0"/>
                <a:ea typeface="隶书" panose="02010509060101010101" pitchFamily="49" charset="-122"/>
              </a:defRPr>
            </a:lvl1pPr>
            <a:lvl2pPr marL="742950" indent="-285750" algn="r">
              <a:defRPr>
                <a:solidFill>
                  <a:schemeClr val="tx1"/>
                </a:solidFill>
                <a:latin typeface="Times New Roman" panose="02020603050405020304" pitchFamily="18" charset="0"/>
                <a:ea typeface="隶书" panose="02010509060101010101" pitchFamily="49" charset="-122"/>
              </a:defRPr>
            </a:lvl2pPr>
            <a:lvl3pPr marL="1143000" indent="-228600" algn="r">
              <a:defRPr>
                <a:solidFill>
                  <a:schemeClr val="tx1"/>
                </a:solidFill>
                <a:latin typeface="Times New Roman" panose="02020603050405020304" pitchFamily="18" charset="0"/>
                <a:ea typeface="隶书" panose="02010509060101010101" pitchFamily="49" charset="-122"/>
              </a:defRPr>
            </a:lvl3pPr>
            <a:lvl4pPr marL="1600200" indent="-228600" algn="r">
              <a:defRPr>
                <a:solidFill>
                  <a:schemeClr val="tx1"/>
                </a:solidFill>
                <a:latin typeface="Times New Roman" panose="02020603050405020304" pitchFamily="18" charset="0"/>
                <a:ea typeface="隶书" panose="02010509060101010101" pitchFamily="49" charset="-122"/>
              </a:defRPr>
            </a:lvl4pPr>
            <a:lvl5pPr marL="2057400" indent="-228600" algn="r">
              <a:defRPr>
                <a:solidFill>
                  <a:schemeClr val="tx1"/>
                </a:solidFill>
                <a:latin typeface="Times New Roman" panose="02020603050405020304" pitchFamily="18" charset="0"/>
                <a:ea typeface="隶书" panose="02010509060101010101" pitchFamily="49" charset="-122"/>
              </a:defRPr>
            </a:lvl5pPr>
            <a:lvl6pPr marL="25146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pic>
        <p:nvPicPr>
          <p:cNvPr id="2077" name="Picture 57" descr="globe_white"/>
          <p:cNvPicPr>
            <a:picLocks noChangeAspect="1"/>
          </p:cNvPicPr>
          <p:nvPr/>
        </p:nvPicPr>
        <p:blipFill>
          <a:blip r:embed="rId5"/>
          <a:stretch>
            <a:fillRect/>
          </a:stretch>
        </p:blipFill>
        <p:spPr>
          <a:xfrm>
            <a:off x="1493838" y="2855913"/>
            <a:ext cx="1381125" cy="1381125"/>
          </a:xfrm>
          <a:prstGeom prst="rect">
            <a:avLst/>
          </a:prstGeom>
          <a:noFill/>
          <a:ln w="38100">
            <a:noFill/>
          </a:ln>
        </p:spPr>
      </p:pic>
      <p:sp>
        <p:nvSpPr>
          <p:cNvPr id="2078" name="Line 58"/>
          <p:cNvSpPr/>
          <p:nvPr/>
        </p:nvSpPr>
        <p:spPr>
          <a:xfrm rot="-1119820" flipV="1">
            <a:off x="1647825" y="4192588"/>
            <a:ext cx="146050" cy="146050"/>
          </a:xfrm>
          <a:prstGeom prst="line">
            <a:avLst/>
          </a:prstGeom>
          <a:ln w="57150" cap="rnd" cmpd="sng">
            <a:solidFill>
              <a:schemeClr val="bg1">
                <a:alpha val="50195"/>
              </a:schemeClr>
            </a:solidFill>
            <a:prstDash val="sysDot"/>
            <a:headEnd type="none" w="med" len="med"/>
            <a:tailEnd type="none" w="med" len="med"/>
          </a:ln>
        </p:spPr>
      </p:sp>
      <p:sp>
        <p:nvSpPr>
          <p:cNvPr id="38" name="Oval 59"/>
          <p:cNvSpPr>
            <a:spLocks noChangeArrowheads="1"/>
          </p:cNvSpPr>
          <p:nvPr/>
        </p:nvSpPr>
        <p:spPr bwMode="auto">
          <a:xfrm rot="20480180">
            <a:off x="1012825" y="4364038"/>
            <a:ext cx="831850" cy="831850"/>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Times New Roman" panose="02020603050405020304" pitchFamily="18" charset="0"/>
                <a:ea typeface="隶书" panose="02010509060101010101" pitchFamily="49" charset="-122"/>
              </a:defRPr>
            </a:lvl1pPr>
            <a:lvl2pPr marL="742950" indent="-285750" algn="r">
              <a:defRPr>
                <a:solidFill>
                  <a:schemeClr val="tx1"/>
                </a:solidFill>
                <a:latin typeface="Times New Roman" panose="02020603050405020304" pitchFamily="18" charset="0"/>
                <a:ea typeface="隶书" panose="02010509060101010101" pitchFamily="49" charset="-122"/>
              </a:defRPr>
            </a:lvl2pPr>
            <a:lvl3pPr marL="1143000" indent="-228600" algn="r">
              <a:defRPr>
                <a:solidFill>
                  <a:schemeClr val="tx1"/>
                </a:solidFill>
                <a:latin typeface="Times New Roman" panose="02020603050405020304" pitchFamily="18" charset="0"/>
                <a:ea typeface="隶书" panose="02010509060101010101" pitchFamily="49" charset="-122"/>
              </a:defRPr>
            </a:lvl3pPr>
            <a:lvl4pPr marL="1600200" indent="-228600" algn="r">
              <a:defRPr>
                <a:solidFill>
                  <a:schemeClr val="tx1"/>
                </a:solidFill>
                <a:latin typeface="Times New Roman" panose="02020603050405020304" pitchFamily="18" charset="0"/>
                <a:ea typeface="隶书" panose="02010509060101010101" pitchFamily="49" charset="-122"/>
              </a:defRPr>
            </a:lvl4pPr>
            <a:lvl5pPr marL="2057400" indent="-228600" algn="r">
              <a:defRPr>
                <a:solidFill>
                  <a:schemeClr val="tx1"/>
                </a:solidFill>
                <a:latin typeface="Times New Roman" panose="02020603050405020304" pitchFamily="18" charset="0"/>
                <a:ea typeface="隶书" panose="02010509060101010101" pitchFamily="49" charset="-122"/>
              </a:defRPr>
            </a:lvl5pPr>
            <a:lvl6pPr marL="25146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39" name="Oval 60"/>
          <p:cNvSpPr>
            <a:spLocks noChangeArrowheads="1"/>
          </p:cNvSpPr>
          <p:nvPr/>
        </p:nvSpPr>
        <p:spPr bwMode="auto">
          <a:xfrm rot="20480180">
            <a:off x="2506663" y="1171575"/>
            <a:ext cx="1360488" cy="1360488"/>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Times New Roman" panose="02020603050405020304" pitchFamily="18" charset="0"/>
                <a:ea typeface="隶书" panose="02010509060101010101" pitchFamily="49" charset="-122"/>
              </a:defRPr>
            </a:lvl1pPr>
            <a:lvl2pPr marL="742950" indent="-285750" algn="r">
              <a:defRPr>
                <a:solidFill>
                  <a:schemeClr val="tx1"/>
                </a:solidFill>
                <a:latin typeface="Times New Roman" panose="02020603050405020304" pitchFamily="18" charset="0"/>
                <a:ea typeface="隶书" panose="02010509060101010101" pitchFamily="49" charset="-122"/>
              </a:defRPr>
            </a:lvl2pPr>
            <a:lvl3pPr marL="1143000" indent="-228600" algn="r">
              <a:defRPr>
                <a:solidFill>
                  <a:schemeClr val="tx1"/>
                </a:solidFill>
                <a:latin typeface="Times New Roman" panose="02020603050405020304" pitchFamily="18" charset="0"/>
                <a:ea typeface="隶书" panose="02010509060101010101" pitchFamily="49" charset="-122"/>
              </a:defRPr>
            </a:lvl3pPr>
            <a:lvl4pPr marL="1600200" indent="-228600" algn="r">
              <a:defRPr>
                <a:solidFill>
                  <a:schemeClr val="tx1"/>
                </a:solidFill>
                <a:latin typeface="Times New Roman" panose="02020603050405020304" pitchFamily="18" charset="0"/>
                <a:ea typeface="隶书" panose="02010509060101010101" pitchFamily="49" charset="-122"/>
              </a:defRPr>
            </a:lvl4pPr>
            <a:lvl5pPr marL="2057400" indent="-228600" algn="r">
              <a:defRPr>
                <a:solidFill>
                  <a:schemeClr val="tx1"/>
                </a:solidFill>
                <a:latin typeface="Times New Roman" panose="02020603050405020304" pitchFamily="18" charset="0"/>
                <a:ea typeface="隶书" panose="02010509060101010101" pitchFamily="49" charset="-122"/>
              </a:defRPr>
            </a:lvl5pPr>
            <a:lvl6pPr marL="25146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pic>
        <p:nvPicPr>
          <p:cNvPr id="2081" name="Picture 61" descr="icon_conference"/>
          <p:cNvPicPr>
            <a:picLocks noChangeAspect="1"/>
          </p:cNvPicPr>
          <p:nvPr/>
        </p:nvPicPr>
        <p:blipFill>
          <a:blip r:embed="rId6"/>
          <a:stretch>
            <a:fillRect/>
          </a:stretch>
        </p:blipFill>
        <p:spPr>
          <a:xfrm>
            <a:off x="2546350" y="1206500"/>
            <a:ext cx="1298575" cy="1298575"/>
          </a:xfrm>
          <a:prstGeom prst="rect">
            <a:avLst/>
          </a:prstGeom>
          <a:noFill/>
          <a:ln w="9525">
            <a:noFill/>
          </a:ln>
        </p:spPr>
      </p:pic>
      <p:pic>
        <p:nvPicPr>
          <p:cNvPr id="2082" name="Picture 62" descr="icon_female"/>
          <p:cNvPicPr>
            <a:picLocks noChangeAspect="1"/>
          </p:cNvPicPr>
          <p:nvPr/>
        </p:nvPicPr>
        <p:blipFill>
          <a:blip r:embed="rId7"/>
          <a:stretch>
            <a:fillRect/>
          </a:stretch>
        </p:blipFill>
        <p:spPr>
          <a:xfrm>
            <a:off x="107950" y="2279650"/>
            <a:ext cx="1136650" cy="1136650"/>
          </a:xfrm>
          <a:prstGeom prst="rect">
            <a:avLst/>
          </a:prstGeom>
          <a:noFill/>
          <a:ln w="9525">
            <a:noFill/>
          </a:ln>
        </p:spPr>
      </p:pic>
      <p:pic>
        <p:nvPicPr>
          <p:cNvPr id="2083" name="Picture 63" descr="icon_men"/>
          <p:cNvPicPr>
            <a:picLocks noChangeAspect="1"/>
          </p:cNvPicPr>
          <p:nvPr/>
        </p:nvPicPr>
        <p:blipFill>
          <a:blip r:embed="rId8"/>
          <a:stretch>
            <a:fillRect/>
          </a:stretch>
        </p:blipFill>
        <p:spPr>
          <a:xfrm>
            <a:off x="3208338" y="4346575"/>
            <a:ext cx="1085850" cy="1085850"/>
          </a:xfrm>
          <a:prstGeom prst="rect">
            <a:avLst/>
          </a:prstGeom>
          <a:noFill/>
          <a:ln w="9525">
            <a:noFill/>
          </a:ln>
        </p:spPr>
      </p:pic>
      <p:pic>
        <p:nvPicPr>
          <p:cNvPr id="2084" name="Picture 64" descr="icon_bulding"/>
          <p:cNvPicPr>
            <a:picLocks noChangeAspect="1"/>
          </p:cNvPicPr>
          <p:nvPr/>
        </p:nvPicPr>
        <p:blipFill>
          <a:blip r:embed="rId9"/>
          <a:stretch>
            <a:fillRect/>
          </a:stretch>
        </p:blipFill>
        <p:spPr>
          <a:xfrm>
            <a:off x="1042988" y="4391025"/>
            <a:ext cx="782637" cy="782638"/>
          </a:xfrm>
          <a:prstGeom prst="rect">
            <a:avLst/>
          </a:prstGeom>
          <a:noFill/>
          <a:ln w="9525">
            <a:noFill/>
          </a:ln>
        </p:spPr>
      </p:pic>
      <p:pic>
        <p:nvPicPr>
          <p:cNvPr id="2085" name="图片 43"/>
          <p:cNvPicPr>
            <a:picLocks noChangeAspect="1"/>
          </p:cNvPicPr>
          <p:nvPr userDrawn="1"/>
        </p:nvPicPr>
        <p:blipFill>
          <a:blip r:embed="rId10"/>
          <a:srcRect l="27911" t="2879" r="2328" b="74304"/>
          <a:stretch>
            <a:fillRect/>
          </a:stretch>
        </p:blipFill>
        <p:spPr>
          <a:xfrm>
            <a:off x="912813" y="82550"/>
            <a:ext cx="3208337" cy="654050"/>
          </a:xfrm>
          <a:prstGeom prst="rect">
            <a:avLst/>
          </a:prstGeom>
          <a:noFill/>
          <a:ln w="9525">
            <a:noFill/>
          </a:ln>
        </p:spPr>
      </p:pic>
      <p:sp>
        <p:nvSpPr>
          <p:cNvPr id="13333" name="Rectangle 21"/>
          <p:cNvSpPr>
            <a:spLocks noGrp="1" noChangeArrowheads="1"/>
          </p:cNvSpPr>
          <p:nvPr>
            <p:ph type="ctrTitle" sz="quarter"/>
          </p:nvPr>
        </p:nvSpPr>
        <p:spPr bwMode="black">
          <a:xfrm>
            <a:off x="533400" y="3066048"/>
            <a:ext cx="8153400" cy="669925"/>
          </a:xfrm>
        </p:spPr>
        <p:txBody>
          <a:bodyPr/>
          <a:lstStyle>
            <a:lvl1pPr algn="ctr">
              <a:defRPr sz="4000"/>
            </a:lvl1pPr>
          </a:lstStyle>
          <a:p>
            <a:pPr lvl="0"/>
            <a:r>
              <a:rPr lang="en-US" altLang="ko-KR" noProof="0"/>
              <a:t>Click to edit Master title style</a:t>
            </a:r>
            <a:endParaRPr lang="en-US" altLang="ko-KR" noProof="0"/>
          </a:p>
        </p:txBody>
      </p:sp>
      <p:sp>
        <p:nvSpPr>
          <p:cNvPr id="44" name="Rectangle 22"/>
          <p:cNvSpPr>
            <a:spLocks noGrp="1" noChangeArrowheads="1"/>
          </p:cNvSpPr>
          <p:nvPr>
            <p:ph type="subTitle" sz="quarter" idx="1"/>
          </p:nvPr>
        </p:nvSpPr>
        <p:spPr>
          <a:xfrm>
            <a:off x="1447800" y="3828048"/>
            <a:ext cx="6400800" cy="533400"/>
          </a:xfrm>
        </p:spPr>
        <p:txBody>
          <a:bodyPr/>
          <a:lstStyle>
            <a:lvl1pPr marL="0" indent="0" algn="ctr">
              <a:buFont typeface="Wingdings" panose="05000000000000000000" pitchFamily="2" charset="2"/>
              <a:buNone/>
              <a:defRPr sz="2000" b="0">
                <a:solidFill>
                  <a:schemeClr val="tx1"/>
                </a:solidFill>
              </a:defRPr>
            </a:lvl1pPr>
          </a:lstStyle>
          <a:p>
            <a:pPr lvl="0"/>
            <a:r>
              <a:rPr lang="en-US" altLang="ko-KR" noProof="0" dirty="0"/>
              <a:t>Click to edit Master subtitle style</a:t>
            </a:r>
            <a:endParaRPr lang="en-US" altLang="ko-KR" noProof="0" dirty="0"/>
          </a:p>
        </p:txBody>
      </p:sp>
      <p:sp>
        <p:nvSpPr>
          <p:cNvPr id="45" name="Rectangle 23"/>
          <p:cNvSpPr>
            <a:spLocks noGrp="1" noChangeArrowheads="1"/>
          </p:cNvSpPr>
          <p:nvPr>
            <p:ph type="dt" sz="quarter" idx="2"/>
          </p:nvPr>
        </p:nvSpPr>
        <p:spPr bwMode="auto">
          <a:xfrm>
            <a:off x="457200" y="6553200"/>
            <a:ext cx="2133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
        <p:nvSpPr>
          <p:cNvPr id="46" name="Rectangle 24"/>
          <p:cNvSpPr>
            <a:spLocks noGrp="1" noChangeArrowheads="1"/>
          </p:cNvSpPr>
          <p:nvPr>
            <p:ph type="ftr" sz="quarter" idx="3"/>
          </p:nvPr>
        </p:nvSpPr>
        <p:spPr>
          <a:xfrm>
            <a:off x="3124200" y="6553200"/>
            <a:ext cx="2895600" cy="304800"/>
          </a:xfrm>
          <a:prstGeom prst="rect">
            <a:avLst/>
          </a:prstGeom>
        </p:spPr>
        <p:txBody>
          <a:bodyPr/>
          <a:lstStyle>
            <a:lvl1pPr algn="ct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隶书" panose="02010509060101010101" pitchFamily="49" charset="-122"/>
              <a:cs typeface="+mn-cs"/>
            </a:endParaRPr>
          </a:p>
        </p:txBody>
      </p:sp>
      <p:sp>
        <p:nvSpPr>
          <p:cNvPr id="47" name="Rectangle 25"/>
          <p:cNvSpPr>
            <a:spLocks noGrp="1" noChangeArrowheads="1"/>
          </p:cNvSpPr>
          <p:nvPr>
            <p:ph type="sldNum" sz="quarter" idx="4"/>
          </p:nvPr>
        </p:nvSpPr>
        <p:spPr bwMode="auto">
          <a:xfrm>
            <a:off x="6553200" y="6553200"/>
            <a:ext cx="2133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78F0F51-A11A-49B3-BE70-366BFB64F75C}" type="slidenum">
              <a:rPr kumimoji="0" lang="ko-KR"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rPr>
            </a:fld>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24B88C28-3D23-47A4-B472-BF465B7426B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2100" y="69850"/>
            <a:ext cx="2057400" cy="59055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469900" y="69850"/>
            <a:ext cx="6019800" cy="5905500"/>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0426D1E-604C-41A2-BC37-04F62F8F672E}"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69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60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ACAD5EEB-DCC5-4159-B68B-C298D796167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69900" y="1022350"/>
            <a:ext cx="8229600" cy="4953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a:ln>
                <a:noFill/>
              </a:ln>
              <a:solidFill>
                <a:schemeClr val="accent1"/>
              </a:solidFill>
              <a:effectLst/>
              <a:uLnTx/>
              <a:uFillTx/>
              <a:latin typeface="+mn-lt"/>
              <a:ea typeface="+mn-ea"/>
              <a:cs typeface="+mn-cs"/>
            </a:endParaRPr>
          </a:p>
        </p:txBody>
      </p:sp>
      <p:sp>
        <p:nvSpPr>
          <p:cNvPr id="8"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38AF9E7D-B4BC-4433-87AD-211A66DA11C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69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hasCustomPrompt="1"/>
          </p:nvPr>
        </p:nvSpPr>
        <p:spPr>
          <a:xfrm>
            <a:off x="4660900" y="1022350"/>
            <a:ext cx="4038600" cy="24003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hasCustomPrompt="1"/>
          </p:nvPr>
        </p:nvSpPr>
        <p:spPr>
          <a:xfrm>
            <a:off x="4660900" y="3575050"/>
            <a:ext cx="4038600" cy="24003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1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AE17301F-0660-4AA2-984A-8DA86777328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灯片编号占位符 4"/>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6C522FC2-72A9-49BC-BE29-B292AB939CF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灯片编号占位符 4"/>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6C522FC2-72A9-49BC-BE29-B292AB939CF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469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60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F31B9A98-BC63-4325-B22E-F8C5ED0A5AE8}"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1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1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6761B011-63FE-49A2-ACB5-A9174BA31C3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8"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5D3D92D0-4D85-4F78-A0A2-932D13A6C4E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3" name="灯片编号占位符 2"/>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6C522FC2-72A9-49BC-BE29-B292AB939CF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DE9AA9E-CC13-4E4C-A78D-DC4FBE624D57}"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1200" cap="none" spc="0" normalizeH="0" baseline="0" noProof="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8" name="Rectangle 23"/>
          <p:cNvSpPr>
            <a:spLocks noGrp="1" noChangeArrowheads="1"/>
          </p:cNvSpPr>
          <p:nvPr>
            <p:ph type="dt" sz="half" idx="1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9648C681-0AD0-4011-8FBA-1BB119CB3DB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41"/>
          <p:cNvSpPr>
            <a:spLocks noChangeArrowheads="1"/>
          </p:cNvSpPr>
          <p:nvPr/>
        </p:nvSpPr>
        <p:spPr bwMode="auto">
          <a:xfrm>
            <a:off x="12700" y="1588"/>
            <a:ext cx="9131300" cy="8366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Times New Roman" panose="02020603050405020304" pitchFamily="18" charset="0"/>
                <a:ea typeface="隶书" panose="02010509060101010101" pitchFamily="49" charset="-122"/>
              </a:defRPr>
            </a:lvl1pPr>
            <a:lvl2pPr marL="742950" indent="-285750" algn="r">
              <a:defRPr>
                <a:solidFill>
                  <a:schemeClr val="tx1"/>
                </a:solidFill>
                <a:latin typeface="Times New Roman" panose="02020603050405020304" pitchFamily="18" charset="0"/>
                <a:ea typeface="隶书" panose="02010509060101010101" pitchFamily="49" charset="-122"/>
              </a:defRPr>
            </a:lvl2pPr>
            <a:lvl3pPr marL="1143000" indent="-228600" algn="r">
              <a:defRPr>
                <a:solidFill>
                  <a:schemeClr val="tx1"/>
                </a:solidFill>
                <a:latin typeface="Times New Roman" panose="02020603050405020304" pitchFamily="18" charset="0"/>
                <a:ea typeface="隶书" panose="02010509060101010101" pitchFamily="49" charset="-122"/>
              </a:defRPr>
            </a:lvl3pPr>
            <a:lvl4pPr marL="1600200" indent="-228600" algn="r">
              <a:defRPr>
                <a:solidFill>
                  <a:schemeClr val="tx1"/>
                </a:solidFill>
                <a:latin typeface="Times New Roman" panose="02020603050405020304" pitchFamily="18" charset="0"/>
                <a:ea typeface="隶书" panose="02010509060101010101" pitchFamily="49" charset="-122"/>
              </a:defRPr>
            </a:lvl4pPr>
            <a:lvl5pPr marL="2057400" indent="-228600" algn="r">
              <a:defRPr>
                <a:solidFill>
                  <a:schemeClr val="tx1"/>
                </a:solidFill>
                <a:latin typeface="Times New Roman" panose="02020603050405020304" pitchFamily="18" charset="0"/>
                <a:ea typeface="隶书" panose="02010509060101010101" pitchFamily="49" charset="-122"/>
              </a:defRPr>
            </a:lvl5pPr>
            <a:lvl6pPr marL="25146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6pPr>
            <a:lvl7pPr marL="29718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7pPr>
            <a:lvl8pPr marL="34290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8pPr>
            <a:lvl9pPr marL="3886200" indent="-228600" algn="r" eaLnBrk="0" fontAlgn="base" hangingPunct="0">
              <a:spcBef>
                <a:spcPct val="0"/>
              </a:spcBef>
              <a:spcAft>
                <a:spcPct val="0"/>
              </a:spcAft>
              <a:defRPr>
                <a:solidFill>
                  <a:schemeClr val="tx1"/>
                </a:solidFill>
                <a:latin typeface="Times New Roman" panose="02020603050405020304" pitchFamily="18" charset="0"/>
                <a:ea typeface="隶书" panose="02010509060101010101"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027" name="Rectangle 21"/>
          <p:cNvSpPr>
            <a:spLocks noGrp="1"/>
          </p:cNvSpPr>
          <p:nvPr>
            <p:ph type="title"/>
          </p:nvPr>
        </p:nvSpPr>
        <p:spPr>
          <a:xfrm>
            <a:off x="590550" y="142875"/>
            <a:ext cx="8377238" cy="609600"/>
          </a:xfrm>
          <a:prstGeom prst="rect">
            <a:avLst/>
          </a:prstGeom>
          <a:noFill/>
          <a:ln w="9525">
            <a:noFill/>
          </a:ln>
        </p:spPr>
        <p:txBody>
          <a:bodyPr anchor="ctr" anchorCtr="0"/>
          <a:p>
            <a:pPr lvl="0"/>
            <a:r>
              <a:rPr lang="en-US" altLang="ko-KR" dirty="0"/>
              <a:t>Click to edit Master title style</a:t>
            </a:r>
            <a:endParaRPr lang="en-US" altLang="ko-KR" dirty="0"/>
          </a:p>
        </p:txBody>
      </p:sp>
      <p:sp>
        <p:nvSpPr>
          <p:cNvPr id="1028" name="Rectangle 22"/>
          <p:cNvSpPr>
            <a:spLocks noGrp="1"/>
          </p:cNvSpPr>
          <p:nvPr>
            <p:ph type="body" idx="1"/>
          </p:nvPr>
        </p:nvSpPr>
        <p:spPr>
          <a:xfrm>
            <a:off x="469900" y="1022350"/>
            <a:ext cx="8229600" cy="4953000"/>
          </a:xfrm>
          <a:prstGeom prst="rect">
            <a:avLst/>
          </a:prstGeom>
          <a:noFill/>
          <a:ln w="9525">
            <a:noFill/>
          </a:ln>
        </p:spPr>
        <p:txBody>
          <a:bodyPr/>
          <a:p>
            <a:pPr lvl="0"/>
            <a:r>
              <a:rPr lang="en-US" altLang="ko-KR" dirty="0"/>
              <a:t>Click to edit Master text styles</a:t>
            </a:r>
            <a:endParaRPr lang="en-US" altLang="ko-KR" dirty="0"/>
          </a:p>
          <a:p>
            <a:pPr lvl="1"/>
            <a:r>
              <a:rPr lang="en-US" altLang="ko-KR" dirty="0"/>
              <a:t>Second level</a:t>
            </a:r>
            <a:endParaRPr lang="en-US" altLang="ko-KR" dirty="0"/>
          </a:p>
          <a:p>
            <a:pPr lvl="2"/>
            <a:r>
              <a:rPr lang="en-US" altLang="ko-KR" dirty="0"/>
              <a:t>Third level</a:t>
            </a:r>
            <a:endParaRPr lang="en-US" altLang="ko-KR" dirty="0"/>
          </a:p>
          <a:p>
            <a:pPr lvl="3"/>
            <a:r>
              <a:rPr lang="en-US" altLang="ko-KR" dirty="0"/>
              <a:t>Fourth level</a:t>
            </a:r>
            <a:endParaRPr lang="en-US" altLang="ko-KR" dirty="0"/>
          </a:p>
          <a:p>
            <a:pPr lvl="4"/>
            <a:r>
              <a:rPr lang="en-US" altLang="ko-KR" dirty="0"/>
              <a:t>Fifth level</a:t>
            </a:r>
            <a:endParaRPr lang="en-US" altLang="ko-KR" dirty="0"/>
          </a:p>
        </p:txBody>
      </p:sp>
      <p:sp>
        <p:nvSpPr>
          <p:cNvPr id="12311" name="Rectangle 23"/>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solidFill>
                  <a:schemeClr val="hlink"/>
                </a:solidFill>
                <a:latin typeface="Verdana" panose="020B0604030504040204" pitchFamily="34" charset="0"/>
                <a:ea typeface="Gulim" pitchFamily="34" charset="-127"/>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12313" name="Rectangle 25"/>
          <p:cNvSpPr>
            <a:spLocks noGrp="1" noChangeArrowheads="1"/>
          </p:cNvSpPr>
          <p:nvPr>
            <p:ph type="sldNum" sz="quarter" idx="4"/>
          </p:nvPr>
        </p:nvSpPr>
        <p:spPr bwMode="auto">
          <a:xfrm>
            <a:off x="3670300" y="64516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200">
                <a:solidFill>
                  <a:schemeClr val="hlink"/>
                </a:solidFill>
                <a:effectLst>
                  <a:outerShdw blurRad="38100" dist="38100" dir="2700000" algn="tl">
                    <a:srgbClr val="C0C0C0"/>
                  </a:outerShdw>
                </a:effectLst>
                <a:latin typeface="Verdana" panose="020B0604030504040204" pitchFamily="34" charset="0"/>
                <a:ea typeface="Gulim" pitchFamily="34" charset="-127"/>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6C522FC2-72A9-49BC-BE29-B292AB939CF0}"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 name="Rectangle 25"/>
          <p:cNvSpPr txBox="1">
            <a:spLocks noChangeArrowheads="1"/>
          </p:cNvSpPr>
          <p:nvPr/>
        </p:nvSpPr>
        <p:spPr>
          <a:xfrm>
            <a:off x="8475663" y="6478588"/>
            <a:ext cx="644525" cy="3048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fld id="{47A386AB-9D99-4C66-81D6-C6893D20658F}" type="slidenum">
              <a:rPr kumimoji="0" lang="ko-KR" altLang="en-US" sz="18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0" lang="en-US" altLang="ko-KR"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600" b="1" kern="1200">
          <a:solidFill>
            <a:schemeClr val="hlink"/>
          </a:solidFill>
          <a:latin typeface="+mj-lt"/>
          <a:ea typeface="+mj-ea"/>
          <a:cs typeface="+mj-cs"/>
        </a:defRPr>
      </a:lvl1pPr>
      <a:lvl2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2pPr>
      <a:lvl3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3pPr>
      <a:lvl4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4pPr>
      <a:lvl5pPr algn="l" rtl="0" eaLnBrk="0" fontAlgn="base" hangingPunct="0">
        <a:spcBef>
          <a:spcPct val="0"/>
        </a:spcBef>
        <a:spcAft>
          <a:spcPct val="0"/>
        </a:spcAft>
        <a:defRPr sz="3600" b="1">
          <a:solidFill>
            <a:schemeClr val="hlink"/>
          </a:solidFill>
          <a:latin typeface="隶书" panose="02010509060101010101" pitchFamily="49" charset="-122"/>
          <a:ea typeface="隶书" panose="02010509060101010101" pitchFamily="49" charset="-122"/>
        </a:defRPr>
      </a:lvl5pPr>
      <a:lvl6pPr marL="4572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6pPr>
      <a:lvl7pPr marL="9144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7pPr>
      <a:lvl8pPr marL="13716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8pPr>
      <a:lvl9pPr marL="1828800" algn="l" rtl="0" fontAlgn="base">
        <a:spcBef>
          <a:spcPct val="0"/>
        </a:spcBef>
        <a:spcAft>
          <a:spcPct val="0"/>
        </a:spcAft>
        <a:defRPr sz="3600" b="1">
          <a:solidFill>
            <a:schemeClr val="hlink"/>
          </a:solidFill>
          <a:latin typeface="隶书" panose="02010509060101010101" pitchFamily="49" charset="-122"/>
          <a:ea typeface="隶书" panose="02010509060101010101"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image" Target="../media/image31.png"/></Relationships>
</file>

<file path=ppt/slides/_rels/slide56.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36.wmf"/><Relationship Id="rId7" Type="http://schemas.openxmlformats.org/officeDocument/2006/relationships/oleObject" Target="../embeddings/oleObject4.bin"/><Relationship Id="rId6" Type="http://schemas.openxmlformats.org/officeDocument/2006/relationships/image" Target="../media/image35.wmf"/><Relationship Id="rId5" Type="http://schemas.openxmlformats.org/officeDocument/2006/relationships/oleObject" Target="../embeddings/oleObject3.bin"/><Relationship Id="rId4" Type="http://schemas.openxmlformats.org/officeDocument/2006/relationships/image" Target="../media/image34.wmf"/><Relationship Id="rId3" Type="http://schemas.openxmlformats.org/officeDocument/2006/relationships/oleObject" Target="../embeddings/oleObject2.bin"/><Relationship Id="rId2" Type="http://schemas.openxmlformats.org/officeDocument/2006/relationships/image" Target="../media/image33.wmf"/><Relationship Id="rId12" Type="http://schemas.openxmlformats.org/officeDocument/2006/relationships/vmlDrawing" Target="../drawings/vmlDrawing1.vml"/><Relationship Id="rId11" Type="http://schemas.openxmlformats.org/officeDocument/2006/relationships/slideLayout" Target="../slideLayouts/slideLayout2.xml"/><Relationship Id="rId10" Type="http://schemas.openxmlformats.org/officeDocument/2006/relationships/image" Target="../media/image37.wmf"/><Relationship Id="rId1" Type="http://schemas.openxmlformats.org/officeDocument/2006/relationships/oleObject" Target="../embeddings/oleObject1.bin"/></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9.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37.wmf"/><Relationship Id="rId7" Type="http://schemas.openxmlformats.org/officeDocument/2006/relationships/oleObject" Target="../embeddings/oleObject9.bin"/><Relationship Id="rId6" Type="http://schemas.openxmlformats.org/officeDocument/2006/relationships/image" Target="../media/image36.wmf"/><Relationship Id="rId5" Type="http://schemas.openxmlformats.org/officeDocument/2006/relationships/oleObject" Target="../embeddings/oleObject8.bin"/><Relationship Id="rId4" Type="http://schemas.openxmlformats.org/officeDocument/2006/relationships/image" Target="../media/image34.wmf"/><Relationship Id="rId3" Type="http://schemas.openxmlformats.org/officeDocument/2006/relationships/oleObject" Target="../embeddings/oleObject7.bin"/><Relationship Id="rId2" Type="http://schemas.openxmlformats.org/officeDocument/2006/relationships/image" Target="../media/image33.wmf"/><Relationship Id="rId11" Type="http://schemas.openxmlformats.org/officeDocument/2006/relationships/vmlDrawing" Target="../drawings/vmlDrawing2.vml"/><Relationship Id="rId10" Type="http://schemas.openxmlformats.org/officeDocument/2006/relationships/slideLayout" Target="../slideLayouts/slideLayout2.xml"/><Relationship Id="rId1"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34.wmf"/><Relationship Id="rId2" Type="http://schemas.openxmlformats.org/officeDocument/2006/relationships/oleObject" Target="../embeddings/oleObject10.bin"/><Relationship Id="rId1" Type="http://schemas.openxmlformats.org/officeDocument/2006/relationships/image" Target="../media/image46.png"/></Relationships>
</file>

<file path=ppt/slides/_rels/slide62.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34.wmf"/><Relationship Id="rId1" Type="http://schemas.openxmlformats.org/officeDocument/2006/relationships/oleObject" Target="../embeddings/oleObject11.bin"/></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4"/>
          <p:cNvSpPr>
            <a:spLocks noGrp="1"/>
          </p:cNvSpPr>
          <p:nvPr>
            <p:ph type="ctrTitle" sz="quarter"/>
          </p:nvPr>
        </p:nvSpPr>
        <p:spPr>
          <a:xfrm>
            <a:off x="3417888" y="2195513"/>
            <a:ext cx="5718175" cy="1362075"/>
          </a:xfrm>
        </p:spPr>
        <p:txBody>
          <a:bodyPr vert="horz" wrap="square" lIns="91440" tIns="45720" rIns="91440" bIns="45720" anchor="ctr" anchorCtr="0"/>
          <a:p>
            <a:pPr eaLnBrk="1" hangingPunct="1">
              <a:buClrTx/>
              <a:buSzTx/>
              <a:buFontTx/>
            </a:pPr>
            <a:r>
              <a:rPr lang="zh-CN" altLang="en-US" sz="4800" kern="1200" dirty="0">
                <a:solidFill>
                  <a:schemeClr val="bg1"/>
                </a:solidFill>
                <a:latin typeface="+mj-lt"/>
                <a:ea typeface="+mj-ea"/>
                <a:cs typeface="+mj-cs"/>
              </a:rPr>
              <a:t>第</a:t>
            </a:r>
            <a:r>
              <a:rPr lang="en-US" altLang="zh-CN" sz="4800" kern="1200" dirty="0">
                <a:solidFill>
                  <a:schemeClr val="bg1"/>
                </a:solidFill>
                <a:latin typeface="+mj-lt"/>
                <a:ea typeface="+mj-ea"/>
                <a:cs typeface="+mj-cs"/>
              </a:rPr>
              <a:t>2</a:t>
            </a:r>
            <a:r>
              <a:rPr lang="zh-CN" altLang="en-US" sz="4800" kern="1200" dirty="0">
                <a:solidFill>
                  <a:schemeClr val="bg1"/>
                </a:solidFill>
                <a:latin typeface="+mj-lt"/>
                <a:ea typeface="+mj-ea"/>
                <a:cs typeface="+mj-cs"/>
              </a:rPr>
              <a:t>章 </a:t>
            </a:r>
            <a:br>
              <a:rPr lang="en-US" altLang="zh-CN" sz="4800" kern="1200" dirty="0">
                <a:solidFill>
                  <a:schemeClr val="bg1"/>
                </a:solidFill>
                <a:latin typeface="+mj-lt"/>
                <a:ea typeface="+mj-ea"/>
                <a:cs typeface="+mj-cs"/>
              </a:rPr>
            </a:br>
            <a:r>
              <a:rPr lang="zh-CN" altLang="en-US" sz="4800" kern="1200" dirty="0">
                <a:solidFill>
                  <a:schemeClr val="bg1"/>
                </a:solidFill>
                <a:latin typeface="+mj-lt"/>
                <a:ea typeface="+mj-ea"/>
                <a:cs typeface="+mj-cs"/>
              </a:rPr>
              <a:t>数据表示、</a:t>
            </a:r>
            <a:r>
              <a:rPr lang="zh-CN" altLang="en-US" sz="4800" kern="1200" dirty="0">
                <a:solidFill>
                  <a:schemeClr val="bg1"/>
                </a:solidFill>
                <a:latin typeface="+mj-lt"/>
                <a:ea typeface="+mj-ea"/>
                <a:cs typeface="+mj-cs"/>
              </a:rPr>
              <a:t>寻址方式与指令系统</a:t>
            </a:r>
            <a:endParaRPr lang="en-US" altLang="zh-CN" sz="4800" kern="1200" dirty="0">
              <a:solidFill>
                <a:schemeClr val="bg1"/>
              </a:solidFill>
              <a:latin typeface="+mj-lt"/>
              <a:ea typeface="+mj-ea"/>
              <a:cs typeface="+mj-cs"/>
            </a:endParaRPr>
          </a:p>
        </p:txBody>
      </p:sp>
      <p:sp>
        <p:nvSpPr>
          <p:cNvPr id="15363" name="Rectangle 8"/>
          <p:cNvSpPr>
            <a:spLocks noGrp="1"/>
          </p:cNvSpPr>
          <p:nvPr>
            <p:ph type="subTitle"/>
          </p:nvPr>
        </p:nvSpPr>
        <p:spPr>
          <a:xfrm>
            <a:off x="4475163" y="4654550"/>
            <a:ext cx="4654550" cy="1063625"/>
          </a:xfrm>
        </p:spPr>
        <p:txBody>
          <a:bodyPr vert="horz" wrap="square" lIns="91440" tIns="45720" rIns="91440" bIns="45720" anchor="ctr" anchorCtr="0"/>
          <a:lstStyle>
            <a:lvl1pPr marL="0" lvl="0" indent="0" algn="ctr">
              <a:buClr>
                <a:schemeClr val="tx1"/>
              </a:buClr>
              <a:buSzTx/>
              <a:buFont typeface="Wingdings" panose="05000000000000000000" pitchFamily="2" charset="2"/>
              <a:buNone/>
              <a:defRPr/>
            </a:lvl1pPr>
            <a:lvl2pPr marL="457200" lvl="1" indent="0" algn="ctr">
              <a:buClr>
                <a:schemeClr val="tx2"/>
              </a:buClr>
              <a:buSzPct val="60000"/>
              <a:buFont typeface="Wingdings" panose="05000000000000000000" pitchFamily="2" charset="2"/>
              <a:buNone/>
              <a:defRPr/>
            </a:lvl2pPr>
            <a:lvl3pPr marL="914400" lvl="2" indent="0" algn="ctr">
              <a:buClr>
                <a:schemeClr val="folHlink"/>
              </a:buClr>
              <a:buSzPct val="60000"/>
              <a:buFont typeface="Wingdings" panose="05000000000000000000" pitchFamily="2" charset="2"/>
              <a:buNone/>
              <a:defRPr/>
            </a:lvl3pPr>
            <a:lvl4pPr marL="1371600" lvl="3" indent="0" algn="ctr">
              <a:buClr>
                <a:schemeClr val="tx1"/>
              </a:buClr>
              <a:buSzPct val="60000"/>
              <a:buFont typeface="Wingdings" panose="05000000000000000000" pitchFamily="2" charset="2"/>
              <a:buNone/>
              <a:defRPr/>
            </a:lvl4pPr>
            <a:lvl5pPr marL="1828800" lvl="4" indent="0" algn="ctr">
              <a:buClr>
                <a:schemeClr val="hlink"/>
              </a:buClr>
              <a:buSzPct val="60000"/>
              <a:buFont typeface="Wingdings" panose="05000000000000000000" pitchFamily="2" charset="2"/>
              <a:buNone/>
              <a:defRPr/>
            </a:lvl5pPr>
          </a:lstStyle>
          <a:p>
            <a:pPr lvl="0" eaLnBrk="1" hangingPunct="1">
              <a:buNone/>
            </a:pPr>
            <a:r>
              <a:rPr lang="zh-CN" altLang="en-US" dirty="0">
                <a:solidFill>
                  <a:schemeClr val="bg1"/>
                </a:solidFill>
                <a:latin typeface="Times New Roman" panose="02020603050405020304" pitchFamily="18" charset="0"/>
                <a:ea typeface="华文新魏" panose="02010800040101010101" pitchFamily="2" charset="-122"/>
              </a:rPr>
              <a:t>申林山</a:t>
            </a:r>
            <a:endParaRPr lang="zh-CN" altLang="en-US" dirty="0">
              <a:solidFill>
                <a:schemeClr val="bg1"/>
              </a:solidFill>
              <a:latin typeface="Times New Roman" panose="02020603050405020304" pitchFamily="18" charset="0"/>
              <a:ea typeface="华文新魏" panose="02010800040101010101" pitchFamily="2" charset="-122"/>
            </a:endParaRPr>
          </a:p>
          <a:p>
            <a:pPr lvl="0" eaLnBrk="1" hangingPunct="1">
              <a:buNone/>
            </a:pPr>
            <a:r>
              <a:rPr lang="zh-CN" altLang="en-US" dirty="0">
                <a:solidFill>
                  <a:schemeClr val="bg1"/>
                </a:solidFill>
                <a:latin typeface="Times New Roman" panose="02020603050405020304" pitchFamily="18" charset="0"/>
                <a:ea typeface="华文新魏" panose="02010800040101010101" pitchFamily="2" charset="-122"/>
              </a:rPr>
              <a:t>计算机科学与技术学院</a:t>
            </a:r>
            <a:endParaRPr lang="zh-CN" altLang="en-US" dirty="0">
              <a:solidFill>
                <a:schemeClr val="bg1"/>
              </a:solidFill>
              <a:latin typeface="Times New Roman" panose="02020603050405020304" pitchFamily="18" charset="0"/>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8" name="Rectangle 3"/>
          <p:cNvSpPr>
            <a:spLocks noGrp="1" noChangeArrowheads="1"/>
          </p:cNvSpPr>
          <p:nvPr>
            <p:ph idx="1" hasCustomPrompt="1"/>
          </p:nvPr>
        </p:nvSpPr>
        <p:spPr>
          <a:xfrm>
            <a:off x="469900" y="1022350"/>
            <a:ext cx="8229600" cy="4502150"/>
          </a:xfrm>
        </p:spPr>
        <p:txBody>
          <a:bodyPr vert="horz" wrap="square" lIns="91440" tIns="45720" rIns="91440" bIns="45720" numCol="1" anchor="t" anchorCtr="0" compatLnSpc="1"/>
          <a:lstStyle/>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endPar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endPar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endPar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endPar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endPar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endPar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endPar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rPr>
              <a:t>数据表示是数据结构的子集</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。不同的数据表示可以为数据结构的实现提供不同的支持，</a:t>
            </a: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rPr>
              <a:t>当然支持的不同，实现的效率也不同</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endPar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所以说，</a:t>
            </a:r>
            <a:r>
              <a:rPr kumimoji="0" lang="zh-CN" altLang="en-US" sz="2400" b="1" i="0" u="none" strike="noStrike" kern="1200" cap="none" spc="0" normalizeH="0" baseline="0" noProof="0" dirty="0">
                <a:ln>
                  <a:noFill/>
                </a:ln>
                <a:solidFill>
                  <a:srgbClr val="FF0000"/>
                </a:solidFill>
                <a:effectLst/>
                <a:uLnTx/>
                <a:uFillTx/>
                <a:latin typeface="Verdana" panose="020B0604030504040204" pitchFamily="34" charset="0"/>
                <a:ea typeface="楷体_GB2312" pitchFamily="49" charset="-122"/>
                <a:cs typeface="+mn-cs"/>
              </a:rPr>
              <a:t>数据表示和数据结构的关系问题，便是系统结构所说的软、硬交界面的问题</a:t>
            </a:r>
            <a:r>
              <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a:t>
            </a:r>
            <a:endParaRPr kumimoji="0" lang="zh-CN" altLang="en-US"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rPr>
              <a:t> </a:t>
            </a:r>
            <a:r>
              <a:rPr lang="zh-CN" altLang="en-US" b="1" dirty="0">
                <a:solidFill>
                  <a:srgbClr val="000000"/>
                </a:solidFill>
                <a:latin typeface="Times New Roman" panose="02020603050405020304" pitchFamily="18" charset="0"/>
                <a:ea typeface="楷体_GB2312" pitchFamily="49" charset="-122"/>
                <a:sym typeface="+mn-ea"/>
              </a:rPr>
              <a:t>系统结构设计者必须要考虑：在机器中设置哪些数据表示，以便使得应用中所遇到的数据结构都有高的实现效率</a:t>
            </a:r>
            <a:r>
              <a:rPr lang="zh-CN" altLang="en-US" dirty="0">
                <a:solidFill>
                  <a:srgbClr val="000000"/>
                </a:solidFill>
                <a:latin typeface="Times New Roman" panose="02020603050405020304" pitchFamily="18" charset="0"/>
                <a:ea typeface="楷体_GB2312" pitchFamily="49" charset="-122"/>
                <a:sym typeface="+mn-ea"/>
              </a:rPr>
              <a:t>。</a:t>
            </a:r>
            <a:endParaRPr kumimoji="0" lang="en-US" altLang="zh-CN" sz="2400" b="1" i="0" u="none" strike="noStrike" kern="1200" cap="none" spc="0" normalizeH="0" baseline="0" noProof="0" dirty="0">
              <a:ln>
                <a:noFill/>
              </a:ln>
              <a:solidFill>
                <a:schemeClr val="hlink"/>
              </a:solidFill>
              <a:effectLst/>
              <a:uLnTx/>
              <a:uFillTx/>
              <a:latin typeface="Verdana" panose="020B0604030504040204" pitchFamily="34" charset="0"/>
              <a:ea typeface="楷体_GB2312" pitchFamily="49" charset="-122"/>
              <a:cs typeface="+mn-cs"/>
            </a:endParaRPr>
          </a:p>
        </p:txBody>
      </p:sp>
      <p:sp>
        <p:nvSpPr>
          <p:cNvPr id="25604"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325245" y="854075"/>
            <a:ext cx="6252210" cy="29559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早期机器</a:t>
            </a:r>
            <a:endParaRPr lang="zh-CN" altLang="en-US" dirty="0">
              <a:solidFill>
                <a:srgbClr val="000000"/>
              </a:solidFill>
              <a:latin typeface="楷体_GB2312" pitchFamily="49" charset="-122"/>
              <a:ea typeface="楷体_GB2312" pitchFamily="49" charset="-122"/>
            </a:endParaRPr>
          </a:p>
          <a:p>
            <a:pPr lvl="1" eaLnBrk="1" hangingPunct="1"/>
            <a:r>
              <a:rPr lang="zh-CN" altLang="en-US" dirty="0">
                <a:solidFill>
                  <a:srgbClr val="000000"/>
                </a:solidFill>
                <a:ea typeface="楷体_GB2312" pitchFamily="49" charset="-122"/>
              </a:rPr>
              <a:t>只有定点数据表示，没有浮点数据表示，要想使用浮点数，就得用两个定点数分别表示浮点数的阶码和尾数，浮点数运算通过软件的映象被表示成机器中的两个定点数，既不方便又很低效。</a:t>
            </a:r>
            <a:endParaRPr lang="zh-CN" altLang="en-US" dirty="0">
              <a:solidFill>
                <a:srgbClr val="000000"/>
              </a:solidFill>
              <a:ea typeface="楷体_GB2312" pitchFamily="49" charset="-122"/>
            </a:endParaRPr>
          </a:p>
          <a:p>
            <a:pPr eaLnBrk="1" hangingPunct="1"/>
            <a:r>
              <a:rPr lang="zh-CN" altLang="en-US" dirty="0">
                <a:solidFill>
                  <a:srgbClr val="000000"/>
                </a:solidFill>
                <a:latin typeface="楷体_GB2312" pitchFamily="49" charset="-122"/>
                <a:ea typeface="楷体_GB2312" pitchFamily="49" charset="-122"/>
              </a:rPr>
              <a:t>随着事务处理的出现</a:t>
            </a:r>
            <a:endParaRPr lang="zh-CN" altLang="en-US" dirty="0">
              <a:solidFill>
                <a:srgbClr val="000000"/>
              </a:solidFill>
              <a:latin typeface="楷体_GB2312" pitchFamily="49" charset="-122"/>
              <a:ea typeface="楷体_GB2312" pitchFamily="49" charset="-122"/>
            </a:endParaRPr>
          </a:p>
          <a:p>
            <a:pPr lvl="1" eaLnBrk="1" hangingPunct="1"/>
            <a:r>
              <a:rPr lang="zh-CN" altLang="en-US" dirty="0">
                <a:solidFill>
                  <a:srgbClr val="000000"/>
                </a:solidFill>
                <a:ea typeface="楷体_GB2312" pitchFamily="49" charset="-122"/>
              </a:rPr>
              <a:t>要处理大量的十进制数，而机器本身却只能表示二进制数。为了提高运算速度，</a:t>
            </a:r>
            <a:r>
              <a:rPr lang="zh-CN" altLang="en-US" dirty="0">
                <a:solidFill>
                  <a:srgbClr val="FF0000"/>
                </a:solidFill>
                <a:ea typeface="楷体_GB2312" pitchFamily="49" charset="-122"/>
              </a:rPr>
              <a:t>机器中增加了十进制运算指令和相应的硬件</a:t>
            </a:r>
            <a:r>
              <a:rPr lang="zh-CN" altLang="en-US" dirty="0">
                <a:solidFill>
                  <a:srgbClr val="000000"/>
                </a:solidFill>
                <a:ea typeface="楷体_GB2312" pitchFamily="49" charset="-122"/>
              </a:rPr>
              <a:t>，可直接对二进制数和十进制数进行各种运算，这比早期的那种先调十转二子程序，在机器上进行二进制运算，再将结果调用二转十子程序输出。</a:t>
            </a:r>
            <a:endParaRPr lang="zh-CN" altLang="en-US" dirty="0">
              <a:solidFill>
                <a:srgbClr val="000000"/>
              </a:solidFill>
              <a:ea typeface="楷体_GB2312" pitchFamily="49" charset="-122"/>
            </a:endParaRPr>
          </a:p>
        </p:txBody>
      </p:sp>
      <p:sp>
        <p:nvSpPr>
          <p:cNvPr id="26627"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Times New Roman" panose="02020603050405020304" pitchFamily="18" charset="0"/>
                <a:ea typeface="楷体_GB2312" pitchFamily="49" charset="-122"/>
              </a:rPr>
              <a:t>变址操作的提出</a:t>
            </a:r>
            <a:endParaRPr lang="zh-CN" altLang="en-US" dirty="0">
              <a:solidFill>
                <a:srgbClr val="000000"/>
              </a:solidFill>
              <a:latin typeface="Times New Roman" panose="02020603050405020304" pitchFamily="18" charset="0"/>
              <a:ea typeface="楷体_GB2312" pitchFamily="49" charset="-122"/>
            </a:endParaRPr>
          </a:p>
          <a:p>
            <a:pPr lvl="1" eaLnBrk="1" hangingPunct="1"/>
            <a:r>
              <a:rPr lang="zh-CN" altLang="en-US" b="1" dirty="0">
                <a:solidFill>
                  <a:srgbClr val="000000"/>
                </a:solidFill>
                <a:latin typeface="Times New Roman" panose="02020603050405020304" pitchFamily="18" charset="0"/>
                <a:ea typeface="楷体_GB2312" pitchFamily="49" charset="-122"/>
              </a:rPr>
              <a:t>为</a:t>
            </a:r>
            <a:r>
              <a:rPr lang="zh-CN" altLang="en-US" b="1" dirty="0">
                <a:solidFill>
                  <a:srgbClr val="0000CC"/>
                </a:solidFill>
                <a:latin typeface="Times New Roman" panose="02020603050405020304" pitchFamily="18" charset="0"/>
                <a:ea typeface="楷体_GB2312" pitchFamily="49" charset="-122"/>
              </a:rPr>
              <a:t>向量、阵列</a:t>
            </a:r>
            <a:r>
              <a:rPr lang="zh-CN" altLang="en-US" b="1" dirty="0">
                <a:solidFill>
                  <a:srgbClr val="000000"/>
                </a:solidFill>
                <a:latin typeface="Times New Roman" panose="02020603050405020304" pitchFamily="18" charset="0"/>
                <a:ea typeface="楷体_GB2312" pitchFamily="49" charset="-122"/>
              </a:rPr>
              <a:t>等数据结构的实现提供了直接的支持；</a:t>
            </a:r>
            <a:endParaRPr lang="zh-CN" altLang="en-US" b="1" dirty="0">
              <a:solidFill>
                <a:srgbClr val="000000"/>
              </a:solidFill>
              <a:latin typeface="Times New Roman" panose="02020603050405020304" pitchFamily="18" charset="0"/>
              <a:ea typeface="楷体_GB2312" pitchFamily="49" charset="-122"/>
            </a:endParaRPr>
          </a:p>
          <a:p>
            <a:pPr lvl="1" eaLnBrk="1" hangingPunct="1">
              <a:lnSpc>
                <a:spcPts val="3000"/>
              </a:lnSpc>
            </a:pPr>
            <a:r>
              <a:rPr lang="zh-CN" altLang="en-US" b="1" dirty="0">
                <a:solidFill>
                  <a:srgbClr val="FF0000"/>
                </a:solidFill>
                <a:latin typeface="Times New Roman" panose="02020603050405020304" pitchFamily="18" charset="0"/>
                <a:ea typeface="楷体_GB2312" pitchFamily="49" charset="-122"/>
              </a:rPr>
              <a:t>增加变址寄存器硬件</a:t>
            </a:r>
            <a:r>
              <a:rPr lang="zh-CN" altLang="en-US" b="1" dirty="0">
                <a:solidFill>
                  <a:srgbClr val="000000"/>
                </a:solidFill>
                <a:latin typeface="Times New Roman" panose="02020603050405020304" pitchFamily="18" charset="0"/>
                <a:ea typeface="楷体_GB2312" pitchFamily="49" charset="-122"/>
              </a:rPr>
              <a:t>，变址值</a:t>
            </a:r>
            <a:r>
              <a:rPr lang="en-US" altLang="zh-CN" b="1" dirty="0">
                <a:solidFill>
                  <a:srgbClr val="000000"/>
                </a:solidFill>
                <a:latin typeface="Times New Roman" panose="02020603050405020304" pitchFamily="18" charset="0"/>
                <a:ea typeface="楷体_GB2312" pitchFamily="49" charset="-122"/>
              </a:rPr>
              <a:t>i</a:t>
            </a:r>
            <a:r>
              <a:rPr lang="zh-CN" altLang="en-US" b="1" dirty="0">
                <a:solidFill>
                  <a:srgbClr val="000000"/>
                </a:solidFill>
                <a:latin typeface="Times New Roman" panose="02020603050405020304" pitchFamily="18" charset="0"/>
                <a:ea typeface="楷体_GB2312" pitchFamily="49" charset="-122"/>
              </a:rPr>
              <a:t>（从</a:t>
            </a:r>
            <a:r>
              <a:rPr lang="en-US" altLang="zh-CN" b="1" dirty="0">
                <a:solidFill>
                  <a:srgbClr val="000000"/>
                </a:solidFill>
                <a:latin typeface="Times New Roman" panose="02020603050405020304" pitchFamily="18" charset="0"/>
                <a:ea typeface="楷体_GB2312" pitchFamily="49" charset="-122"/>
              </a:rPr>
              <a:t>0</a:t>
            </a:r>
            <a:r>
              <a:rPr lang="zh-CN" altLang="en-US" b="1" dirty="0">
                <a:solidFill>
                  <a:srgbClr val="000000"/>
                </a:solidFill>
                <a:latin typeface="Times New Roman" panose="02020603050405020304" pitchFamily="18" charset="0"/>
                <a:ea typeface="楷体_GB2312" pitchFamily="49" charset="-122"/>
              </a:rPr>
              <a:t>到</a:t>
            </a:r>
            <a:r>
              <a:rPr lang="en-US" altLang="zh-CN" b="1" dirty="0">
                <a:solidFill>
                  <a:srgbClr val="000000"/>
                </a:solidFill>
                <a:latin typeface="Times New Roman" panose="02020603050405020304" pitchFamily="18" charset="0"/>
                <a:ea typeface="楷体_GB2312" pitchFamily="49" charset="-122"/>
              </a:rPr>
              <a:t>n-1</a:t>
            </a:r>
            <a:r>
              <a:rPr lang="zh-CN" altLang="en-US" b="1" dirty="0">
                <a:solidFill>
                  <a:srgbClr val="000000"/>
                </a:solidFill>
                <a:latin typeface="Times New Roman" panose="02020603050405020304" pitchFamily="18" charset="0"/>
                <a:ea typeface="楷体_GB2312" pitchFamily="49" charset="-122"/>
              </a:rPr>
              <a:t>），在指令中</a:t>
            </a:r>
            <a:r>
              <a:rPr lang="zh-CN" altLang="en-US" b="1" dirty="0">
                <a:solidFill>
                  <a:srgbClr val="FF0000"/>
                </a:solidFill>
                <a:latin typeface="Times New Roman" panose="02020603050405020304" pitchFamily="18" charset="0"/>
                <a:ea typeface="楷体_GB2312" pitchFamily="49" charset="-122"/>
              </a:rPr>
              <a:t>增设变址位字段</a:t>
            </a:r>
            <a:r>
              <a:rPr lang="zh-CN" altLang="en-US" b="1" dirty="0">
                <a:solidFill>
                  <a:srgbClr val="000000"/>
                </a:solidFill>
                <a:latin typeface="Times New Roman" panose="02020603050405020304" pitchFamily="18" charset="0"/>
                <a:ea typeface="楷体_GB2312" pitchFamily="49" charset="-122"/>
              </a:rPr>
              <a:t>指明操作数所用的变址寄存器号，用</a:t>
            </a:r>
            <a:r>
              <a:rPr lang="en-US" altLang="zh-CN" b="1" dirty="0">
                <a:solidFill>
                  <a:srgbClr val="000000"/>
                </a:solidFill>
                <a:latin typeface="Times New Roman" panose="02020603050405020304" pitchFamily="18" charset="0"/>
                <a:ea typeface="楷体_GB2312" pitchFamily="49" charset="-122"/>
              </a:rPr>
              <a:t>A</a:t>
            </a:r>
            <a:r>
              <a:rPr lang="zh-CN" altLang="en-US" b="1" dirty="0">
                <a:solidFill>
                  <a:srgbClr val="000000"/>
                </a:solidFill>
                <a:latin typeface="Times New Roman" panose="02020603050405020304" pitchFamily="18" charset="0"/>
                <a:ea typeface="楷体_GB2312" pitchFamily="49" charset="-122"/>
              </a:rPr>
              <a:t>字段指明存放向量首元素地址所用的寄存器号，通过</a:t>
            </a:r>
            <a:r>
              <a:rPr lang="zh-CN" altLang="en-US" b="1" dirty="0">
                <a:solidFill>
                  <a:srgbClr val="FF0000"/>
                </a:solidFill>
                <a:latin typeface="Times New Roman" panose="02020603050405020304" pitchFamily="18" charset="0"/>
                <a:ea typeface="楷体_GB2312" pitchFamily="49" charset="-122"/>
              </a:rPr>
              <a:t>增设变址加法器硬件来形成操作数有效地址</a:t>
            </a:r>
            <a:r>
              <a:rPr lang="zh-CN" altLang="en-US" b="1" dirty="0">
                <a:solidFill>
                  <a:srgbClr val="000000"/>
                </a:solidFill>
                <a:latin typeface="Times New Roman" panose="02020603050405020304" pitchFamily="18" charset="0"/>
                <a:ea typeface="楷体_GB2312" pitchFamily="49" charset="-122"/>
              </a:rPr>
              <a:t>。</a:t>
            </a:r>
            <a:endParaRPr lang="zh-CN" altLang="en-US" b="1" dirty="0">
              <a:solidFill>
                <a:srgbClr val="000000"/>
              </a:solidFill>
              <a:latin typeface="Times New Roman" panose="02020603050405020304" pitchFamily="18" charset="0"/>
              <a:ea typeface="Times New Roman" panose="02020603050405020304" pitchFamily="18" charset="0"/>
            </a:endParaRPr>
          </a:p>
        </p:txBody>
      </p:sp>
      <p:pic>
        <p:nvPicPr>
          <p:cNvPr id="27651" name="图片 1"/>
          <p:cNvPicPr>
            <a:picLocks noChangeAspect="1"/>
          </p:cNvPicPr>
          <p:nvPr/>
        </p:nvPicPr>
        <p:blipFill>
          <a:blip r:embed="rId1"/>
          <a:stretch>
            <a:fillRect/>
          </a:stretch>
        </p:blipFill>
        <p:spPr>
          <a:xfrm>
            <a:off x="2487613" y="3759200"/>
            <a:ext cx="4379912" cy="3014663"/>
          </a:xfrm>
          <a:prstGeom prst="rect">
            <a:avLst/>
          </a:prstGeom>
          <a:noFill/>
          <a:ln w="9525">
            <a:noFill/>
          </a:ln>
        </p:spPr>
      </p:pic>
      <p:sp>
        <p:nvSpPr>
          <p:cNvPr id="27652"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FF0000"/>
                </a:solidFill>
                <a:latin typeface="楷体_GB2312" pitchFamily="49" charset="-122"/>
                <a:ea typeface="楷体_GB2312" pitchFamily="49" charset="-122"/>
              </a:rPr>
              <a:t>字符串表示</a:t>
            </a:r>
            <a:endParaRPr lang="zh-CN" altLang="en-US" dirty="0">
              <a:solidFill>
                <a:srgbClr val="FF0000"/>
              </a:solidFill>
              <a:latin typeface="楷体_GB2312" pitchFamily="49" charset="-122"/>
              <a:ea typeface="楷体_GB2312" pitchFamily="49" charset="-122"/>
            </a:endParaRPr>
          </a:p>
          <a:p>
            <a:pPr lvl="1" eaLnBrk="1" hangingPunct="1"/>
            <a:r>
              <a:rPr lang="zh-CN" altLang="en-US" b="1" dirty="0">
                <a:solidFill>
                  <a:srgbClr val="000000"/>
                </a:solidFill>
                <a:ea typeface="楷体_GB2312" pitchFamily="49" charset="-122"/>
              </a:rPr>
              <a:t>可变长字符串数据表示的引入，有力地支持了串数据结构的实现；</a:t>
            </a:r>
            <a:endParaRPr lang="zh-CN" altLang="en-US" b="1" dirty="0">
              <a:solidFill>
                <a:srgbClr val="000000"/>
              </a:solidFill>
              <a:ea typeface="楷体_GB2312" pitchFamily="49" charset="-122"/>
            </a:endParaRPr>
          </a:p>
          <a:p>
            <a:pPr lvl="1" eaLnBrk="1" hangingPunct="1"/>
            <a:r>
              <a:rPr lang="zh-CN" altLang="en-US" b="1" dirty="0">
                <a:solidFill>
                  <a:srgbClr val="000000"/>
                </a:solidFill>
                <a:ea typeface="楷体_GB2312" pitchFamily="49" charset="-122"/>
              </a:rPr>
              <a:t>具有对串的各种运算指令，包括设置字符串运算指令、按字节编址的访问方式和寻址硬件，以及在指令中增设字段指明首字符地址和字符串长度。</a:t>
            </a:r>
            <a:endParaRPr lang="zh-CN" altLang="en-US" b="1" dirty="0">
              <a:solidFill>
                <a:srgbClr val="000000"/>
              </a:solidFill>
              <a:ea typeface="楷体_GB2312" pitchFamily="49" charset="-122"/>
            </a:endParaRPr>
          </a:p>
        </p:txBody>
      </p:sp>
      <p:sp>
        <p:nvSpPr>
          <p:cNvPr id="28675"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一般处理机中的数据表示方法</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冯诺依曼结构</a:t>
            </a:r>
            <a:r>
              <a:rPr lang="en-US" altLang="zh-CN" dirty="0">
                <a:solidFill>
                  <a:srgbClr val="000000"/>
                </a:solidFill>
                <a:latin typeface="楷体_GB2312" pitchFamily="49" charset="-122"/>
                <a:ea typeface="楷体_GB2312" pitchFamily="49" charset="-122"/>
              </a:rPr>
              <a:t>)</a:t>
            </a:r>
            <a:endParaRPr lang="en-US" altLang="zh-CN" dirty="0">
              <a:solidFill>
                <a:srgbClr val="000000"/>
              </a:solidFill>
              <a:latin typeface="楷体_GB2312" pitchFamily="49" charset="-122"/>
              <a:ea typeface="楷体_GB2312" pitchFamily="49" charset="-122"/>
            </a:endParaRPr>
          </a:p>
          <a:p>
            <a:pPr lvl="1" eaLnBrk="1" hangingPunct="1">
              <a:lnSpc>
                <a:spcPct val="150000"/>
              </a:lnSpc>
            </a:pPr>
            <a:r>
              <a:rPr lang="zh-CN" altLang="en-US" b="1" dirty="0">
                <a:solidFill>
                  <a:srgbClr val="000000"/>
                </a:solidFill>
                <a:latin typeface="楷体_GB2312" pitchFamily="49" charset="-122"/>
                <a:ea typeface="楷体_GB2312" pitchFamily="49" charset="-122"/>
              </a:rPr>
              <a:t>数据的属性通过指令中的操作码来解释；</a:t>
            </a:r>
            <a:endParaRPr lang="zh-CN" altLang="en-US" b="1" dirty="0">
              <a:solidFill>
                <a:srgbClr val="000000"/>
              </a:solidFill>
              <a:latin typeface="楷体_GB2312" pitchFamily="49" charset="-122"/>
              <a:ea typeface="楷体_GB2312" pitchFamily="49" charset="-122"/>
            </a:endParaRPr>
          </a:p>
          <a:p>
            <a:pPr lvl="1" eaLnBrk="1" hangingPunct="1">
              <a:lnSpc>
                <a:spcPct val="150000"/>
              </a:lnSpc>
            </a:pPr>
            <a:r>
              <a:rPr lang="zh-CN" altLang="en-US" b="1" dirty="0">
                <a:solidFill>
                  <a:srgbClr val="000000"/>
                </a:solidFill>
                <a:latin typeface="楷体_GB2312" pitchFamily="49" charset="-122"/>
                <a:ea typeface="楷体_GB2312" pitchFamily="49" charset="-122"/>
              </a:rPr>
              <a:t>数据的类型，如定点、浮点、字符、字符串、逻辑数、向量等；</a:t>
            </a:r>
            <a:endParaRPr lang="zh-CN" altLang="en-US" b="1" dirty="0">
              <a:solidFill>
                <a:srgbClr val="000000"/>
              </a:solidFill>
              <a:latin typeface="楷体_GB2312" pitchFamily="49" charset="-122"/>
              <a:ea typeface="楷体_GB2312" pitchFamily="49" charset="-122"/>
            </a:endParaRPr>
          </a:p>
          <a:p>
            <a:pPr lvl="1" eaLnBrk="1" hangingPunct="1">
              <a:lnSpc>
                <a:spcPct val="150000"/>
              </a:lnSpc>
            </a:pPr>
            <a:r>
              <a:rPr lang="zh-CN" altLang="en-US" b="1" dirty="0">
                <a:solidFill>
                  <a:srgbClr val="000000"/>
                </a:solidFill>
                <a:latin typeface="楷体_GB2312" pitchFamily="49" charset="-122"/>
                <a:ea typeface="楷体_GB2312" pitchFamily="49" charset="-122"/>
              </a:rPr>
              <a:t>进位制，如</a:t>
            </a:r>
            <a:r>
              <a:rPr lang="en-US" altLang="zh-CN" b="1" dirty="0">
                <a:solidFill>
                  <a:srgbClr val="000000"/>
                </a:solidFill>
                <a:latin typeface="楷体_GB2312" pitchFamily="49" charset="-122"/>
                <a:ea typeface="楷体_GB2312" pitchFamily="49" charset="-122"/>
              </a:rPr>
              <a:t>2</a:t>
            </a:r>
            <a:r>
              <a:rPr lang="zh-CN" altLang="en-US" b="1" dirty="0">
                <a:solidFill>
                  <a:srgbClr val="000000"/>
                </a:solidFill>
                <a:latin typeface="楷体_GB2312" pitchFamily="49" charset="-122"/>
                <a:ea typeface="楷体_GB2312" pitchFamily="49" charset="-122"/>
              </a:rPr>
              <a:t>进制、</a:t>
            </a:r>
            <a:r>
              <a:rPr lang="en-US" altLang="zh-CN" b="1" dirty="0">
                <a:solidFill>
                  <a:srgbClr val="000000"/>
                </a:solidFill>
                <a:latin typeface="楷体_GB2312" pitchFamily="49" charset="-122"/>
                <a:ea typeface="楷体_GB2312" pitchFamily="49" charset="-122"/>
              </a:rPr>
              <a:t>10</a:t>
            </a:r>
            <a:r>
              <a:rPr lang="zh-CN" altLang="en-US" b="1" dirty="0">
                <a:solidFill>
                  <a:srgbClr val="000000"/>
                </a:solidFill>
                <a:latin typeface="楷体_GB2312" pitchFamily="49" charset="-122"/>
                <a:ea typeface="楷体_GB2312" pitchFamily="49" charset="-122"/>
              </a:rPr>
              <a:t>进制、</a:t>
            </a:r>
            <a:r>
              <a:rPr lang="en-US" altLang="zh-CN" b="1" dirty="0">
                <a:solidFill>
                  <a:srgbClr val="000000"/>
                </a:solidFill>
                <a:latin typeface="楷体_GB2312" pitchFamily="49" charset="-122"/>
                <a:ea typeface="楷体_GB2312" pitchFamily="49" charset="-122"/>
              </a:rPr>
              <a:t>16</a:t>
            </a:r>
            <a:r>
              <a:rPr lang="zh-CN" altLang="en-US" b="1" dirty="0">
                <a:solidFill>
                  <a:srgbClr val="000000"/>
                </a:solidFill>
                <a:latin typeface="楷体_GB2312" pitchFamily="49" charset="-122"/>
                <a:ea typeface="楷体_GB2312" pitchFamily="49" charset="-122"/>
              </a:rPr>
              <a:t>进制等；</a:t>
            </a:r>
            <a:endParaRPr lang="zh-CN" altLang="en-US" b="1" dirty="0">
              <a:solidFill>
                <a:srgbClr val="000000"/>
              </a:solidFill>
              <a:latin typeface="楷体_GB2312" pitchFamily="49" charset="-122"/>
              <a:ea typeface="楷体_GB2312" pitchFamily="49" charset="-122"/>
            </a:endParaRPr>
          </a:p>
          <a:p>
            <a:pPr lvl="1" eaLnBrk="1" hangingPunct="1">
              <a:lnSpc>
                <a:spcPct val="150000"/>
              </a:lnSpc>
            </a:pPr>
            <a:r>
              <a:rPr lang="zh-CN" altLang="en-US" b="1" dirty="0">
                <a:solidFill>
                  <a:srgbClr val="000000"/>
                </a:solidFill>
                <a:latin typeface="楷体_GB2312" pitchFamily="49" charset="-122"/>
                <a:ea typeface="楷体_GB2312" pitchFamily="49" charset="-122"/>
              </a:rPr>
              <a:t>数据字长，如字、半字、双字、字节等；</a:t>
            </a:r>
            <a:endParaRPr lang="zh-CN" altLang="en-US" b="1" dirty="0">
              <a:solidFill>
                <a:srgbClr val="000000"/>
              </a:solidFill>
              <a:latin typeface="楷体_GB2312" pitchFamily="49" charset="-122"/>
              <a:ea typeface="楷体_GB2312" pitchFamily="49" charset="-122"/>
            </a:endParaRPr>
          </a:p>
          <a:p>
            <a:pPr lvl="1" eaLnBrk="1" hangingPunct="1">
              <a:lnSpc>
                <a:spcPct val="150000"/>
              </a:lnSpc>
            </a:pPr>
            <a:r>
              <a:rPr lang="zh-CN" altLang="en-US" b="1" dirty="0">
                <a:solidFill>
                  <a:srgbClr val="000000"/>
                </a:solidFill>
                <a:latin typeface="楷体_GB2312" pitchFamily="49" charset="-122"/>
                <a:ea typeface="楷体_GB2312" pitchFamily="49" charset="-122"/>
              </a:rPr>
              <a:t>寻址方式，如直接寻址、间接寻址、相对寻址、寄存器寻址等；</a:t>
            </a:r>
            <a:endParaRPr lang="zh-CN" altLang="en-US" b="1" dirty="0">
              <a:solidFill>
                <a:srgbClr val="000000"/>
              </a:solidFill>
              <a:latin typeface="楷体_GB2312" pitchFamily="49" charset="-122"/>
              <a:ea typeface="楷体_GB2312" pitchFamily="49" charset="-122"/>
            </a:endParaRPr>
          </a:p>
        </p:txBody>
      </p:sp>
      <p:sp>
        <p:nvSpPr>
          <p:cNvPr id="29699"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3"/>
          <p:cNvSpPr>
            <a:spLocks noGrp="1"/>
          </p:cNvSpPr>
          <p:nvPr>
            <p:ph idx="1" hasCustomPrompt="1"/>
          </p:nvPr>
        </p:nvSpPr>
        <p:spPr>
          <a:xfrm>
            <a:off x="469900" y="1022350"/>
            <a:ext cx="8229600" cy="5595938"/>
          </a:xfrm>
        </p:spPr>
        <p:txBody>
          <a:bodyPr vert="horz" wrap="square" lIns="91440" tIns="45720" rIns="91440" bIns="45720" anchor="t" anchorCtr="0"/>
          <a:p>
            <a:pPr eaLnBrk="1" hangingPunct="1"/>
            <a:r>
              <a:rPr lang="zh-CN" altLang="en-US" b="0" dirty="0">
                <a:solidFill>
                  <a:srgbClr val="000000"/>
                </a:solidFill>
                <a:latin typeface="楷体_GB2312" pitchFamily="49" charset="-122"/>
                <a:ea typeface="楷体_GB2312" pitchFamily="49" charset="-122"/>
              </a:rPr>
              <a:t>机器的</a:t>
            </a:r>
            <a:r>
              <a:rPr lang="zh-CN" altLang="en-US" b="0" dirty="0">
                <a:solidFill>
                  <a:srgbClr val="FF0000"/>
                </a:solidFill>
                <a:latin typeface="楷体_GB2312" pitchFamily="49" charset="-122"/>
                <a:ea typeface="楷体_GB2312" pitchFamily="49" charset="-122"/>
              </a:rPr>
              <a:t>运算类指令和运算器结构</a:t>
            </a:r>
            <a:r>
              <a:rPr lang="zh-CN" altLang="en-US" b="0" dirty="0">
                <a:solidFill>
                  <a:srgbClr val="000000"/>
                </a:solidFill>
                <a:latin typeface="楷体_GB2312" pitchFamily="49" charset="-122"/>
                <a:ea typeface="楷体_GB2312" pitchFamily="49" charset="-122"/>
              </a:rPr>
              <a:t>主要是按机器有什么样的数据表示来确定。</a:t>
            </a:r>
            <a:endParaRPr lang="zh-CN" altLang="en-US" b="0" dirty="0">
              <a:solidFill>
                <a:srgbClr val="000000"/>
              </a:solidFill>
              <a:latin typeface="楷体_GB2312" pitchFamily="49" charset="-122"/>
              <a:ea typeface="楷体_GB2312" pitchFamily="49" charset="-122"/>
            </a:endParaRPr>
          </a:p>
          <a:p>
            <a:pPr eaLnBrk="1" hangingPunct="1">
              <a:spcBef>
                <a:spcPts val="1800"/>
              </a:spcBef>
            </a:pPr>
            <a:r>
              <a:rPr lang="zh-CN" altLang="en-US" b="0" dirty="0">
                <a:solidFill>
                  <a:srgbClr val="000000"/>
                </a:solidFill>
                <a:latin typeface="楷体_GB2312" pitchFamily="49" charset="-122"/>
                <a:ea typeface="楷体_GB2312" pitchFamily="49" charset="-122"/>
              </a:rPr>
              <a:t>通用机上一般都具备定点、浮点、逻辑等基本数据表示和变址操作，然而，仅有这些是远远不够的，</a:t>
            </a:r>
            <a:r>
              <a:rPr lang="zh-CN" altLang="en-US" b="0" dirty="0">
                <a:solidFill>
                  <a:srgbClr val="FF0000"/>
                </a:solidFill>
                <a:latin typeface="楷体_GB2312" pitchFamily="49" charset="-122"/>
                <a:ea typeface="楷体_GB2312" pitchFamily="49" charset="-122"/>
              </a:rPr>
              <a:t>要实现各种数据结构，不仅效率低，而且软件负担较重</a:t>
            </a:r>
            <a:r>
              <a:rPr lang="zh-CN" altLang="en-US" b="0" dirty="0">
                <a:solidFill>
                  <a:srgbClr val="000000"/>
                </a:solidFill>
                <a:latin typeface="楷体_GB2312" pitchFamily="49" charset="-122"/>
                <a:ea typeface="楷体_GB2312" pitchFamily="49" charset="-122"/>
              </a:rPr>
              <a:t>。</a:t>
            </a:r>
            <a:endParaRPr lang="zh-CN" altLang="en-US" b="0" dirty="0">
              <a:solidFill>
                <a:srgbClr val="000000"/>
              </a:solidFill>
              <a:latin typeface="楷体_GB2312" pitchFamily="49" charset="-122"/>
              <a:ea typeface="楷体_GB2312" pitchFamily="49" charset="-122"/>
            </a:endParaRPr>
          </a:p>
          <a:p>
            <a:pPr eaLnBrk="1" hangingPunct="1">
              <a:spcBef>
                <a:spcPts val="1800"/>
              </a:spcBef>
            </a:pPr>
            <a:r>
              <a:rPr lang="zh-CN" altLang="en-US" b="0" dirty="0">
                <a:solidFill>
                  <a:srgbClr val="000000"/>
                </a:solidFill>
                <a:latin typeface="楷体_GB2312" pitchFamily="49" charset="-122"/>
                <a:ea typeface="楷体_GB2312" pitchFamily="49" charset="-122"/>
              </a:rPr>
              <a:t>因此，系统结构设计者还要考虑如何引入更高一级的数据表示，以便为复杂的数据结构的实现提供进一步支持，这比在指令系统中增设技巧性新指令的意义要大。</a:t>
            </a:r>
            <a:endParaRPr lang="zh-CN" altLang="en-US" b="0" dirty="0">
              <a:solidFill>
                <a:srgbClr val="000000"/>
              </a:solidFill>
              <a:latin typeface="楷体_GB2312" pitchFamily="49" charset="-122"/>
              <a:ea typeface="楷体_GB2312" pitchFamily="49" charset="-122"/>
            </a:endParaRPr>
          </a:p>
        </p:txBody>
      </p:sp>
      <p:sp>
        <p:nvSpPr>
          <p:cNvPr id="30723"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第2章 数据表示、寻址方式与指令系统</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31747" name="Rectangle 3"/>
          <p:cNvSpPr>
            <a:spLocks noGrp="1"/>
          </p:cNvSpPr>
          <p:nvPr>
            <p:ph idx="1" hasCustomPrompt="1"/>
          </p:nvPr>
        </p:nvSpPr>
        <p:spPr/>
        <p:txBody>
          <a:bodyPr vert="horz" wrap="square" lIns="91440" tIns="45720" rIns="91440" bIns="45720" anchor="t" anchorCtr="0"/>
          <a:p>
            <a:pPr eaLnBrk="1" hangingPunct="1"/>
            <a:r>
              <a:rPr lang="en-US" altLang="zh-CN" b="0" dirty="0">
                <a:solidFill>
                  <a:srgbClr val="000000"/>
                </a:solidFill>
                <a:latin typeface="Times New Roman" panose="02020603050405020304" pitchFamily="18" charset="0"/>
                <a:ea typeface="黑体" panose="02010609060101010101" pitchFamily="49" charset="-122"/>
              </a:rPr>
              <a:t>2.1 </a:t>
            </a:r>
            <a:r>
              <a:rPr lang="zh-CN" altLang="en-US" b="0" dirty="0">
                <a:solidFill>
                  <a:srgbClr val="000000"/>
                </a:solidFill>
                <a:latin typeface="Times New Roman" panose="02020603050405020304" pitchFamily="18" charset="0"/>
                <a:ea typeface="黑体" panose="02010609060101010101" pitchFamily="49" charset="-122"/>
              </a:rPr>
              <a:t>数据表示</a:t>
            </a:r>
            <a:endParaRPr lang="zh-CN" altLang="en-US" b="0"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2.1.1 </a:t>
            </a:r>
            <a:r>
              <a:rPr lang="zh-CN" altLang="en-US" dirty="0">
                <a:solidFill>
                  <a:srgbClr val="000000"/>
                </a:solidFill>
                <a:latin typeface="Times New Roman" panose="02020603050405020304" pitchFamily="18" charset="0"/>
                <a:ea typeface="黑体" panose="02010609060101010101" pitchFamily="49" charset="-122"/>
              </a:rPr>
              <a:t>数据表示与数据结构</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软硬件划分问题的讨论</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算法层：图、树、链表、堆栈、向量（数据结构）</a:t>
            </a:r>
            <a:endParaRPr lang="zh-CN" altLang="en-US" dirty="0">
              <a:solidFill>
                <a:srgbClr val="000000"/>
              </a:solidFill>
              <a:latin typeface="Times New Roman" panose="02020603050405020304" pitchFamily="18" charset="0"/>
              <a:ea typeface="黑体" panose="02010609060101010101" pitchFamily="49" charset="-122"/>
            </a:endParaRPr>
          </a:p>
          <a:p>
            <a:pPr lvl="3" eaLnBrk="1" hangingPunct="1"/>
            <a:r>
              <a:rPr lang="zh-CN" altLang="en-US" dirty="0">
                <a:solidFill>
                  <a:srgbClr val="000000"/>
                </a:solidFill>
                <a:latin typeface="Times New Roman" panose="02020603050405020304" pitchFamily="18" charset="0"/>
                <a:ea typeface="黑体" panose="02010609060101010101" pitchFamily="49" charset="-122"/>
              </a:rPr>
              <a:t>高级语言层：向量、数组、指针</a:t>
            </a:r>
            <a:endParaRPr lang="zh-CN" altLang="en-US" dirty="0">
              <a:solidFill>
                <a:srgbClr val="000000"/>
              </a:solidFill>
              <a:latin typeface="Times New Roman" panose="02020603050405020304" pitchFamily="18" charset="0"/>
              <a:ea typeface="黑体" panose="02010609060101010101" pitchFamily="49" charset="-122"/>
            </a:endParaRPr>
          </a:p>
          <a:p>
            <a:pPr lvl="3" eaLnBrk="1" hangingPunct="1"/>
            <a:r>
              <a:rPr lang="zh-CN" altLang="en-US" dirty="0">
                <a:solidFill>
                  <a:srgbClr val="000000"/>
                </a:solidFill>
                <a:latin typeface="Times New Roman" panose="02020603050405020304" pitchFamily="18" charset="0"/>
                <a:ea typeface="黑体" panose="02010609060101010101" pitchFamily="49" charset="-122"/>
              </a:rPr>
              <a:t>机器语言层：数据表示</a:t>
            </a:r>
            <a:endParaRPr lang="zh-CN" altLang="en-US" dirty="0">
              <a:solidFill>
                <a:srgbClr val="FF0000"/>
              </a:solidFill>
              <a:latin typeface="Times New Roman" panose="02020603050405020304" pitchFamily="18" charset="0"/>
              <a:ea typeface="黑体" panose="02010609060101010101" pitchFamily="49" charset="-122"/>
            </a:endParaRPr>
          </a:p>
          <a:p>
            <a:pPr lvl="1" eaLnBrk="1" hangingPunct="1"/>
            <a:r>
              <a:rPr lang="en-US" altLang="zh-CN" dirty="0">
                <a:solidFill>
                  <a:srgbClr val="FF0000"/>
                </a:solidFill>
                <a:latin typeface="Times New Roman" panose="02020603050405020304" pitchFamily="18" charset="0"/>
                <a:ea typeface="黑体" panose="02010609060101010101" pitchFamily="49" charset="-122"/>
              </a:rPr>
              <a:t>2.1.2 </a:t>
            </a:r>
            <a:r>
              <a:rPr lang="zh-CN" altLang="en-US" dirty="0">
                <a:solidFill>
                  <a:srgbClr val="FF0000"/>
                </a:solidFill>
                <a:latin typeface="Times New Roman" panose="02020603050405020304" pitchFamily="18" charset="0"/>
                <a:ea typeface="黑体" panose="02010609060101010101" pitchFamily="49" charset="-122"/>
              </a:rPr>
              <a:t>高级数据表示</a:t>
            </a:r>
            <a:endParaRPr lang="zh-CN" altLang="en-US" dirty="0">
              <a:solidFill>
                <a:srgbClr val="FF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存储器一维线性的存储结构与要求经常使用的多维离散数据结构有着很大的差距</a:t>
            </a:r>
            <a:endParaRPr lang="zh-CN" altLang="en-US"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2.1.3 </a:t>
            </a:r>
            <a:r>
              <a:rPr lang="zh-CN" altLang="en-US" dirty="0">
                <a:solidFill>
                  <a:srgbClr val="000000"/>
                </a:solidFill>
                <a:latin typeface="Times New Roman" panose="02020603050405020304" pitchFamily="18" charset="0"/>
                <a:ea typeface="黑体" panose="02010609060101010101" pitchFamily="49" charset="-122"/>
              </a:rPr>
              <a:t>引入数据表示的原则</a:t>
            </a:r>
            <a:endParaRPr lang="en-US" altLang="zh-CN"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2.1.4 </a:t>
            </a:r>
            <a:r>
              <a:rPr lang="zh-CN" altLang="en-US" dirty="0">
                <a:solidFill>
                  <a:srgbClr val="000000"/>
                </a:solidFill>
                <a:latin typeface="Times New Roman" panose="02020603050405020304" pitchFamily="18" charset="0"/>
                <a:ea typeface="黑体" panose="02010609060101010101" pitchFamily="49" charset="-122"/>
              </a:rPr>
              <a:t>浮点数尾数基值的选择技术</a:t>
            </a:r>
            <a:endParaRPr lang="en-US" altLang="zh-CN"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2.1.5 </a:t>
            </a:r>
            <a:r>
              <a:rPr lang="zh-CN" altLang="en-US" dirty="0">
                <a:solidFill>
                  <a:srgbClr val="000000"/>
                </a:solidFill>
                <a:latin typeface="Times New Roman" panose="02020603050405020304" pitchFamily="18" charset="0"/>
                <a:ea typeface="黑体" panose="02010609060101010101" pitchFamily="49" charset="-122"/>
              </a:rPr>
              <a:t>浮点数尾数的下溢处理方法</a:t>
            </a:r>
            <a:endParaRPr lang="zh-CN" altLang="en-US"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endParaRPr lang="zh-CN" altLang="en-US" sz="3200" dirty="0">
              <a:solidFill>
                <a:srgbClr val="000000"/>
              </a:solidFill>
              <a:latin typeface="Times New Roman" panose="02020603050405020304" pitchFamily="18" charset="0"/>
              <a:ea typeface="楷体_GB2312" pitchFamily="49" charset="-122"/>
            </a:endParaRPr>
          </a:p>
        </p:txBody>
      </p:sp>
      <p:sp>
        <p:nvSpPr>
          <p:cNvPr id="32771"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Times New Roman" panose="02020603050405020304" pitchFamily="18" charset="0"/>
                <a:ea typeface="楷体_GB2312" pitchFamily="49" charset="-122"/>
              </a:rPr>
              <a:t>高级数据表示主要有三种：</a:t>
            </a:r>
            <a:endParaRPr lang="zh-CN" altLang="en-US" dirty="0">
              <a:solidFill>
                <a:srgbClr val="000000"/>
              </a:solidFill>
              <a:latin typeface="Times New Roman" panose="02020603050405020304" pitchFamily="18" charset="0"/>
              <a:ea typeface="楷体_GB2312" pitchFamily="49" charset="-122"/>
            </a:endParaRPr>
          </a:p>
          <a:p>
            <a:pPr eaLnBrk="1" hangingPunct="1">
              <a:lnSpc>
                <a:spcPct val="150000"/>
              </a:lnSpc>
              <a:spcBef>
                <a:spcPts val="1800"/>
              </a:spcBef>
            </a:pPr>
            <a:r>
              <a:rPr lang="zh-CN" altLang="en-US" sz="2400" dirty="0">
                <a:solidFill>
                  <a:srgbClr val="FF0000"/>
                </a:solidFill>
                <a:latin typeface="Times New Roman" panose="02020603050405020304" pitchFamily="18" charset="0"/>
                <a:ea typeface="楷体_GB2312" pitchFamily="49" charset="-122"/>
              </a:rPr>
              <a:t>（</a:t>
            </a:r>
            <a:r>
              <a:rPr lang="en-US" altLang="zh-CN" sz="2400" dirty="0">
                <a:solidFill>
                  <a:srgbClr val="FF0000"/>
                </a:solidFill>
                <a:latin typeface="Times New Roman" panose="02020603050405020304" pitchFamily="18" charset="0"/>
                <a:ea typeface="楷体_GB2312" pitchFamily="49" charset="-122"/>
              </a:rPr>
              <a:t>1</a:t>
            </a:r>
            <a:r>
              <a:rPr lang="zh-CN" altLang="en-US" sz="2400" dirty="0">
                <a:solidFill>
                  <a:srgbClr val="FF0000"/>
                </a:solidFill>
                <a:latin typeface="Times New Roman" panose="02020603050405020304" pitchFamily="18" charset="0"/>
                <a:ea typeface="楷体_GB2312" pitchFamily="49" charset="-122"/>
              </a:rPr>
              <a:t>）自定义数据表示</a:t>
            </a:r>
            <a:r>
              <a:rPr lang="en-US" altLang="zh-CN" sz="2400" dirty="0">
                <a:solidFill>
                  <a:srgbClr val="FF0000"/>
                </a:solidFill>
                <a:latin typeface="Times New Roman" panose="02020603050405020304" pitchFamily="18" charset="0"/>
                <a:ea typeface="楷体_GB2312" pitchFamily="49" charset="-122"/>
              </a:rPr>
              <a:t>—</a:t>
            </a:r>
            <a:r>
              <a:rPr lang="zh-CN" altLang="en-US" sz="2400" dirty="0">
                <a:solidFill>
                  <a:srgbClr val="FF0000"/>
                </a:solidFill>
                <a:latin typeface="Times New Roman" panose="02020603050405020304" pitchFamily="18" charset="0"/>
                <a:ea typeface="楷体_GB2312" pitchFamily="49" charset="-122"/>
              </a:rPr>
              <a:t>关注语义差异</a:t>
            </a:r>
            <a:endParaRPr lang="zh-CN" altLang="en-US" sz="2400" dirty="0">
              <a:solidFill>
                <a:srgbClr val="FF0000"/>
              </a:solidFill>
              <a:latin typeface="Times New Roman" panose="02020603050405020304" pitchFamily="18" charset="0"/>
              <a:ea typeface="楷体_GB2312" pitchFamily="49" charset="-122"/>
            </a:endParaRPr>
          </a:p>
          <a:p>
            <a:pPr lvl="1" eaLnBrk="1" hangingPunct="1">
              <a:lnSpc>
                <a:spcPct val="150000"/>
              </a:lnSpc>
              <a:spcBef>
                <a:spcPts val="1800"/>
              </a:spcBef>
            </a:pPr>
            <a:r>
              <a:rPr lang="zh-CN" altLang="en-US" b="1" dirty="0">
                <a:latin typeface="Times New Roman" panose="02020603050405020304" pitchFamily="18" charset="0"/>
                <a:ea typeface="楷体_GB2312" pitchFamily="49" charset="-122"/>
              </a:rPr>
              <a:t>标志符数据表示</a:t>
            </a:r>
            <a:endParaRPr lang="en-US" altLang="zh-CN" b="1" dirty="0">
              <a:latin typeface="Times New Roman" panose="02020603050405020304" pitchFamily="18" charset="0"/>
              <a:ea typeface="楷体_GB2312" pitchFamily="49" charset="-122"/>
            </a:endParaRPr>
          </a:p>
          <a:p>
            <a:pPr lvl="1" eaLnBrk="1" hangingPunct="1">
              <a:lnSpc>
                <a:spcPct val="150000"/>
              </a:lnSpc>
              <a:spcBef>
                <a:spcPts val="1800"/>
              </a:spcBef>
            </a:pPr>
            <a:r>
              <a:rPr lang="zh-CN" altLang="en-US" b="1" dirty="0">
                <a:latin typeface="Times New Roman" panose="02020603050405020304" pitchFamily="18" charset="0"/>
                <a:ea typeface="楷体_GB2312" pitchFamily="49" charset="-122"/>
              </a:rPr>
              <a:t>数据描述符</a:t>
            </a:r>
            <a:endParaRPr lang="zh-CN" altLang="en-US" b="1" dirty="0">
              <a:latin typeface="Times New Roman" panose="02020603050405020304" pitchFamily="18" charset="0"/>
              <a:ea typeface="楷体_GB2312" pitchFamily="49" charset="-122"/>
            </a:endParaRPr>
          </a:p>
          <a:p>
            <a:pPr eaLnBrk="1" hangingPunct="1">
              <a:lnSpc>
                <a:spcPct val="150000"/>
              </a:lnSpc>
              <a:spcBef>
                <a:spcPts val="1800"/>
              </a:spcBef>
            </a:pPr>
            <a:r>
              <a:rPr lang="zh-CN" altLang="en-US" sz="2400" dirty="0">
                <a:solidFill>
                  <a:srgbClr val="000000"/>
                </a:solidFill>
                <a:latin typeface="Times New Roman" panose="02020603050405020304" pitchFamily="18" charset="0"/>
                <a:ea typeface="楷体_GB2312" pitchFamily="49" charset="-122"/>
              </a:rPr>
              <a:t>（</a:t>
            </a:r>
            <a:r>
              <a:rPr lang="en-US" altLang="zh-CN" sz="2400" dirty="0">
                <a:solidFill>
                  <a:srgbClr val="000000"/>
                </a:solidFill>
                <a:latin typeface="Times New Roman" panose="02020603050405020304" pitchFamily="18" charset="0"/>
                <a:ea typeface="楷体_GB2312" pitchFamily="49" charset="-122"/>
              </a:rPr>
              <a:t>2</a:t>
            </a:r>
            <a:r>
              <a:rPr lang="zh-CN" altLang="en-US" sz="2400" dirty="0">
                <a:solidFill>
                  <a:srgbClr val="000000"/>
                </a:solidFill>
                <a:latin typeface="Times New Roman" panose="02020603050405020304" pitchFamily="18" charset="0"/>
                <a:ea typeface="楷体_GB2312" pitchFamily="49" charset="-122"/>
              </a:rPr>
              <a:t>）向量数据表示</a:t>
            </a:r>
            <a:r>
              <a:rPr lang="en-US" altLang="zh-CN" sz="2400" dirty="0">
                <a:solidFill>
                  <a:srgbClr val="000000"/>
                </a:solidFill>
                <a:latin typeface="Times New Roman" panose="02020603050405020304" pitchFamily="18" charset="0"/>
                <a:ea typeface="楷体_GB2312" pitchFamily="49" charset="-122"/>
              </a:rPr>
              <a:t>—</a:t>
            </a:r>
            <a:r>
              <a:rPr lang="zh-CN" altLang="en-US" sz="2400" dirty="0">
                <a:solidFill>
                  <a:srgbClr val="000000"/>
                </a:solidFill>
                <a:latin typeface="Times New Roman" panose="02020603050405020304" pitchFamily="18" charset="0"/>
                <a:ea typeface="楷体_GB2312" pitchFamily="49" charset="-122"/>
              </a:rPr>
              <a:t>关注语义差异，向量机、通用机</a:t>
            </a:r>
            <a:endParaRPr lang="zh-CN" altLang="en-US" sz="2400" dirty="0">
              <a:solidFill>
                <a:srgbClr val="000000"/>
              </a:solidFill>
              <a:latin typeface="Times New Roman" panose="02020603050405020304" pitchFamily="18" charset="0"/>
              <a:ea typeface="楷体_GB2312" pitchFamily="49" charset="-122"/>
            </a:endParaRPr>
          </a:p>
          <a:p>
            <a:pPr eaLnBrk="1" hangingPunct="1">
              <a:lnSpc>
                <a:spcPct val="150000"/>
              </a:lnSpc>
              <a:spcBef>
                <a:spcPts val="1800"/>
              </a:spcBef>
            </a:pPr>
            <a:r>
              <a:rPr lang="zh-CN" altLang="en-US" sz="2400" dirty="0">
                <a:solidFill>
                  <a:srgbClr val="000000"/>
                </a:solidFill>
                <a:latin typeface="Times New Roman" panose="02020603050405020304" pitchFamily="18" charset="0"/>
                <a:ea typeface="楷体_GB2312" pitchFamily="49" charset="-122"/>
              </a:rPr>
              <a:t>（</a:t>
            </a:r>
            <a:r>
              <a:rPr lang="en-US" altLang="zh-CN" sz="2400" dirty="0">
                <a:solidFill>
                  <a:srgbClr val="000000"/>
                </a:solidFill>
                <a:latin typeface="Times New Roman" panose="02020603050405020304" pitchFamily="18" charset="0"/>
                <a:ea typeface="楷体_GB2312" pitchFamily="49" charset="-122"/>
              </a:rPr>
              <a:t>3</a:t>
            </a:r>
            <a:r>
              <a:rPr lang="zh-CN" altLang="en-US" sz="2400" dirty="0">
                <a:solidFill>
                  <a:srgbClr val="000000"/>
                </a:solidFill>
                <a:latin typeface="Times New Roman" panose="02020603050405020304" pitchFamily="18" charset="0"/>
                <a:ea typeface="楷体_GB2312" pitchFamily="49" charset="-122"/>
              </a:rPr>
              <a:t>）堆栈数据表示</a:t>
            </a:r>
            <a:r>
              <a:rPr lang="en-US" altLang="zh-CN" sz="2400" dirty="0">
                <a:solidFill>
                  <a:srgbClr val="000000"/>
                </a:solidFill>
                <a:latin typeface="Times New Roman" panose="02020603050405020304" pitchFamily="18" charset="0"/>
                <a:ea typeface="楷体_GB2312" pitchFamily="49" charset="-122"/>
              </a:rPr>
              <a:t>—</a:t>
            </a:r>
            <a:r>
              <a:rPr lang="zh-CN" altLang="en-US" sz="2400" dirty="0">
                <a:solidFill>
                  <a:srgbClr val="000000"/>
                </a:solidFill>
                <a:latin typeface="Times New Roman" panose="02020603050405020304" pitchFamily="18" charset="0"/>
                <a:ea typeface="楷体_GB2312" pitchFamily="49" charset="-122"/>
              </a:rPr>
              <a:t>关注语义差异，堆栈机器</a:t>
            </a:r>
            <a:endParaRPr lang="zh-CN" altLang="en-US" dirty="0">
              <a:solidFill>
                <a:srgbClr val="000000"/>
              </a:solidFill>
              <a:latin typeface="Times New Roman" panose="02020603050405020304" pitchFamily="18" charset="0"/>
              <a:ea typeface="楷体_GB2312" pitchFamily="49" charset="-122"/>
            </a:endParaRPr>
          </a:p>
          <a:p>
            <a:pPr lvl="1" eaLnBrk="1" hangingPunct="1">
              <a:buNone/>
            </a:pPr>
            <a:endParaRPr lang="zh-CN" altLang="en-US" dirty="0">
              <a:solidFill>
                <a:srgbClr val="000000"/>
              </a:solidFill>
              <a:latin typeface="楷体_GB2312" pitchFamily="49" charset="-122"/>
              <a:ea typeface="楷体_GB2312"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3"/>
          <p:cNvSpPr>
            <a:spLocks noGrp="1"/>
          </p:cNvSpPr>
          <p:nvPr>
            <p:ph idx="1" hasCustomPrompt="1"/>
          </p:nvPr>
        </p:nvSpPr>
        <p:spPr/>
        <p:txBody>
          <a:bodyPr vert="horz" wrap="square" lIns="91440" tIns="45720" rIns="91440" bIns="45720" anchor="t" anchorCtr="0"/>
          <a:p>
            <a:pPr eaLnBrk="1" hangingPunct="1">
              <a:lnSpc>
                <a:spcPct val="150000"/>
              </a:lnSpc>
              <a:spcBef>
                <a:spcPts val="1800"/>
              </a:spcBef>
            </a:pPr>
            <a:r>
              <a:rPr lang="zh-CN" altLang="en-US" dirty="0">
                <a:solidFill>
                  <a:srgbClr val="000000"/>
                </a:solidFill>
                <a:latin typeface="楷体_GB2312" pitchFamily="49" charset="-122"/>
                <a:ea typeface="楷体_GB2312" pitchFamily="49" charset="-122"/>
                <a:sym typeface="+mn-ea"/>
              </a:rPr>
              <a:t>好的数据表示可以缩小高级语言与机器语言之间的语义差距，在</a:t>
            </a:r>
            <a:r>
              <a:rPr lang="en-US" altLang="zh-CN" dirty="0">
                <a:solidFill>
                  <a:srgbClr val="000000"/>
                </a:solidFill>
                <a:latin typeface="楷体_GB2312" pitchFamily="49" charset="-122"/>
                <a:ea typeface="楷体_GB2312" pitchFamily="49" charset="-122"/>
                <a:sym typeface="+mn-ea"/>
              </a:rPr>
              <a:t>20</a:t>
            </a:r>
            <a:r>
              <a:rPr lang="zh-CN" altLang="en-US" dirty="0">
                <a:solidFill>
                  <a:srgbClr val="000000"/>
                </a:solidFill>
                <a:latin typeface="楷体_GB2312" pitchFamily="49" charset="-122"/>
                <a:ea typeface="楷体_GB2312" pitchFamily="49" charset="-122"/>
                <a:sym typeface="+mn-ea"/>
              </a:rPr>
              <a:t>世纪</a:t>
            </a:r>
            <a:r>
              <a:rPr lang="en-US" altLang="zh-CN" dirty="0">
                <a:solidFill>
                  <a:srgbClr val="000000"/>
                </a:solidFill>
                <a:latin typeface="楷体_GB2312" pitchFamily="49" charset="-122"/>
                <a:ea typeface="楷体_GB2312" pitchFamily="49" charset="-122"/>
                <a:sym typeface="+mn-ea"/>
              </a:rPr>
              <a:t>60</a:t>
            </a:r>
            <a:r>
              <a:rPr lang="zh-CN" altLang="en-US" dirty="0">
                <a:solidFill>
                  <a:srgbClr val="000000"/>
                </a:solidFill>
                <a:latin typeface="楷体_GB2312" pitchFamily="49" charset="-122"/>
                <a:ea typeface="楷体_GB2312" pitchFamily="49" charset="-122"/>
                <a:sym typeface="+mn-ea"/>
              </a:rPr>
              <a:t>年代末，</a:t>
            </a:r>
            <a:r>
              <a:rPr lang="zh-CN" altLang="en-US" dirty="0">
                <a:solidFill>
                  <a:srgbClr val="FF0000"/>
                </a:solidFill>
                <a:latin typeface="楷体_GB2312" pitchFamily="49" charset="-122"/>
                <a:ea typeface="楷体_GB2312" pitchFamily="49" charset="-122"/>
                <a:sym typeface="+mn-ea"/>
              </a:rPr>
              <a:t>数据表示缩短高级语言与机器语言的语义差距的问题就开始被关注</a:t>
            </a:r>
            <a:r>
              <a:rPr lang="zh-CN" altLang="en-US" dirty="0">
                <a:solidFill>
                  <a:srgbClr val="FF0000"/>
                </a:solidFill>
                <a:latin typeface="楷体_GB2312" pitchFamily="49" charset="-122"/>
                <a:ea typeface="楷体_GB2312" pitchFamily="49" charset="-122"/>
                <a:sym typeface="+mn-ea"/>
              </a:rPr>
              <a:t>了。</a:t>
            </a:r>
            <a:endParaRPr lang="zh-CN" altLang="en-US" dirty="0">
              <a:solidFill>
                <a:srgbClr val="FF0000"/>
              </a:solidFill>
              <a:latin typeface="楷体_GB2312" pitchFamily="49" charset="-122"/>
              <a:ea typeface="楷体_GB2312" pitchFamily="49" charset="-122"/>
              <a:sym typeface="+mn-ea"/>
            </a:endParaRPr>
          </a:p>
          <a:p>
            <a:pPr eaLnBrk="1" hangingPunct="1">
              <a:lnSpc>
                <a:spcPct val="150000"/>
              </a:lnSpc>
              <a:spcBef>
                <a:spcPts val="1800"/>
              </a:spcBef>
            </a:pPr>
            <a:r>
              <a:rPr lang="zh-CN" altLang="en-US" dirty="0">
                <a:solidFill>
                  <a:srgbClr val="000000"/>
                </a:solidFill>
                <a:latin typeface="楷体_GB2312" pitchFamily="49" charset="-122"/>
                <a:ea typeface="楷体_GB2312" pitchFamily="49" charset="-122"/>
              </a:rPr>
              <a:t>为了说明这个问题，我们从运算符和数据类型上分析高级语言和机器语言差距</a:t>
            </a:r>
            <a:r>
              <a:rPr lang="zh-CN" altLang="en-US" dirty="0">
                <a:solidFill>
                  <a:srgbClr val="000000"/>
                </a:solidFill>
                <a:latin typeface="楷体_GB2312" pitchFamily="49" charset="-122"/>
                <a:ea typeface="楷体_GB2312" pitchFamily="49" charset="-122"/>
              </a:rPr>
              <a:t>问题。</a:t>
            </a:r>
            <a:endParaRPr lang="zh-CN" altLang="en-US" dirty="0">
              <a:solidFill>
                <a:srgbClr val="000000"/>
              </a:solidFill>
              <a:latin typeface="楷体_GB2312" pitchFamily="49" charset="-122"/>
              <a:ea typeface="楷体_GB2312" pitchFamily="49" charset="-122"/>
            </a:endParaRPr>
          </a:p>
          <a:p>
            <a:pPr eaLnBrk="1" hangingPunct="1">
              <a:lnSpc>
                <a:spcPct val="150000"/>
              </a:lnSpc>
              <a:spcBef>
                <a:spcPts val="1800"/>
              </a:spcBef>
            </a:pPr>
            <a:endParaRPr lang="zh-CN" altLang="en-US" dirty="0">
              <a:solidFill>
                <a:srgbClr val="FF0000"/>
              </a:solidFill>
              <a:latin typeface="楷体_GB2312" pitchFamily="49" charset="-122"/>
              <a:ea typeface="楷体_GB2312" pitchFamily="49" charset="-122"/>
            </a:endParaRPr>
          </a:p>
          <a:p>
            <a:pPr lvl="1" eaLnBrk="1" hangingPunct="1"/>
            <a:endParaRPr lang="zh-CN" altLang="en-US" dirty="0">
              <a:solidFill>
                <a:srgbClr val="FF0000"/>
              </a:solidFill>
              <a:latin typeface="楷体_GB2312" pitchFamily="49" charset="-122"/>
              <a:ea typeface="楷体_GB2312" pitchFamily="49" charset="-122"/>
            </a:endParaRPr>
          </a:p>
          <a:p>
            <a:pPr eaLnBrk="1" hangingPunct="1"/>
            <a:endParaRPr lang="zh-CN" altLang="en-US" dirty="0"/>
          </a:p>
        </p:txBody>
      </p:sp>
      <p:sp>
        <p:nvSpPr>
          <p:cNvPr id="33795"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标识符数据表示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3"/>
          <p:cNvSpPr>
            <a:spLocks noGrp="1"/>
          </p:cNvSpPr>
          <p:nvPr>
            <p:ph type="body" sz="half" idx="1" hasCustomPrompt="1"/>
          </p:nvPr>
        </p:nvSpPr>
        <p:spPr>
          <a:xfrm>
            <a:off x="469900" y="1022350"/>
            <a:ext cx="8315325" cy="4953000"/>
          </a:xfrm>
        </p:spPr>
        <p:txBody>
          <a:bodyPr vert="horz" wrap="square" lIns="91440" tIns="45720" rIns="91440" bIns="45720" anchor="t" anchorCtr="0"/>
          <a:p>
            <a:pPr eaLnBrk="1" hangingPunct="1">
              <a:buClr>
                <a:schemeClr val="tx1"/>
              </a:buClr>
              <a:buSzTx/>
              <a:buFont typeface="Wingdings" panose="05000000000000000000" pitchFamily="2" charset="2"/>
            </a:pPr>
            <a:r>
              <a:rPr lang="zh-CN" altLang="en-US" dirty="0">
                <a:solidFill>
                  <a:srgbClr val="000000"/>
                </a:solidFill>
                <a:latin typeface="楷体_GB2312" pitchFamily="49" charset="-122"/>
                <a:ea typeface="楷体_GB2312" pitchFamily="49" charset="-122"/>
              </a:rPr>
              <a:t>高级语言</a:t>
            </a:r>
            <a:endParaRPr lang="zh-CN" altLang="en-US" dirty="0">
              <a:solidFill>
                <a:srgbClr val="000000"/>
              </a:solidFill>
              <a:latin typeface="楷体_GB2312" pitchFamily="49" charset="-122"/>
              <a:ea typeface="楷体_GB2312" pitchFamily="49" charset="-122"/>
            </a:endParaRPr>
          </a:p>
          <a:p>
            <a:pPr lvl="1" eaLnBrk="1" hangingPunct="1">
              <a:buClr>
                <a:schemeClr val="tx2"/>
              </a:buClr>
              <a:buSzPct val="60000"/>
              <a:buFont typeface="Wingdings" panose="05000000000000000000" pitchFamily="2" charset="2"/>
            </a:pPr>
            <a:r>
              <a:rPr lang="zh-CN" altLang="en-US" dirty="0">
                <a:latin typeface="楷体_GB2312" pitchFamily="49" charset="-122"/>
                <a:ea typeface="楷体_GB2312" pitchFamily="49" charset="-122"/>
              </a:rPr>
              <a:t>类型说明语句指明数据类型，</a:t>
            </a:r>
            <a:r>
              <a:rPr lang="zh-CN" altLang="en-US" dirty="0">
                <a:solidFill>
                  <a:srgbClr val="FF0000"/>
                </a:solidFill>
                <a:latin typeface="楷体_GB2312" pitchFamily="49" charset="-122"/>
                <a:ea typeface="楷体_GB2312" pitchFamily="49" charset="-122"/>
              </a:rPr>
              <a:t>让数据类型直接与数据本身联系在一起，运算符不反映数据类型</a:t>
            </a:r>
            <a:endParaRPr lang="zh-CN" altLang="en-US" dirty="0">
              <a:solidFill>
                <a:srgbClr val="FF0000"/>
              </a:solidFill>
              <a:latin typeface="楷体_GB2312" pitchFamily="49" charset="-122"/>
              <a:ea typeface="楷体_GB2312" pitchFamily="49" charset="-122"/>
            </a:endParaRPr>
          </a:p>
          <a:p>
            <a:pPr lvl="1" eaLnBrk="1" hangingPunct="1">
              <a:buClr>
                <a:schemeClr val="tx2"/>
              </a:buClr>
              <a:buSzPct val="60000"/>
              <a:buFont typeface="Wingdings" panose="05000000000000000000" pitchFamily="2" charset="2"/>
              <a:buNone/>
            </a:pPr>
            <a:r>
              <a:rPr lang="en-US" altLang="zh-CN" dirty="0">
                <a:latin typeface="楷体_GB2312" pitchFamily="49" charset="-122"/>
                <a:ea typeface="楷体_GB2312" pitchFamily="49" charset="-122"/>
              </a:rPr>
              <a:t>  FORTRAN</a:t>
            </a:r>
            <a:r>
              <a:rPr lang="zh-CN" altLang="en-US" dirty="0">
                <a:latin typeface="楷体_GB2312" pitchFamily="49" charset="-122"/>
                <a:ea typeface="楷体_GB2312" pitchFamily="49" charset="-122"/>
              </a:rPr>
              <a:t>，实数</a:t>
            </a:r>
            <a:r>
              <a:rPr lang="en-US" altLang="zh-CN" dirty="0">
                <a:latin typeface="楷体_GB2312" pitchFamily="49" charset="-122"/>
                <a:ea typeface="楷体_GB2312" pitchFamily="49" charset="-122"/>
              </a:rPr>
              <a:t>I</a:t>
            </a:r>
            <a:r>
              <a:rPr lang="zh-CN" altLang="en-US" dirty="0">
                <a:latin typeface="楷体_GB2312" pitchFamily="49" charset="-122"/>
                <a:ea typeface="楷体_GB2312" pitchFamily="49" charset="-122"/>
              </a:rPr>
              <a:t>和</a:t>
            </a:r>
            <a:r>
              <a:rPr lang="en-US" altLang="zh-CN" dirty="0">
                <a:latin typeface="楷体_GB2312" pitchFamily="49" charset="-122"/>
                <a:ea typeface="楷体_GB2312" pitchFamily="49" charset="-122"/>
              </a:rPr>
              <a:t>J</a:t>
            </a:r>
            <a:r>
              <a:rPr lang="zh-CN" altLang="en-US" dirty="0">
                <a:latin typeface="楷体_GB2312" pitchFamily="49" charset="-122"/>
                <a:ea typeface="楷体_GB2312" pitchFamily="49" charset="-122"/>
              </a:rPr>
              <a:t>的相加</a:t>
            </a:r>
            <a:endParaRPr lang="zh-CN" altLang="en-US" dirty="0">
              <a:latin typeface="楷体_GB2312" pitchFamily="49" charset="-122"/>
              <a:ea typeface="楷体_GB2312" pitchFamily="49" charset="-122"/>
            </a:endParaRPr>
          </a:p>
          <a:p>
            <a:pPr lvl="1" eaLnBrk="1" hangingPunct="1">
              <a:buClr>
                <a:schemeClr val="tx2"/>
              </a:buClr>
              <a:buSzPct val="60000"/>
              <a:buFont typeface="Wingdings" panose="05000000000000000000" pitchFamily="2" charset="2"/>
              <a:buNone/>
            </a:pPr>
            <a:r>
              <a:rPr lang="en-US" altLang="zh-CN" dirty="0">
                <a:latin typeface="楷体_GB2312" pitchFamily="49" charset="-122"/>
                <a:ea typeface="楷体_GB2312" pitchFamily="49" charset="-122"/>
              </a:rPr>
              <a:t>  REAL I,J</a:t>
            </a:r>
            <a:endParaRPr lang="en-US" altLang="zh-CN" dirty="0">
              <a:latin typeface="楷体_GB2312" pitchFamily="49" charset="-122"/>
              <a:ea typeface="楷体_GB2312" pitchFamily="49" charset="-122"/>
            </a:endParaRPr>
          </a:p>
          <a:p>
            <a:pPr lvl="1" eaLnBrk="1" hangingPunct="1">
              <a:buClr>
                <a:schemeClr val="tx2"/>
              </a:buClr>
              <a:buSzPct val="60000"/>
              <a:buFont typeface="Wingdings" panose="05000000000000000000" pitchFamily="2" charset="2"/>
              <a:buNone/>
            </a:pPr>
            <a:r>
              <a:rPr lang="en-US" altLang="zh-CN" dirty="0">
                <a:latin typeface="楷体_GB2312" pitchFamily="49" charset="-122"/>
                <a:ea typeface="楷体_GB2312" pitchFamily="49" charset="-122"/>
              </a:rPr>
              <a:t>  I=I+J</a:t>
            </a:r>
            <a:endParaRPr lang="en-US" altLang="zh-CN" dirty="0">
              <a:latin typeface="楷体_GB2312" pitchFamily="49" charset="-122"/>
              <a:ea typeface="楷体_GB2312" pitchFamily="49" charset="-122"/>
            </a:endParaRPr>
          </a:p>
          <a:p>
            <a:pPr eaLnBrk="1" hangingPunct="1">
              <a:buClr>
                <a:schemeClr val="tx1"/>
              </a:buClr>
              <a:buSzTx/>
              <a:buFont typeface="Wingdings" panose="05000000000000000000" pitchFamily="2" charset="2"/>
            </a:pPr>
            <a:r>
              <a:rPr lang="zh-CN" altLang="en-US" dirty="0">
                <a:solidFill>
                  <a:srgbClr val="000000"/>
                </a:solidFill>
                <a:latin typeface="楷体_GB2312" pitchFamily="49" charset="-122"/>
                <a:ea typeface="楷体_GB2312" pitchFamily="49" charset="-122"/>
              </a:rPr>
              <a:t>传统的机器语言（冯诺依曼结构）</a:t>
            </a:r>
            <a:endParaRPr lang="zh-CN" altLang="en-US" dirty="0">
              <a:solidFill>
                <a:srgbClr val="000000"/>
              </a:solidFill>
              <a:latin typeface="楷体_GB2312" pitchFamily="49" charset="-122"/>
              <a:ea typeface="楷体_GB2312" pitchFamily="49" charset="-122"/>
            </a:endParaRPr>
          </a:p>
          <a:p>
            <a:pPr lvl="1" eaLnBrk="1" hangingPunct="1">
              <a:buClr>
                <a:schemeClr val="tx2"/>
              </a:buClr>
              <a:buSzPct val="60000"/>
              <a:buFont typeface="Wingdings" panose="05000000000000000000" pitchFamily="2" charset="2"/>
            </a:pPr>
            <a:r>
              <a:rPr lang="zh-CN" altLang="en-US" dirty="0">
                <a:solidFill>
                  <a:srgbClr val="FF0000"/>
                </a:solidFill>
                <a:latin typeface="楷体_GB2312" pitchFamily="49" charset="-122"/>
                <a:ea typeface="楷体_GB2312" pitchFamily="49" charset="-122"/>
              </a:rPr>
              <a:t>由操作码指明操作数类型</a:t>
            </a:r>
            <a:r>
              <a:rPr lang="zh-CN" altLang="en-US" dirty="0">
                <a:latin typeface="楷体_GB2312" pitchFamily="49" charset="-122"/>
                <a:ea typeface="楷体_GB2312" pitchFamily="49" charset="-122"/>
              </a:rPr>
              <a:t>，无论</a:t>
            </a:r>
            <a:r>
              <a:rPr lang="en-US" altLang="zh-CN" dirty="0">
                <a:latin typeface="楷体_GB2312" pitchFamily="49" charset="-122"/>
                <a:ea typeface="楷体_GB2312" pitchFamily="49" charset="-122"/>
              </a:rPr>
              <a:t>I</a:t>
            </a:r>
            <a:r>
              <a:rPr lang="zh-CN" altLang="en-US" dirty="0">
                <a:latin typeface="楷体_GB2312" pitchFamily="49" charset="-122"/>
                <a:ea typeface="楷体_GB2312" pitchFamily="49" charset="-122"/>
              </a:rPr>
              <a:t>和</a:t>
            </a:r>
            <a:r>
              <a:rPr lang="en-US" altLang="zh-CN" dirty="0">
                <a:latin typeface="楷体_GB2312" pitchFamily="49" charset="-122"/>
                <a:ea typeface="楷体_GB2312" pitchFamily="49" charset="-122"/>
              </a:rPr>
              <a:t>J</a:t>
            </a:r>
            <a:r>
              <a:rPr lang="zh-CN" altLang="en-US" dirty="0">
                <a:latin typeface="楷体_GB2312" pitchFamily="49" charset="-122"/>
                <a:ea typeface="楷体_GB2312" pitchFamily="49" charset="-122"/>
              </a:rPr>
              <a:t>是否是浮点数，总是按浮点数对待，进行浮点数加法。</a:t>
            </a:r>
            <a:endParaRPr lang="zh-CN" altLang="en-US" dirty="0">
              <a:latin typeface="楷体_GB2312" pitchFamily="49" charset="-122"/>
              <a:ea typeface="楷体_GB2312" pitchFamily="49" charset="-122"/>
            </a:endParaRPr>
          </a:p>
          <a:p>
            <a:pPr eaLnBrk="1" hangingPunct="1">
              <a:buClr>
                <a:schemeClr val="tx1"/>
              </a:buClr>
              <a:buSzTx/>
              <a:buFont typeface="Wingdings" panose="05000000000000000000" pitchFamily="2" charset="2"/>
            </a:pPr>
            <a:endParaRPr lang="zh-CN" altLang="en-US" sz="2400" dirty="0">
              <a:latin typeface="楷体_GB2312" pitchFamily="49" charset="-122"/>
              <a:ea typeface="楷体_GB2312" pitchFamily="49" charset="-122"/>
            </a:endParaRPr>
          </a:p>
        </p:txBody>
      </p:sp>
      <p:graphicFrame>
        <p:nvGraphicFramePr>
          <p:cNvPr id="315440" name="Group 48"/>
          <p:cNvGraphicFramePr>
            <a:graphicFrameLocks noGrp="1"/>
          </p:cNvGraphicFramePr>
          <p:nvPr>
            <p:ph sz="half" idx="1"/>
          </p:nvPr>
        </p:nvGraphicFramePr>
        <p:xfrm>
          <a:off x="2428875" y="5332413"/>
          <a:ext cx="4038600" cy="509588"/>
        </p:xfrm>
        <a:graphic>
          <a:graphicData uri="http://schemas.openxmlformats.org/drawingml/2006/table">
            <a:tbl>
              <a:tblPr/>
              <a:tblGrid>
                <a:gridCol w="1271588"/>
                <a:gridCol w="1384300"/>
                <a:gridCol w="1382712"/>
              </a:tblGrid>
              <a:tr h="509587">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浮点加</a:t>
                      </a:r>
                      <a:endParaRPr kumimoji="0" lang="zh-CN" altLang="en-US"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endParaRPr kumimoji="0" lang="en-US" altLang="zh-CN"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J</a:t>
                      </a:r>
                      <a:endParaRPr kumimoji="0" lang="en-US" altLang="zh-CN" sz="24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15441" name="AutoShape 49"/>
          <p:cNvSpPr/>
          <p:nvPr/>
        </p:nvSpPr>
        <p:spPr>
          <a:xfrm>
            <a:off x="837883" y="1480503"/>
            <a:ext cx="7578725" cy="3557587"/>
          </a:xfrm>
          <a:prstGeom prst="irregularSeal1">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1800" dirty="0">
                <a:solidFill>
                  <a:srgbClr val="000000"/>
                </a:solidFill>
                <a:latin typeface="Times New Roman" panose="02020603050405020304" pitchFamily="18" charset="0"/>
                <a:ea typeface="宋体" panose="02010600030101010101" pitchFamily="2" charset="-122"/>
              </a:rPr>
              <a:t>编译时需要把高级语言程序中的数据类型说明语句</a:t>
            </a:r>
            <a:endParaRPr lang="zh-CN" altLang="en-US" sz="1800" dirty="0">
              <a:solidFill>
                <a:srgbClr val="000000"/>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dirty="0">
                <a:solidFill>
                  <a:srgbClr val="000000"/>
                </a:solidFill>
                <a:latin typeface="Times New Roman" panose="02020603050405020304" pitchFamily="18" charset="0"/>
                <a:ea typeface="宋体" panose="02010600030101010101" pitchFamily="2" charset="-122"/>
              </a:rPr>
              <a:t>和运算符变换成机器语言中不同类型指令的操作码</a:t>
            </a:r>
            <a:endParaRPr lang="zh-CN" altLang="en-US" sz="1800" dirty="0">
              <a:solidFill>
                <a:srgbClr val="000000"/>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dirty="0">
                <a:solidFill>
                  <a:srgbClr val="000000"/>
                </a:solidFill>
                <a:latin typeface="Times New Roman" panose="02020603050405020304" pitchFamily="18" charset="0"/>
                <a:ea typeface="宋体" panose="02010600030101010101" pitchFamily="2" charset="-122"/>
              </a:rPr>
              <a:t>并验证操作数的类型是否与运算符所要求的一致</a:t>
            </a:r>
            <a:endParaRPr lang="zh-CN" altLang="en-US" sz="1800" dirty="0">
              <a:solidFill>
                <a:srgbClr val="000000"/>
              </a:solidFill>
              <a:latin typeface="Times New Roman" panose="02020603050405020304" pitchFamily="18" charset="0"/>
              <a:ea typeface="宋体" panose="02010600030101010101" pitchFamily="2" charset="-122"/>
            </a:endParaRPr>
          </a:p>
        </p:txBody>
      </p:sp>
      <p:sp>
        <p:nvSpPr>
          <p:cNvPr id="34830" name="Rectangle 2"/>
          <p:cNvSpPr>
            <a:spLocks noGrp="1"/>
          </p:cNvSpPr>
          <p:nvPr>
            <p:ph type="title"/>
          </p:nvPr>
        </p:nvSpPr>
        <p:spPr>
          <a:xfrm>
            <a:off x="590550" y="142875"/>
            <a:ext cx="8377238" cy="609600"/>
          </a:xfrm>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标识符数据表示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5441"/>
                                        </p:tgtEl>
                                        <p:attrNameLst>
                                          <p:attrName>style.visibility</p:attrName>
                                        </p:attrNameLst>
                                      </p:cBhvr>
                                      <p:to>
                                        <p:strVal val="visible"/>
                                      </p:to>
                                    </p:set>
                                    <p:animEffect transition="in" filter="blinds(horizontal)">
                                      <p:cBhvr>
                                        <p:cTn id="7" dur="1000"/>
                                        <p:tgtEl>
                                          <p:spTgt spid="315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4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第2章 数据表示、寻址方式与指令系统</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16387" name="Rectangle 3"/>
          <p:cNvSpPr>
            <a:spLocks noGrp="1"/>
          </p:cNvSpPr>
          <p:nvPr>
            <p:ph idx="1" hasCustomPrompt="1"/>
          </p:nvPr>
        </p:nvSpPr>
        <p:spPr/>
        <p:txBody>
          <a:bodyPr vert="horz" wrap="square" lIns="91440" tIns="45720" rIns="91440" bIns="45720" anchor="t" anchorCtr="0"/>
          <a:p>
            <a:pPr algn="just" eaLnBrk="1" hangingPunct="1">
              <a:lnSpc>
                <a:spcPts val="4000"/>
              </a:lnSpc>
              <a:spcBef>
                <a:spcPts val="1200"/>
              </a:spcBef>
            </a:pPr>
            <a:r>
              <a:rPr lang="zh-CN" altLang="en-US" dirty="0">
                <a:solidFill>
                  <a:srgbClr val="000000"/>
                </a:solidFill>
                <a:latin typeface="楷体_GB2312" pitchFamily="49" charset="-122"/>
                <a:ea typeface="楷体_GB2312" pitchFamily="49" charset="-122"/>
              </a:rPr>
              <a:t>本章着重从</a:t>
            </a:r>
            <a:r>
              <a:rPr lang="zh-CN" altLang="en-US" dirty="0">
                <a:solidFill>
                  <a:srgbClr val="FF0000"/>
                </a:solidFill>
                <a:latin typeface="楷体_GB2312" pitchFamily="49" charset="-122"/>
                <a:ea typeface="楷体_GB2312" pitchFamily="49" charset="-122"/>
              </a:rPr>
              <a:t>数据表示、寻址方式、指令系统</a:t>
            </a:r>
            <a:r>
              <a:rPr lang="zh-CN" altLang="en-US" dirty="0">
                <a:solidFill>
                  <a:srgbClr val="000000"/>
                </a:solidFill>
                <a:latin typeface="楷体_GB2312" pitchFamily="49" charset="-122"/>
                <a:ea typeface="楷体_GB2312" pitchFamily="49" charset="-122"/>
              </a:rPr>
              <a:t>的设计与改进等方面分析应如何合理分配软、硬件功能，给程序设计提供好的界面。</a:t>
            </a:r>
            <a:endParaRPr lang="zh-CN" altLang="en-US" dirty="0">
              <a:solidFill>
                <a:srgbClr val="000000"/>
              </a:solidFill>
              <a:latin typeface="楷体_GB2312" pitchFamily="49" charset="-122"/>
              <a:ea typeface="楷体_GB2312" pitchFamily="49" charset="-122"/>
            </a:endParaRPr>
          </a:p>
          <a:p>
            <a:pPr algn="just" eaLnBrk="1" hangingPunct="1">
              <a:lnSpc>
                <a:spcPts val="4000"/>
              </a:lnSpc>
              <a:spcBef>
                <a:spcPts val="1200"/>
              </a:spcBef>
            </a:pPr>
            <a:r>
              <a:rPr lang="zh-CN" altLang="en-US" dirty="0">
                <a:solidFill>
                  <a:srgbClr val="000000"/>
                </a:solidFill>
                <a:latin typeface="楷体_GB2312" pitchFamily="49" charset="-122"/>
                <a:ea typeface="楷体_GB2312" pitchFamily="49" charset="-122"/>
              </a:rPr>
              <a:t>在保持高级语言与机器语言、操作系统与计算机系统结构、程序设计环境与计算机系统结构之间适当的语义差距前提下，</a:t>
            </a:r>
            <a:r>
              <a:rPr lang="zh-CN" altLang="en-US" dirty="0">
                <a:solidFill>
                  <a:srgbClr val="FF0000"/>
                </a:solidFill>
                <a:latin typeface="楷体_GB2312" pitchFamily="49" charset="-122"/>
                <a:ea typeface="楷体_GB2312" pitchFamily="49" charset="-122"/>
              </a:rPr>
              <a:t>怎样改进计算机系统结构，缩小语义差距</a:t>
            </a:r>
            <a:r>
              <a:rPr lang="zh-CN" altLang="en-US" dirty="0">
                <a:solidFill>
                  <a:srgbClr val="000000"/>
                </a:solidFill>
                <a:latin typeface="楷体_GB2312" pitchFamily="49" charset="-122"/>
                <a:ea typeface="楷体_GB2312" pitchFamily="49" charset="-122"/>
              </a:rPr>
              <a:t>。</a:t>
            </a:r>
            <a:endParaRPr lang="zh-CN" altLang="en-US" dirty="0">
              <a:solidFill>
                <a:srgbClr val="000000"/>
              </a:solidFill>
              <a:latin typeface="楷体_GB2312" pitchFamily="49" charset="-122"/>
              <a:ea typeface="楷体_GB2312" pitchFamily="49" charset="-122"/>
            </a:endParaRPr>
          </a:p>
          <a:p>
            <a:pPr eaLnBrk="1" hangingPunct="1"/>
            <a:endParaRPr lang="zh-CN" altLang="en-US" dirty="0">
              <a:solidFill>
                <a:srgbClr val="000000"/>
              </a:solidFill>
              <a:latin typeface="楷体_GB2312" pitchFamily="49" charset="-122"/>
              <a:ea typeface="楷体_GB2312"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3"/>
          <p:cNvSpPr>
            <a:spLocks noGrp="1"/>
          </p:cNvSpPr>
          <p:nvPr>
            <p:ph type="body" sz="half" idx="1" hasCustomPrompt="1"/>
          </p:nvPr>
        </p:nvSpPr>
        <p:spPr>
          <a:xfrm>
            <a:off x="145415" y="885190"/>
            <a:ext cx="8853805" cy="4953000"/>
          </a:xfrm>
        </p:spPr>
        <p:txBody>
          <a:bodyPr vert="horz" wrap="square" lIns="91440" tIns="45720" rIns="91440" bIns="45720" anchor="t" anchorCtr="0"/>
          <a:p>
            <a:pPr algn="just" eaLnBrk="1" hangingPunct="1">
              <a:buClr>
                <a:schemeClr val="tx1"/>
              </a:buClr>
              <a:buSzTx/>
              <a:buFont typeface="Wingdings" panose="05000000000000000000" pitchFamily="2" charset="2"/>
            </a:pPr>
            <a:r>
              <a:rPr lang="zh-CN" altLang="en-US" sz="2000" dirty="0">
                <a:solidFill>
                  <a:srgbClr val="000000"/>
                </a:solidFill>
                <a:latin typeface="Times New Roman" panose="02020603050405020304" pitchFamily="18" charset="0"/>
                <a:ea typeface="楷体_GB2312" pitchFamily="49" charset="-122"/>
              </a:rPr>
              <a:t>为缩短高级语言与机器语言的语义差距，让机器中每个数据都带类型标志位，这种数据表示称为</a:t>
            </a:r>
            <a:r>
              <a:rPr lang="zh-CN" altLang="en-US" sz="2000" dirty="0">
                <a:solidFill>
                  <a:srgbClr val="FF0000"/>
                </a:solidFill>
                <a:latin typeface="Times New Roman" panose="02020603050405020304" pitchFamily="18" charset="0"/>
                <a:ea typeface="楷体_GB2312" pitchFamily="49" charset="-122"/>
              </a:rPr>
              <a:t>标志符数据表示</a:t>
            </a:r>
            <a:r>
              <a:rPr lang="zh-CN" altLang="en-US" sz="2000" dirty="0">
                <a:solidFill>
                  <a:srgbClr val="000000"/>
                </a:solidFill>
                <a:latin typeface="Times New Roman" panose="02020603050405020304" pitchFamily="18" charset="0"/>
                <a:ea typeface="楷体_GB2312" pitchFamily="49" charset="-122"/>
              </a:rPr>
              <a:t>。</a:t>
            </a:r>
            <a:endParaRPr lang="zh-CN" altLang="en-US" sz="2000" dirty="0">
              <a:solidFill>
                <a:srgbClr val="000000"/>
              </a:solidFill>
              <a:latin typeface="Times New Roman" panose="02020603050405020304" pitchFamily="18" charset="0"/>
              <a:ea typeface="楷体_GB2312" pitchFamily="49" charset="-122"/>
            </a:endParaRPr>
          </a:p>
          <a:p>
            <a:pPr algn="just" eaLnBrk="1" hangingPunct="1">
              <a:buClr>
                <a:schemeClr val="tx1"/>
              </a:buClr>
              <a:buSzTx/>
              <a:buFont typeface="Wingdings" panose="05000000000000000000" pitchFamily="2" charset="2"/>
            </a:pPr>
            <a:endParaRPr lang="zh-CN" altLang="en-US" sz="2400" dirty="0">
              <a:solidFill>
                <a:srgbClr val="000000"/>
              </a:solidFill>
              <a:latin typeface="Times New Roman" panose="02020603050405020304" pitchFamily="18" charset="0"/>
              <a:ea typeface="楷体_GB2312" pitchFamily="49" charset="-122"/>
            </a:endParaRPr>
          </a:p>
          <a:p>
            <a:pPr lvl="1" algn="just" eaLnBrk="1" hangingPunct="1">
              <a:buClr>
                <a:schemeClr val="tx2"/>
              </a:buClr>
              <a:buSzPct val="60000"/>
              <a:buFont typeface="Wingdings" panose="05000000000000000000" pitchFamily="2" charset="2"/>
            </a:pPr>
            <a:r>
              <a:rPr lang="zh-CN" altLang="en-US" sz="2000" b="1" dirty="0">
                <a:solidFill>
                  <a:srgbClr val="000000"/>
                </a:solidFill>
                <a:latin typeface="Times New Roman" panose="02020603050405020304" pitchFamily="18" charset="0"/>
                <a:ea typeface="楷体_GB2312" pitchFamily="49" charset="-122"/>
              </a:rPr>
              <a:t>由标志位指明这个数据是二进制整数、十进制整数、浮点数、字符串还是地址等。</a:t>
            </a:r>
            <a:endParaRPr lang="en-US" altLang="zh-CN" sz="2000" b="1" dirty="0">
              <a:solidFill>
                <a:srgbClr val="000000"/>
              </a:solidFill>
              <a:latin typeface="Times New Roman" panose="02020603050405020304" pitchFamily="18" charset="0"/>
              <a:ea typeface="楷体_GB2312" pitchFamily="49" charset="-122"/>
            </a:endParaRPr>
          </a:p>
          <a:p>
            <a:pPr lvl="1" algn="just" eaLnBrk="1" hangingPunct="1">
              <a:buClr>
                <a:schemeClr val="tx2"/>
              </a:buClr>
              <a:buSzPct val="60000"/>
              <a:buFont typeface="Wingdings" panose="05000000000000000000" pitchFamily="2" charset="2"/>
            </a:pPr>
            <a:r>
              <a:rPr lang="zh-CN" altLang="en-US" sz="2000" b="1" dirty="0">
                <a:solidFill>
                  <a:srgbClr val="000000"/>
                </a:solidFill>
                <a:latin typeface="Times New Roman" panose="02020603050405020304" pitchFamily="18" charset="0"/>
                <a:ea typeface="楷体_GB2312" pitchFamily="49" charset="-122"/>
              </a:rPr>
              <a:t>取数据方式</a:t>
            </a:r>
            <a:r>
              <a:rPr lang="en-US" altLang="zh-CN" sz="2000" b="1" dirty="0">
                <a:solidFill>
                  <a:srgbClr val="000000"/>
                </a:solidFill>
                <a:latin typeface="Times New Roman" panose="02020603050405020304" pitchFamily="18" charset="0"/>
                <a:ea typeface="楷体_GB2312" pitchFamily="49" charset="-122"/>
                <a:sym typeface="Wingdings" panose="05000000000000000000" pitchFamily="2" charset="2"/>
              </a:rPr>
              <a:t></a:t>
            </a:r>
            <a:r>
              <a:rPr lang="zh-CN" altLang="en-US" sz="2000" b="1" dirty="0">
                <a:solidFill>
                  <a:srgbClr val="000000"/>
                </a:solidFill>
                <a:latin typeface="Times New Roman" panose="02020603050405020304" pitchFamily="18" charset="0"/>
                <a:ea typeface="楷体_GB2312" pitchFamily="49" charset="-122"/>
              </a:rPr>
              <a:t>一个一个取，在数据表示中协助体现优化取数据的方法</a:t>
            </a:r>
            <a:endParaRPr lang="zh-CN" altLang="en-US" sz="2000" dirty="0">
              <a:solidFill>
                <a:srgbClr val="000000"/>
              </a:solidFill>
              <a:latin typeface="Times New Roman" panose="02020603050405020304" pitchFamily="18" charset="0"/>
              <a:ea typeface="楷体_GB2312" pitchFamily="49" charset="-122"/>
            </a:endParaRPr>
          </a:p>
          <a:p>
            <a:pPr lvl="1" algn="just" eaLnBrk="1" hangingPunct="1">
              <a:lnSpc>
                <a:spcPct val="150000"/>
              </a:lnSpc>
              <a:buClr>
                <a:schemeClr val="tx2"/>
              </a:buClr>
              <a:buSzPct val="60000"/>
              <a:buFont typeface="Wingdings" panose="05000000000000000000" pitchFamily="2" charset="2"/>
            </a:pPr>
            <a:r>
              <a:rPr lang="zh-CN" altLang="en-US" sz="2000" b="1" dirty="0">
                <a:solidFill>
                  <a:srgbClr val="000000"/>
                </a:solidFill>
                <a:latin typeface="Times New Roman" panose="02020603050405020304" pitchFamily="18" charset="0"/>
                <a:ea typeface="楷体_GB2312" pitchFamily="49" charset="-122"/>
              </a:rPr>
              <a:t>在</a:t>
            </a:r>
            <a:r>
              <a:rPr lang="en-US" altLang="zh-CN" sz="2000" b="1" dirty="0">
                <a:solidFill>
                  <a:srgbClr val="000000"/>
                </a:solidFill>
                <a:latin typeface="Times New Roman" panose="02020603050405020304" pitchFamily="18" charset="0"/>
                <a:ea typeface="楷体_GB2312" pitchFamily="49" charset="-122"/>
              </a:rPr>
              <a:t>B5000</a:t>
            </a:r>
            <a:r>
              <a:rPr lang="zh-CN" altLang="en-US" sz="2000" b="1" dirty="0">
                <a:solidFill>
                  <a:srgbClr val="000000"/>
                </a:solidFill>
                <a:latin typeface="Times New Roman" panose="02020603050405020304" pitchFamily="18" charset="0"/>
                <a:ea typeface="楷体_GB2312" pitchFamily="49" charset="-122"/>
              </a:rPr>
              <a:t>大型机中，每个数据有</a:t>
            </a:r>
            <a:r>
              <a:rPr lang="en-US" altLang="zh-CN" sz="2000" b="1" dirty="0">
                <a:solidFill>
                  <a:srgbClr val="000000"/>
                </a:solidFill>
                <a:latin typeface="Times New Roman" panose="02020603050405020304" pitchFamily="18" charset="0"/>
                <a:ea typeface="楷体_GB2312" pitchFamily="49" charset="-122"/>
              </a:rPr>
              <a:t>1</a:t>
            </a:r>
            <a:r>
              <a:rPr lang="zh-CN" altLang="en-US" sz="2000" b="1" dirty="0">
                <a:solidFill>
                  <a:srgbClr val="000000"/>
                </a:solidFill>
                <a:latin typeface="Times New Roman" panose="02020603050405020304" pitchFamily="18" charset="0"/>
                <a:ea typeface="楷体_GB2312" pitchFamily="49" charset="-122"/>
              </a:rPr>
              <a:t>位标志符区分描述符，还是操作数</a:t>
            </a:r>
            <a:endParaRPr lang="zh-CN" altLang="en-US" sz="2000" b="1" dirty="0">
              <a:solidFill>
                <a:srgbClr val="000000"/>
              </a:solidFill>
              <a:latin typeface="Times New Roman" panose="02020603050405020304" pitchFamily="18" charset="0"/>
              <a:ea typeface="楷体_GB2312" pitchFamily="49" charset="-122"/>
            </a:endParaRPr>
          </a:p>
          <a:p>
            <a:pPr lvl="1" algn="just" eaLnBrk="1" hangingPunct="1">
              <a:lnSpc>
                <a:spcPct val="150000"/>
              </a:lnSpc>
              <a:buClr>
                <a:schemeClr val="tx2"/>
              </a:buClr>
              <a:buSzPct val="60000"/>
              <a:buFont typeface="Wingdings" panose="05000000000000000000" pitchFamily="2" charset="2"/>
            </a:pPr>
            <a:r>
              <a:rPr lang="zh-CN" altLang="en-US" sz="2000" b="1" dirty="0">
                <a:solidFill>
                  <a:srgbClr val="000000"/>
                </a:solidFill>
                <a:latin typeface="Times New Roman" panose="02020603050405020304" pitchFamily="18" charset="0"/>
                <a:ea typeface="楷体_GB2312" pitchFamily="49" charset="-122"/>
              </a:rPr>
              <a:t>在</a:t>
            </a:r>
            <a:r>
              <a:rPr lang="en-US" altLang="zh-CN" sz="2000" b="1" dirty="0">
                <a:solidFill>
                  <a:srgbClr val="000000"/>
                </a:solidFill>
                <a:latin typeface="Times New Roman" panose="02020603050405020304" pitchFamily="18" charset="0"/>
                <a:ea typeface="楷体_GB2312" pitchFamily="49" charset="-122"/>
              </a:rPr>
              <a:t>B6500</a:t>
            </a:r>
            <a:r>
              <a:rPr lang="zh-CN" altLang="en-US" sz="2000" b="1" dirty="0">
                <a:solidFill>
                  <a:srgbClr val="000000"/>
                </a:solidFill>
                <a:latin typeface="Times New Roman" panose="02020603050405020304" pitchFamily="18" charset="0"/>
                <a:ea typeface="楷体_GB2312" pitchFamily="49" charset="-122"/>
              </a:rPr>
              <a:t>和</a:t>
            </a:r>
            <a:r>
              <a:rPr lang="en-US" altLang="zh-CN" sz="2000" b="1" dirty="0">
                <a:solidFill>
                  <a:srgbClr val="000000"/>
                </a:solidFill>
                <a:latin typeface="Times New Roman" panose="02020603050405020304" pitchFamily="18" charset="0"/>
                <a:ea typeface="楷体_GB2312" pitchFamily="49" charset="-122"/>
              </a:rPr>
              <a:t>B7500</a:t>
            </a:r>
            <a:r>
              <a:rPr lang="zh-CN" altLang="en-US" sz="2000" b="1" dirty="0">
                <a:solidFill>
                  <a:srgbClr val="000000"/>
                </a:solidFill>
                <a:latin typeface="Times New Roman" panose="02020603050405020304" pitchFamily="18" charset="0"/>
                <a:ea typeface="楷体_GB2312" pitchFamily="49" charset="-122"/>
              </a:rPr>
              <a:t>大型机中，每个数据有</a:t>
            </a:r>
            <a:r>
              <a:rPr lang="en-US" altLang="zh-CN" sz="2000" b="1" dirty="0">
                <a:solidFill>
                  <a:srgbClr val="000000"/>
                </a:solidFill>
                <a:latin typeface="Times New Roman" panose="02020603050405020304" pitchFamily="18" charset="0"/>
                <a:ea typeface="楷体_GB2312" pitchFamily="49" charset="-122"/>
              </a:rPr>
              <a:t>3</a:t>
            </a:r>
            <a:r>
              <a:rPr lang="zh-CN" altLang="en-US" sz="2000" b="1" dirty="0">
                <a:solidFill>
                  <a:srgbClr val="000000"/>
                </a:solidFill>
                <a:latin typeface="Times New Roman" panose="02020603050405020304" pitchFamily="18" charset="0"/>
                <a:ea typeface="楷体_GB2312" pitchFamily="49" charset="-122"/>
              </a:rPr>
              <a:t>位标志符区分</a:t>
            </a:r>
            <a:r>
              <a:rPr lang="en-US" altLang="zh-CN" sz="2000" b="1" dirty="0">
                <a:solidFill>
                  <a:srgbClr val="000000"/>
                </a:solidFill>
                <a:latin typeface="Times New Roman" panose="02020603050405020304" pitchFamily="18" charset="0"/>
                <a:ea typeface="楷体_GB2312" pitchFamily="49" charset="-122"/>
              </a:rPr>
              <a:t>8</a:t>
            </a:r>
            <a:r>
              <a:rPr lang="zh-CN" altLang="en-US" sz="2000" b="1" dirty="0">
                <a:solidFill>
                  <a:srgbClr val="000000"/>
                </a:solidFill>
                <a:latin typeface="Times New Roman" panose="02020603050405020304" pitchFamily="18" charset="0"/>
                <a:ea typeface="楷体_GB2312" pitchFamily="49" charset="-122"/>
              </a:rPr>
              <a:t>种不同的类型</a:t>
            </a:r>
            <a:endParaRPr lang="zh-CN" altLang="en-US" sz="2000" b="1" dirty="0">
              <a:solidFill>
                <a:srgbClr val="000000"/>
              </a:solidFill>
              <a:latin typeface="Times New Roman" panose="02020603050405020304" pitchFamily="18" charset="0"/>
              <a:ea typeface="楷体_GB2312" pitchFamily="49" charset="-122"/>
            </a:endParaRPr>
          </a:p>
          <a:p>
            <a:pPr lvl="1" algn="just" eaLnBrk="1" hangingPunct="1">
              <a:lnSpc>
                <a:spcPct val="150000"/>
              </a:lnSpc>
              <a:buClr>
                <a:schemeClr val="tx2"/>
              </a:buClr>
              <a:buSzPct val="60000"/>
              <a:buFont typeface="Wingdings" panose="05000000000000000000" pitchFamily="2" charset="2"/>
            </a:pPr>
            <a:r>
              <a:rPr lang="zh-CN" altLang="en-US" sz="2000" b="1" dirty="0">
                <a:solidFill>
                  <a:srgbClr val="000000"/>
                </a:solidFill>
                <a:latin typeface="Times New Roman" panose="02020603050405020304" pitchFamily="18" charset="0"/>
                <a:ea typeface="楷体_GB2312" pitchFamily="49" charset="-122"/>
              </a:rPr>
              <a:t>在</a:t>
            </a:r>
            <a:r>
              <a:rPr lang="en-US" altLang="zh-CN" sz="2000" b="1" dirty="0">
                <a:solidFill>
                  <a:srgbClr val="000000"/>
                </a:solidFill>
                <a:latin typeface="Times New Roman" panose="02020603050405020304" pitchFamily="18" charset="0"/>
                <a:ea typeface="楷体_GB2312" pitchFamily="49" charset="-122"/>
              </a:rPr>
              <a:t>R-2</a:t>
            </a:r>
            <a:r>
              <a:rPr lang="zh-CN" altLang="en-US" sz="2000" b="1" dirty="0">
                <a:solidFill>
                  <a:srgbClr val="000000"/>
                </a:solidFill>
                <a:latin typeface="Times New Roman" panose="02020603050405020304" pitchFamily="18" charset="0"/>
                <a:ea typeface="楷体_GB2312" pitchFamily="49" charset="-122"/>
              </a:rPr>
              <a:t>巨型机中采用</a:t>
            </a:r>
            <a:r>
              <a:rPr lang="en-US" altLang="zh-CN" sz="2000" b="1" dirty="0">
                <a:solidFill>
                  <a:srgbClr val="FF0000"/>
                </a:solidFill>
                <a:latin typeface="Times New Roman" panose="02020603050405020304" pitchFamily="18" charset="0"/>
                <a:ea typeface="楷体_GB2312" pitchFamily="49" charset="-122"/>
              </a:rPr>
              <a:t>10</a:t>
            </a:r>
            <a:r>
              <a:rPr lang="zh-CN" altLang="en-US" sz="2000" b="1" dirty="0">
                <a:solidFill>
                  <a:srgbClr val="000000"/>
                </a:solidFill>
                <a:latin typeface="Times New Roman" panose="02020603050405020304" pitchFamily="18" charset="0"/>
                <a:ea typeface="楷体_GB2312" pitchFamily="49" charset="-122"/>
              </a:rPr>
              <a:t>位标志符表示计算机内部的数据</a:t>
            </a:r>
            <a:endParaRPr lang="zh-CN" altLang="en-US" sz="2000" b="1" dirty="0">
              <a:solidFill>
                <a:srgbClr val="000000"/>
              </a:solidFill>
              <a:latin typeface="Times New Roman" panose="02020603050405020304" pitchFamily="18" charset="0"/>
              <a:ea typeface="楷体_GB2312" pitchFamily="49" charset="-122"/>
            </a:endParaRPr>
          </a:p>
          <a:p>
            <a:pPr lvl="1" eaLnBrk="1" hangingPunct="1">
              <a:buClr>
                <a:schemeClr val="tx2"/>
              </a:buClr>
              <a:buSzPct val="60000"/>
              <a:buFont typeface="Wingdings" panose="05000000000000000000" pitchFamily="2" charset="2"/>
            </a:pPr>
            <a:endParaRPr lang="zh-CN" altLang="en-US" b="1" dirty="0">
              <a:solidFill>
                <a:srgbClr val="000000"/>
              </a:solidFill>
              <a:latin typeface="Times New Roman" panose="02020603050405020304" pitchFamily="18" charset="0"/>
              <a:ea typeface="楷体_GB2312" pitchFamily="49" charset="-122"/>
            </a:endParaRPr>
          </a:p>
        </p:txBody>
      </p:sp>
      <p:graphicFrame>
        <p:nvGraphicFramePr>
          <p:cNvPr id="318485" name="Group 21"/>
          <p:cNvGraphicFramePr>
            <a:graphicFrameLocks noGrp="1"/>
          </p:cNvGraphicFramePr>
          <p:nvPr>
            <p:ph sz="half" idx="1"/>
          </p:nvPr>
        </p:nvGraphicFramePr>
        <p:xfrm>
          <a:off x="2344420" y="1572895"/>
          <a:ext cx="4038600" cy="457200"/>
        </p:xfrm>
        <a:graphic>
          <a:graphicData uri="http://schemas.openxmlformats.org/drawingml/2006/table">
            <a:tbl>
              <a:tblPr/>
              <a:tblGrid>
                <a:gridCol w="1817370"/>
                <a:gridCol w="2221230"/>
              </a:tblGrid>
              <a:tr h="457200">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类型标志</a:t>
                      </a:r>
                      <a:endPar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数据值</a:t>
                      </a:r>
                      <a:endPar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5851" name="Rectangle 2"/>
          <p:cNvSpPr>
            <a:spLocks noGrp="1"/>
          </p:cNvSpPr>
          <p:nvPr>
            <p:ph type="title"/>
          </p:nvPr>
        </p:nvSpPr>
        <p:spPr>
          <a:xfrm>
            <a:off x="590550" y="142875"/>
            <a:ext cx="8377238" cy="609600"/>
          </a:xfrm>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标识符数据表示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2507615" y="4578350"/>
            <a:ext cx="4918075" cy="20904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3"/>
          <p:cNvSpPr>
            <a:spLocks noGrp="1"/>
          </p:cNvSpPr>
          <p:nvPr>
            <p:ph idx="1" hasCustomPrompt="1"/>
          </p:nvPr>
        </p:nvSpPr>
        <p:spPr>
          <a:xfrm>
            <a:off x="469900" y="1022350"/>
            <a:ext cx="8229600" cy="5503863"/>
          </a:xfrm>
        </p:spPr>
        <p:txBody>
          <a:bodyPr vert="horz" wrap="square" lIns="91440" tIns="45720" rIns="91440" bIns="45720" anchor="t" anchorCtr="0"/>
          <a:p>
            <a:pPr eaLnBrk="1" latinLnBrk="0" hangingPunct="1">
              <a:spcBef>
                <a:spcPts val="0"/>
              </a:spcBef>
            </a:pPr>
            <a:r>
              <a:rPr lang="zh-CN" altLang="en-US" sz="2000" dirty="0">
                <a:solidFill>
                  <a:srgbClr val="000000"/>
                </a:solidFill>
                <a:ea typeface="楷体_GB2312" pitchFamily="49" charset="-122"/>
              </a:rPr>
              <a:t>标识符由编译程序建立，对高级语言程序透明。</a:t>
            </a:r>
            <a:endParaRPr lang="zh-CN" altLang="en-US" sz="2000" dirty="0">
              <a:solidFill>
                <a:srgbClr val="000000"/>
              </a:solidFill>
              <a:ea typeface="楷体_GB2312" pitchFamily="49" charset="-122"/>
            </a:endParaRPr>
          </a:p>
          <a:p>
            <a:pPr eaLnBrk="1" latinLnBrk="0" hangingPunct="1">
              <a:spcBef>
                <a:spcPts val="0"/>
              </a:spcBef>
            </a:pPr>
            <a:r>
              <a:rPr lang="zh-CN" altLang="en-US" sz="2000" dirty="0">
                <a:solidFill>
                  <a:srgbClr val="000000"/>
                </a:solidFill>
                <a:ea typeface="楷体_GB2312" pitchFamily="49" charset="-122"/>
              </a:rPr>
              <a:t>标志符数据表示的主要优点</a:t>
            </a:r>
            <a:endParaRPr lang="zh-CN" altLang="en-US" sz="2000" dirty="0">
              <a:solidFill>
                <a:srgbClr val="000000"/>
              </a:solidFill>
              <a:ea typeface="楷体_GB2312" pitchFamily="49" charset="-122"/>
            </a:endParaRPr>
          </a:p>
          <a:p>
            <a:pPr lvl="1" indent="0" eaLnBrk="1" latinLnBrk="0" hangingPunct="1">
              <a:spcBef>
                <a:spcPts val="0"/>
              </a:spcBef>
            </a:pPr>
            <a:r>
              <a:rPr lang="zh-CN" altLang="en-US" sz="1800" b="1" dirty="0">
                <a:solidFill>
                  <a:srgbClr val="000000"/>
                </a:solidFill>
                <a:ea typeface="楷体_GB2312" pitchFamily="49" charset="-122"/>
              </a:rPr>
              <a:t>简化了指令系统和程序设计</a:t>
            </a:r>
            <a:endParaRPr lang="zh-CN" altLang="en-US" sz="1800" b="1" dirty="0">
              <a:solidFill>
                <a:srgbClr val="000000"/>
              </a:solidFill>
              <a:ea typeface="楷体_GB2312" pitchFamily="49" charset="-122"/>
            </a:endParaRPr>
          </a:p>
          <a:p>
            <a:pPr lvl="2" indent="0" eaLnBrk="1" latinLnBrk="0" hangingPunct="1">
              <a:spcBef>
                <a:spcPts val="0"/>
              </a:spcBef>
            </a:pPr>
            <a:r>
              <a:rPr lang="zh-CN" altLang="en-US" sz="1800" b="1" dirty="0">
                <a:ea typeface="楷体_GB2312" pitchFamily="49" charset="-122"/>
              </a:rPr>
              <a:t>由于指令通用于多种数据类型的处理，减少了指令种类，简化了程序设计。</a:t>
            </a:r>
            <a:endParaRPr lang="zh-CN" altLang="en-US" sz="1800" b="1" dirty="0">
              <a:ea typeface="楷体_GB2312" pitchFamily="49" charset="-122"/>
            </a:endParaRPr>
          </a:p>
          <a:p>
            <a:pPr lvl="1" indent="0" eaLnBrk="1" latinLnBrk="0" hangingPunct="1">
              <a:spcBef>
                <a:spcPts val="0"/>
              </a:spcBef>
            </a:pPr>
            <a:r>
              <a:rPr lang="zh-CN" altLang="en-US" sz="1800" b="1" dirty="0">
                <a:solidFill>
                  <a:srgbClr val="000000"/>
                </a:solidFill>
                <a:ea typeface="楷体_GB2312" pitchFamily="49" charset="-122"/>
              </a:rPr>
              <a:t>简化了编译程序</a:t>
            </a:r>
            <a:endParaRPr lang="zh-CN" altLang="en-US" sz="1800" b="1" dirty="0">
              <a:solidFill>
                <a:srgbClr val="000000"/>
              </a:solidFill>
              <a:ea typeface="楷体_GB2312" pitchFamily="49" charset="-122"/>
            </a:endParaRPr>
          </a:p>
          <a:p>
            <a:pPr lvl="2" indent="0" eaLnBrk="1" latinLnBrk="0" hangingPunct="1">
              <a:spcBef>
                <a:spcPts val="0"/>
              </a:spcBef>
            </a:pPr>
            <a:r>
              <a:rPr lang="zh-CN" altLang="en-US" sz="1800" b="1" dirty="0">
                <a:ea typeface="楷体_GB2312" pitchFamily="49" charset="-122"/>
              </a:rPr>
              <a:t>编译程序只需形成通用的操作码，缩短了编译程序，加快了编译过程，提高了编译效率。</a:t>
            </a:r>
            <a:endParaRPr lang="zh-CN" altLang="en-US" sz="1800" b="1" dirty="0">
              <a:ea typeface="楷体_GB2312" pitchFamily="49" charset="-122"/>
            </a:endParaRPr>
          </a:p>
          <a:p>
            <a:pPr lvl="1" indent="0" eaLnBrk="1" latinLnBrk="0" hangingPunct="1">
              <a:spcBef>
                <a:spcPts val="0"/>
              </a:spcBef>
            </a:pPr>
            <a:r>
              <a:rPr lang="zh-CN" altLang="en-US" sz="1800" b="1" dirty="0">
                <a:solidFill>
                  <a:srgbClr val="000000"/>
                </a:solidFill>
                <a:ea typeface="楷体_GB2312" pitchFamily="49" charset="-122"/>
              </a:rPr>
              <a:t>便于实现一致性校验</a:t>
            </a:r>
            <a:endParaRPr lang="zh-CN" altLang="en-US" sz="1800" b="1" dirty="0">
              <a:solidFill>
                <a:srgbClr val="000000"/>
              </a:solidFill>
              <a:ea typeface="楷体_GB2312" pitchFamily="49" charset="-122"/>
            </a:endParaRPr>
          </a:p>
          <a:p>
            <a:pPr lvl="2" indent="0" eaLnBrk="1" latinLnBrk="0" hangingPunct="1">
              <a:spcBef>
                <a:spcPts val="0"/>
              </a:spcBef>
            </a:pPr>
            <a:r>
              <a:rPr lang="en-US" altLang="zh-CN" sz="1800" b="1" dirty="0">
                <a:solidFill>
                  <a:srgbClr val="000000"/>
                </a:solidFill>
                <a:ea typeface="楷体_GB2312" pitchFamily="49" charset="-122"/>
              </a:rPr>
              <a:t> </a:t>
            </a:r>
            <a:r>
              <a:rPr lang="zh-CN" altLang="en-US" sz="1800" b="1" dirty="0">
                <a:solidFill>
                  <a:srgbClr val="000000"/>
                </a:solidFill>
                <a:ea typeface="楷体_GB2312" pitchFamily="49" charset="-122"/>
              </a:rPr>
              <a:t>机器硬件可直接快速检测出多种程序设计错误，提供了类型安全环境。例如：操作数是错误定义的、不相容操作数运算、或源操作数未定义。</a:t>
            </a:r>
            <a:endParaRPr lang="zh-CN" altLang="en-US" sz="1800" b="1" dirty="0">
              <a:solidFill>
                <a:srgbClr val="000000"/>
              </a:solidFill>
              <a:ea typeface="楷体_GB2312" pitchFamily="49" charset="-122"/>
            </a:endParaRPr>
          </a:p>
          <a:p>
            <a:pPr lvl="1" indent="0" eaLnBrk="1" latinLnBrk="0" hangingPunct="1">
              <a:spcBef>
                <a:spcPts val="0"/>
              </a:spcBef>
            </a:pPr>
            <a:r>
              <a:rPr lang="zh-CN" altLang="en-US" sz="1800" b="1" dirty="0">
                <a:solidFill>
                  <a:srgbClr val="000000"/>
                </a:solidFill>
                <a:ea typeface="楷体_GB2312" pitchFamily="49" charset="-122"/>
              </a:rPr>
              <a:t>能由硬件自动变换数据类型</a:t>
            </a:r>
            <a:endParaRPr lang="zh-CN" altLang="en-US" sz="1800" b="1" dirty="0">
              <a:solidFill>
                <a:srgbClr val="000000"/>
              </a:solidFill>
              <a:ea typeface="楷体_GB2312" pitchFamily="49" charset="-122"/>
            </a:endParaRPr>
          </a:p>
          <a:p>
            <a:pPr lvl="2" indent="0" eaLnBrk="1" latinLnBrk="0" hangingPunct="1">
              <a:spcBef>
                <a:spcPts val="0"/>
              </a:spcBef>
            </a:pPr>
            <a:r>
              <a:rPr lang="zh-CN" altLang="en-US" sz="1800" b="1" dirty="0">
                <a:solidFill>
                  <a:srgbClr val="000000"/>
                </a:solidFill>
                <a:ea typeface="楷体_GB2312" pitchFamily="49" charset="-122"/>
              </a:rPr>
              <a:t>如果操作数相容但有不同长度时，硬件能自行转换然后再运算。硬件转换速度快，缩短解题时间。</a:t>
            </a:r>
            <a:endParaRPr lang="en-US" altLang="zh-CN" sz="1800" b="1" dirty="0">
              <a:solidFill>
                <a:srgbClr val="000000"/>
              </a:solidFill>
              <a:ea typeface="楷体_GB2312" pitchFamily="49" charset="-122"/>
            </a:endParaRPr>
          </a:p>
          <a:p>
            <a:pPr lvl="1" indent="0" eaLnBrk="1" latinLnBrk="0" hangingPunct="1">
              <a:spcBef>
                <a:spcPts val="0"/>
              </a:spcBef>
            </a:pPr>
            <a:r>
              <a:rPr lang="zh-CN" altLang="en-US" sz="1800" b="1" dirty="0">
                <a:solidFill>
                  <a:srgbClr val="000000"/>
                </a:solidFill>
                <a:ea typeface="楷体_GB2312" pitchFamily="49" charset="-122"/>
              </a:rPr>
              <a:t>支持数据库系统的实现与数据类型无关的要求，使程序不用修改就可处理多种不同类型的数据。</a:t>
            </a:r>
            <a:r>
              <a:rPr lang="en-US" altLang="zh-CN" sz="1800" b="1" dirty="0">
                <a:solidFill>
                  <a:srgbClr val="000000"/>
                </a:solidFill>
                <a:ea typeface="楷体_GB2312" pitchFamily="49" charset="-122"/>
              </a:rPr>
              <a:t> </a:t>
            </a:r>
            <a:endParaRPr lang="zh-CN" altLang="en-US" sz="1800" b="1" dirty="0">
              <a:solidFill>
                <a:srgbClr val="000000"/>
              </a:solidFill>
              <a:ea typeface="楷体_GB2312" pitchFamily="49" charset="-122"/>
            </a:endParaRPr>
          </a:p>
          <a:p>
            <a:pPr lvl="1" indent="0" eaLnBrk="1" latinLnBrk="0" hangingPunct="1">
              <a:spcBef>
                <a:spcPts val="0"/>
              </a:spcBef>
            </a:pPr>
            <a:r>
              <a:rPr lang="zh-CN" altLang="en-US" sz="1800" b="1" dirty="0">
                <a:solidFill>
                  <a:srgbClr val="000000"/>
                </a:solidFill>
                <a:ea typeface="楷体_GB2312" pitchFamily="49" charset="-122"/>
              </a:rPr>
              <a:t>为软件调试和应用软件开发提供了支持</a:t>
            </a:r>
            <a:endParaRPr lang="zh-CN" altLang="en-US" sz="1800" b="1" dirty="0">
              <a:solidFill>
                <a:srgbClr val="000000"/>
              </a:solidFill>
              <a:ea typeface="楷体_GB2312" pitchFamily="49" charset="-122"/>
            </a:endParaRPr>
          </a:p>
          <a:p>
            <a:pPr lvl="2" indent="0" eaLnBrk="1" latinLnBrk="0" hangingPunct="1">
              <a:spcBef>
                <a:spcPts val="0"/>
              </a:spcBef>
            </a:pPr>
            <a:r>
              <a:rPr lang="en-US" altLang="zh-CN" sz="1800" b="1" dirty="0">
                <a:solidFill>
                  <a:srgbClr val="000000"/>
                </a:solidFill>
                <a:ea typeface="楷体_GB2312" pitchFamily="49" charset="-122"/>
              </a:rPr>
              <a:t> </a:t>
            </a:r>
            <a:r>
              <a:rPr lang="zh-CN" altLang="en-US" sz="1800" b="1" dirty="0">
                <a:solidFill>
                  <a:srgbClr val="000000"/>
                </a:solidFill>
                <a:ea typeface="楷体_GB2312" pitchFamily="49" charset="-122"/>
              </a:rPr>
              <a:t>可以用软件定义的捕捉位标志位设置断点，便于程序的跟踪和</a:t>
            </a:r>
            <a:r>
              <a:rPr lang="zh-CN" altLang="en-US" sz="1800" b="1" dirty="0">
                <a:solidFill>
                  <a:srgbClr val="000000"/>
                </a:solidFill>
                <a:ea typeface="楷体_GB2312" pitchFamily="49" charset="-122"/>
              </a:rPr>
              <a:t>调试；</a:t>
            </a:r>
            <a:endParaRPr lang="zh-CN" altLang="en-US" sz="1800" b="1" dirty="0">
              <a:solidFill>
                <a:srgbClr val="000000"/>
              </a:solidFill>
              <a:ea typeface="楷体_GB2312" pitchFamily="49" charset="-122"/>
            </a:endParaRPr>
          </a:p>
          <a:p>
            <a:pPr lvl="2" indent="0" eaLnBrk="1" latinLnBrk="0" hangingPunct="1">
              <a:spcBef>
                <a:spcPts val="0"/>
              </a:spcBef>
            </a:pPr>
            <a:r>
              <a:rPr lang="en-US" altLang="zh-CN" sz="1800" b="1" dirty="0">
                <a:solidFill>
                  <a:srgbClr val="000000"/>
                </a:solidFill>
                <a:ea typeface="楷体_GB2312" pitchFamily="49" charset="-122"/>
              </a:rPr>
              <a:t> </a:t>
            </a:r>
            <a:r>
              <a:rPr lang="zh-CN" altLang="en-US" sz="1800" b="1" dirty="0">
                <a:solidFill>
                  <a:srgbClr val="000000"/>
                </a:solidFill>
                <a:ea typeface="楷体_GB2312" pitchFamily="49" charset="-122"/>
              </a:rPr>
              <a:t>提供类型安全环境，为应用软件开发提供了良好的支持。</a:t>
            </a:r>
            <a:endParaRPr lang="zh-CN" altLang="en-US" sz="1800" b="1" dirty="0">
              <a:solidFill>
                <a:srgbClr val="000000"/>
              </a:solidFill>
              <a:ea typeface="楷体_GB2312" pitchFamily="49" charset="-122"/>
            </a:endParaRPr>
          </a:p>
        </p:txBody>
      </p:sp>
      <p:sp>
        <p:nvSpPr>
          <p:cNvPr id="36867"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标识符数据表示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3"/>
          <p:cNvSpPr>
            <a:spLocks noGrp="1"/>
          </p:cNvSpPr>
          <p:nvPr>
            <p:ph idx="1" hasCustomPrompt="1"/>
          </p:nvPr>
        </p:nvSpPr>
        <p:spPr>
          <a:xfrm>
            <a:off x="469900" y="1022350"/>
            <a:ext cx="8229600" cy="1565275"/>
          </a:xfrm>
        </p:spPr>
        <p:txBody>
          <a:bodyPr vert="horz" wrap="square" lIns="91440" tIns="45720" rIns="91440" bIns="45720" anchor="t" anchorCtr="0"/>
          <a:p>
            <a:pPr eaLnBrk="1" hangingPunct="1"/>
            <a:r>
              <a:rPr lang="zh-CN" altLang="en-US" dirty="0">
                <a:solidFill>
                  <a:srgbClr val="FF0000"/>
                </a:solidFill>
                <a:latin typeface="楷体_GB2312" pitchFamily="49" charset="-122"/>
                <a:ea typeface="楷体_GB2312" pitchFamily="49" charset="-122"/>
              </a:rPr>
              <a:t>使用标志符数据表示可能带来如下问题</a:t>
            </a:r>
            <a:endParaRPr lang="zh-CN" altLang="en-US" dirty="0">
              <a:solidFill>
                <a:srgbClr val="FF0000"/>
              </a:solidFill>
              <a:latin typeface="楷体_GB2312" pitchFamily="49" charset="-122"/>
              <a:ea typeface="楷体_GB2312" pitchFamily="49" charset="-122"/>
            </a:endParaRPr>
          </a:p>
          <a:p>
            <a:pPr lvl="1" eaLnBrk="1" hangingPunct="1"/>
            <a:r>
              <a:rPr lang="zh-CN" altLang="en-US" b="1" dirty="0">
                <a:solidFill>
                  <a:srgbClr val="000000"/>
                </a:solidFill>
                <a:ea typeface="楷体_GB2312" pitchFamily="49" charset="-122"/>
              </a:rPr>
              <a:t>问题</a:t>
            </a:r>
            <a:r>
              <a:rPr lang="en-US" altLang="zh-CN" b="1" dirty="0">
                <a:solidFill>
                  <a:srgbClr val="000000"/>
                </a:solidFill>
                <a:ea typeface="楷体_GB2312" pitchFamily="49" charset="-122"/>
              </a:rPr>
              <a:t>1</a:t>
            </a:r>
            <a:r>
              <a:rPr lang="zh-CN" altLang="en-US" b="1" dirty="0">
                <a:solidFill>
                  <a:srgbClr val="000000"/>
                </a:solidFill>
                <a:ea typeface="楷体_GB2312" pitchFamily="49" charset="-122"/>
              </a:rPr>
              <a:t>：每个数据字因增设标志符，会增加程序所占的主存空间</a:t>
            </a:r>
            <a:r>
              <a:rPr lang="zh-CN" altLang="en-US" dirty="0">
                <a:solidFill>
                  <a:srgbClr val="FF0000"/>
                </a:solidFill>
                <a:ea typeface="楷体_GB2312" pitchFamily="49" charset="-122"/>
              </a:rPr>
              <a:t>（可能）</a:t>
            </a:r>
            <a:endParaRPr lang="zh-CN" altLang="en-US" dirty="0">
              <a:solidFill>
                <a:srgbClr val="FF0000"/>
              </a:solidFill>
              <a:ea typeface="楷体_GB2312" pitchFamily="49" charset="-122"/>
            </a:endParaRPr>
          </a:p>
          <a:p>
            <a:pPr lvl="1" eaLnBrk="1" hangingPunct="1"/>
            <a:endParaRPr lang="zh-CN" altLang="en-US" dirty="0">
              <a:solidFill>
                <a:srgbClr val="FF0000"/>
              </a:solidFill>
              <a:ea typeface="楷体_GB2312" pitchFamily="49" charset="-122"/>
            </a:endParaRPr>
          </a:p>
        </p:txBody>
      </p:sp>
      <p:pic>
        <p:nvPicPr>
          <p:cNvPr id="37891" name="Picture 6"/>
          <p:cNvPicPr>
            <a:picLocks noChangeAspect="1"/>
          </p:cNvPicPr>
          <p:nvPr/>
        </p:nvPicPr>
        <p:blipFill>
          <a:blip r:embed="rId1"/>
          <a:stretch>
            <a:fillRect/>
          </a:stretch>
        </p:blipFill>
        <p:spPr>
          <a:xfrm>
            <a:off x="2189163" y="2505075"/>
            <a:ext cx="4543425" cy="4064000"/>
          </a:xfrm>
          <a:prstGeom prst="rect">
            <a:avLst/>
          </a:prstGeom>
          <a:noFill/>
          <a:ln w="9525">
            <a:noFill/>
          </a:ln>
        </p:spPr>
      </p:pic>
      <p:sp>
        <p:nvSpPr>
          <p:cNvPr id="37892" name="文本框 1"/>
          <p:cNvSpPr txBox="1"/>
          <p:nvPr/>
        </p:nvSpPr>
        <p:spPr>
          <a:xfrm>
            <a:off x="354013" y="5921375"/>
            <a:ext cx="2659062" cy="6477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800" b="0" dirty="0">
                <a:solidFill>
                  <a:srgbClr val="C00000"/>
                </a:solidFill>
                <a:latin typeface="Times New Roman" panose="02020603050405020304" pitchFamily="18" charset="0"/>
              </a:rPr>
              <a:t>红色</a:t>
            </a:r>
            <a:r>
              <a:rPr lang="en-US" altLang="zh-CN" sz="1800" b="0" dirty="0">
                <a:solidFill>
                  <a:srgbClr val="C00000"/>
                </a:solidFill>
                <a:latin typeface="Times New Roman" panose="02020603050405020304" pitchFamily="18" charset="0"/>
              </a:rPr>
              <a:t>A</a:t>
            </a:r>
            <a:r>
              <a:rPr lang="zh-CN" altLang="en-US" sz="1800" b="0" dirty="0">
                <a:solidFill>
                  <a:srgbClr val="C00000"/>
                </a:solidFill>
                <a:latin typeface="Times New Roman" panose="02020603050405020304" pitchFamily="18" charset="0"/>
              </a:rPr>
              <a:t>空间是增加的空间</a:t>
            </a:r>
            <a:endParaRPr lang="en-US" altLang="zh-CN" sz="1800" b="0" dirty="0">
              <a:solidFill>
                <a:srgbClr val="C00000"/>
              </a:solidFill>
              <a:latin typeface="Times New Roman" panose="02020603050405020304" pitchFamily="18" charset="0"/>
            </a:endParaRPr>
          </a:p>
          <a:p>
            <a:pPr marL="0" lvl="0" indent="0">
              <a:spcBef>
                <a:spcPct val="0"/>
              </a:spcBef>
              <a:buClrTx/>
              <a:buFontTx/>
              <a:buNone/>
            </a:pPr>
            <a:r>
              <a:rPr lang="zh-CN" altLang="en-US" sz="1800" b="0" dirty="0">
                <a:solidFill>
                  <a:srgbClr val="C00000"/>
                </a:solidFill>
                <a:latin typeface="Times New Roman" panose="02020603050405020304" pitchFamily="18" charset="0"/>
              </a:rPr>
              <a:t>粉色</a:t>
            </a:r>
            <a:r>
              <a:rPr lang="en-US" altLang="zh-CN" sz="1800" b="0" dirty="0">
                <a:solidFill>
                  <a:srgbClr val="C00000"/>
                </a:solidFill>
                <a:latin typeface="Times New Roman" panose="02020603050405020304" pitchFamily="18" charset="0"/>
              </a:rPr>
              <a:t>B</a:t>
            </a:r>
            <a:r>
              <a:rPr lang="zh-CN" altLang="en-US" sz="1800" b="0" dirty="0">
                <a:solidFill>
                  <a:srgbClr val="C00000"/>
                </a:solidFill>
                <a:latin typeface="Times New Roman" panose="02020603050405020304" pitchFamily="18" charset="0"/>
              </a:rPr>
              <a:t>空间是减少的空间</a:t>
            </a:r>
            <a:endParaRPr lang="zh-CN" altLang="en-US" sz="1800" b="0" dirty="0">
              <a:solidFill>
                <a:srgbClr val="C00000"/>
              </a:solidFill>
              <a:latin typeface="Times New Roman" panose="02020603050405020304" pitchFamily="18" charset="0"/>
            </a:endParaRPr>
          </a:p>
        </p:txBody>
      </p:sp>
      <p:sp>
        <p:nvSpPr>
          <p:cNvPr id="37893"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标识符数据表示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p:txBody>
          <a:bodyPr vert="horz" wrap="square" lIns="91440" tIns="45720" rIns="91440" bIns="45720" anchor="ctr" anchorCtr="0"/>
          <a:p>
            <a:pPr marL="342900" indent="-342900" eaLnBrk="1" hangingPunct="1">
              <a:buNone/>
            </a:pPr>
            <a:r>
              <a:rPr lang="zh-CN" altLang="en-US" sz="2000" dirty="0">
                <a:solidFill>
                  <a:srgbClr val="FF0000"/>
                </a:solidFill>
                <a:latin typeface="Times New Roman" panose="02020603050405020304" pitchFamily="18" charset="0"/>
                <a:ea typeface="楷体_GB2312" pitchFamily="49" charset="-122"/>
              </a:rPr>
              <a:t>问题</a:t>
            </a:r>
            <a:r>
              <a:rPr lang="en-US" altLang="zh-CN" sz="2000" dirty="0">
                <a:solidFill>
                  <a:srgbClr val="FF0000"/>
                </a:solidFill>
                <a:latin typeface="Times New Roman" panose="02020603050405020304" pitchFamily="18" charset="0"/>
                <a:ea typeface="楷体_GB2312" pitchFamily="49" charset="-122"/>
              </a:rPr>
              <a:t>1</a:t>
            </a:r>
            <a:r>
              <a:rPr lang="zh-CN" altLang="en-US" sz="2000" dirty="0">
                <a:solidFill>
                  <a:srgbClr val="FF0000"/>
                </a:solidFill>
                <a:latin typeface="Times New Roman" panose="02020603050405020304" pitchFamily="18" charset="0"/>
                <a:ea typeface="楷体_GB2312" pitchFamily="49" charset="-122"/>
              </a:rPr>
              <a:t>：每个数据字因增设标志符，会增加程序所占的主存空间（可能）</a:t>
            </a:r>
            <a:endParaRPr lang="zh-CN" altLang="en-US" sz="2000" dirty="0">
              <a:solidFill>
                <a:srgbClr val="FF0000"/>
              </a:solidFill>
              <a:latin typeface="Times New Roman" panose="02020603050405020304" pitchFamily="18" charset="0"/>
              <a:ea typeface="楷体_GB2312" pitchFamily="49" charset="-122"/>
            </a:endParaRPr>
          </a:p>
        </p:txBody>
      </p:sp>
      <p:pic>
        <p:nvPicPr>
          <p:cNvPr id="38915" name="Picture 6"/>
          <p:cNvPicPr>
            <a:picLocks noChangeAspect="1"/>
          </p:cNvPicPr>
          <p:nvPr/>
        </p:nvPicPr>
        <p:blipFill>
          <a:blip r:embed="rId1"/>
          <a:stretch>
            <a:fillRect/>
          </a:stretch>
        </p:blipFill>
        <p:spPr>
          <a:xfrm>
            <a:off x="265113" y="1703388"/>
            <a:ext cx="3252787" cy="2909887"/>
          </a:xfrm>
          <a:prstGeom prst="rect">
            <a:avLst/>
          </a:prstGeom>
          <a:noFill/>
          <a:ln w="9525">
            <a:noFill/>
          </a:ln>
        </p:spPr>
      </p:pic>
      <p:sp>
        <p:nvSpPr>
          <p:cNvPr id="38916" name="文本框 1"/>
          <p:cNvSpPr txBox="1"/>
          <p:nvPr/>
        </p:nvSpPr>
        <p:spPr>
          <a:xfrm>
            <a:off x="492125" y="5440363"/>
            <a:ext cx="2659063" cy="646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800" b="0" dirty="0">
                <a:solidFill>
                  <a:srgbClr val="C00000"/>
                </a:solidFill>
                <a:latin typeface="Times New Roman" panose="02020603050405020304" pitchFamily="18" charset="0"/>
              </a:rPr>
              <a:t>红色</a:t>
            </a:r>
            <a:r>
              <a:rPr lang="en-US" altLang="zh-CN" sz="1800" b="0" dirty="0">
                <a:solidFill>
                  <a:srgbClr val="C00000"/>
                </a:solidFill>
                <a:latin typeface="Times New Roman" panose="02020603050405020304" pitchFamily="18" charset="0"/>
              </a:rPr>
              <a:t>A</a:t>
            </a:r>
            <a:r>
              <a:rPr lang="zh-CN" altLang="en-US" sz="1800" b="0" dirty="0">
                <a:solidFill>
                  <a:srgbClr val="C00000"/>
                </a:solidFill>
                <a:latin typeface="Times New Roman" panose="02020603050405020304" pitchFamily="18" charset="0"/>
              </a:rPr>
              <a:t>空间是增加的空间</a:t>
            </a:r>
            <a:endParaRPr lang="en-US" altLang="zh-CN" sz="1800" b="0" dirty="0">
              <a:solidFill>
                <a:srgbClr val="C00000"/>
              </a:solidFill>
              <a:latin typeface="Times New Roman" panose="02020603050405020304" pitchFamily="18" charset="0"/>
            </a:endParaRPr>
          </a:p>
          <a:p>
            <a:pPr marL="0" lvl="0" indent="0">
              <a:spcBef>
                <a:spcPct val="0"/>
              </a:spcBef>
              <a:buClrTx/>
              <a:buFontTx/>
              <a:buNone/>
            </a:pPr>
            <a:r>
              <a:rPr lang="zh-CN" altLang="en-US" sz="1800" b="0" dirty="0">
                <a:solidFill>
                  <a:srgbClr val="C00000"/>
                </a:solidFill>
                <a:latin typeface="Times New Roman" panose="02020603050405020304" pitchFamily="18" charset="0"/>
              </a:rPr>
              <a:t>粉色</a:t>
            </a:r>
            <a:r>
              <a:rPr lang="en-US" altLang="zh-CN" sz="1800" b="0" dirty="0">
                <a:solidFill>
                  <a:srgbClr val="C00000"/>
                </a:solidFill>
                <a:latin typeface="Times New Roman" panose="02020603050405020304" pitchFamily="18" charset="0"/>
              </a:rPr>
              <a:t>B</a:t>
            </a:r>
            <a:r>
              <a:rPr lang="zh-CN" altLang="en-US" sz="1800" b="0" dirty="0">
                <a:solidFill>
                  <a:srgbClr val="C00000"/>
                </a:solidFill>
                <a:latin typeface="Times New Roman" panose="02020603050405020304" pitchFamily="18" charset="0"/>
              </a:rPr>
              <a:t>空间是减少的空间</a:t>
            </a:r>
            <a:endParaRPr lang="zh-CN" altLang="en-US" sz="1800" b="0" dirty="0">
              <a:solidFill>
                <a:srgbClr val="C00000"/>
              </a:solidFill>
              <a:latin typeface="Times New Roman" panose="02020603050405020304" pitchFamily="18" charset="0"/>
            </a:endParaRPr>
          </a:p>
        </p:txBody>
      </p:sp>
      <p:sp>
        <p:nvSpPr>
          <p:cNvPr id="3" name="文本框 2"/>
          <p:cNvSpPr txBox="1"/>
          <p:nvPr/>
        </p:nvSpPr>
        <p:spPr>
          <a:xfrm>
            <a:off x="3722688" y="949325"/>
            <a:ext cx="5153025" cy="5877560"/>
          </a:xfrm>
          <a:prstGeom prst="rect">
            <a:avLst/>
          </a:prstGeom>
          <a:noFill/>
          <a:ln>
            <a:solidFill>
              <a:schemeClr val="bg1">
                <a:lumMod val="95000"/>
              </a:schemeClr>
            </a:solidFill>
          </a:ln>
        </p:spPr>
        <p:txBody>
          <a:bodyPr>
            <a:spAutoFit/>
          </a:bodyPr>
          <a:lstStyle/>
          <a:p>
            <a:pPr marR="0" algn="just" defTabSz="914400">
              <a:spcBef>
                <a:spcPts val="1200"/>
              </a:spcBef>
              <a:buClrTx/>
              <a:buSzTx/>
              <a:buFontTx/>
              <a:buNone/>
              <a:defRPr/>
            </a:pPr>
            <a:r>
              <a:rPr kumimoji="0" lang="zh-CN" altLang="en-US" kern="1200" cap="none" spc="0" normalizeH="0" baseline="0" noProof="0" dirty="0">
                <a:solidFill>
                  <a:srgbClr val="000000"/>
                </a:solidFill>
                <a:latin typeface="Times New Roman" panose="02020603050405020304" pitchFamily="18" charset="0"/>
                <a:ea typeface="隶书" panose="02010509060101010101" pitchFamily="49" charset="-122"/>
                <a:cs typeface="+mn-cs"/>
              </a:rPr>
              <a:t>只要合理设计和使用，即只要</a:t>
            </a:r>
            <a:r>
              <a:rPr kumimoji="0" lang="en-US" altLang="zh-CN" kern="1200" cap="none" spc="0" normalizeH="0" baseline="0" noProof="0" dirty="0">
                <a:solidFill>
                  <a:srgbClr val="000000"/>
                </a:solidFill>
                <a:latin typeface="Times New Roman" panose="02020603050405020304" pitchFamily="18" charset="0"/>
                <a:ea typeface="隶书" panose="02010509060101010101" pitchFamily="49" charset="-122"/>
                <a:cs typeface="+mn-cs"/>
              </a:rPr>
              <a:t>A&lt;B</a:t>
            </a:r>
            <a:r>
              <a:rPr kumimoji="0" lang="zh-CN" altLang="en-US" kern="1200" cap="none" spc="0" normalizeH="0" baseline="0" noProof="0" dirty="0">
                <a:solidFill>
                  <a:srgbClr val="000000"/>
                </a:solidFill>
                <a:latin typeface="Times New Roman" panose="02020603050405020304" pitchFamily="18" charset="0"/>
                <a:ea typeface="隶书" panose="02010509060101010101" pitchFamily="49" charset="-122"/>
                <a:cs typeface="+mn-cs"/>
              </a:rPr>
              <a:t>，则占用的空间仍是大大减少，而不是增加。实现方法如下：</a:t>
            </a:r>
            <a:endParaRPr kumimoji="0" lang="en-US" altLang="zh-CN" kern="1200" cap="none" spc="0" normalizeH="0" baseline="0" noProof="0" dirty="0">
              <a:solidFill>
                <a:srgbClr val="000000"/>
              </a:solidFill>
              <a:latin typeface="Times New Roman" panose="02020603050405020304" pitchFamily="18" charset="0"/>
              <a:ea typeface="隶书" panose="02010509060101010101" pitchFamily="49" charset="-122"/>
              <a:cs typeface="+mn-cs"/>
            </a:endParaRPr>
          </a:p>
          <a:p>
            <a:pPr marL="342900" marR="0" indent="-342900" algn="just" defTabSz="914400">
              <a:spcBef>
                <a:spcPts val="1200"/>
              </a:spcBef>
              <a:buClrTx/>
              <a:buSzTx/>
              <a:buFont typeface="+mj-ea"/>
              <a:buAutoNum type="circleNumDbPlain"/>
              <a:defRPr/>
            </a:pPr>
            <a:r>
              <a:rPr kumimoji="0" lang="zh-CN" altLang="en-US" kern="1200" cap="none" spc="0" normalizeH="0" baseline="0" noProof="0" dirty="0">
                <a:solidFill>
                  <a:srgbClr val="000000"/>
                </a:solidFill>
                <a:latin typeface="Times New Roman" panose="02020603050405020304" pitchFamily="18" charset="0"/>
                <a:ea typeface="隶书" panose="02010509060101010101" pitchFamily="49" charset="-122"/>
                <a:cs typeface="+mn-cs"/>
              </a:rPr>
              <a:t>指令种类减少，缩短了操作码位数，另，</a:t>
            </a:r>
            <a:r>
              <a:rPr kumimoji="0" lang="zh-CN" altLang="en-US" kern="1200" cap="none" spc="0" normalizeH="0" baseline="0" noProof="0" dirty="0">
                <a:solidFill>
                  <a:srgbClr val="000000"/>
                </a:solidFill>
                <a:latin typeface="Times New Roman" panose="02020603050405020304" pitchFamily="18" charset="0"/>
                <a:ea typeface="隶书" panose="02010509060101010101" pitchFamily="49" charset="-122"/>
                <a:cs typeface="+mn-cs"/>
              </a:rPr>
              <a:t>通常指令单元数多于数据单元数，所以</a:t>
            </a:r>
            <a:r>
              <a:rPr kumimoji="0" lang="en-US" altLang="zh-CN" kern="1200" cap="none" spc="0" normalizeH="0" baseline="0" noProof="0" dirty="0">
                <a:solidFill>
                  <a:srgbClr val="000000"/>
                </a:solidFill>
                <a:latin typeface="Times New Roman" panose="02020603050405020304" pitchFamily="18" charset="0"/>
                <a:ea typeface="隶书" panose="02010509060101010101" pitchFamily="49" charset="-122"/>
                <a:cs typeface="+mn-cs"/>
              </a:rPr>
              <a:t>B&gt;A</a:t>
            </a:r>
            <a:r>
              <a:rPr kumimoji="0" lang="zh-CN" altLang="en-US" kern="1200" cap="none" spc="0" normalizeH="0" baseline="0" noProof="0" dirty="0">
                <a:solidFill>
                  <a:srgbClr val="000000"/>
                </a:solidFill>
                <a:latin typeface="Times New Roman" panose="02020603050405020304" pitchFamily="18" charset="0"/>
                <a:ea typeface="隶书" panose="02010509060101010101" pitchFamily="49" charset="-122"/>
                <a:cs typeface="+mn-cs"/>
              </a:rPr>
              <a:t>；</a:t>
            </a:r>
            <a:endParaRPr kumimoji="0" lang="en-US" altLang="zh-CN" kern="1200" cap="none" spc="0" normalizeH="0" baseline="0" noProof="0" dirty="0">
              <a:solidFill>
                <a:srgbClr val="000000"/>
              </a:solidFill>
              <a:latin typeface="Times New Roman" panose="02020603050405020304" pitchFamily="18" charset="0"/>
              <a:ea typeface="隶书" panose="02010509060101010101" pitchFamily="49" charset="-122"/>
              <a:cs typeface="+mn-cs"/>
            </a:endParaRPr>
          </a:p>
          <a:p>
            <a:pPr marL="342900" marR="0" indent="-342900" algn="just" defTabSz="914400">
              <a:spcBef>
                <a:spcPts val="1200"/>
              </a:spcBef>
              <a:buClrTx/>
              <a:buSzTx/>
              <a:buFont typeface="+mj-ea"/>
              <a:buAutoNum type="circleNumDbPlain"/>
              <a:defRPr/>
            </a:pPr>
            <a:r>
              <a:rPr kumimoji="0" lang="zh-CN" altLang="en-US" kern="1200" cap="none" spc="0" normalizeH="0" baseline="0" noProof="0" dirty="0">
                <a:solidFill>
                  <a:srgbClr val="000000"/>
                </a:solidFill>
                <a:latin typeface="Times New Roman" panose="02020603050405020304" pitchFamily="18" charset="0"/>
                <a:ea typeface="隶书" panose="02010509060101010101" pitchFamily="49" charset="-122"/>
                <a:cs typeface="+mn-cs"/>
              </a:rPr>
              <a:t>因为简化了编译，所以编译程序所占的空间减少；</a:t>
            </a:r>
            <a:endParaRPr kumimoji="0" lang="en-US" altLang="zh-CN" kern="1200" cap="none" spc="0" normalizeH="0" baseline="0" noProof="0" dirty="0">
              <a:solidFill>
                <a:srgbClr val="000000"/>
              </a:solidFill>
              <a:latin typeface="Times New Roman" panose="02020603050405020304" pitchFamily="18" charset="0"/>
              <a:ea typeface="隶书" panose="02010509060101010101" pitchFamily="49" charset="-122"/>
              <a:cs typeface="+mn-cs"/>
            </a:endParaRPr>
          </a:p>
          <a:p>
            <a:pPr marL="342900" marR="0" indent="-342900" algn="just" defTabSz="914400">
              <a:spcBef>
                <a:spcPts val="1200"/>
              </a:spcBef>
              <a:buClrTx/>
              <a:buSzTx/>
              <a:buFont typeface="+mj-ea"/>
              <a:buAutoNum type="circleNumDbPlain"/>
              <a:defRPr/>
            </a:pPr>
            <a:r>
              <a:rPr kumimoji="0" lang="zh-CN" altLang="en-US" kern="1200" cap="none" spc="0" normalizeH="0" baseline="0" noProof="0" dirty="0">
                <a:solidFill>
                  <a:srgbClr val="000000"/>
                </a:solidFill>
                <a:latin typeface="Times New Roman" panose="02020603050405020304" pitchFamily="18" charset="0"/>
                <a:ea typeface="隶书" panose="02010509060101010101" pitchFamily="49" charset="-122"/>
                <a:cs typeface="+mn-cs"/>
              </a:rPr>
              <a:t>数据类型转换和一致性校验都由硬件实现，也减少了软件对空间的需求量；</a:t>
            </a:r>
            <a:endParaRPr kumimoji="0" lang="en-US" altLang="zh-CN" kern="1200" cap="none" spc="0" normalizeH="0" baseline="0" noProof="0" dirty="0">
              <a:solidFill>
                <a:srgbClr val="000000"/>
              </a:solidFill>
              <a:latin typeface="Times New Roman" panose="02020603050405020304" pitchFamily="18" charset="0"/>
              <a:ea typeface="隶书" panose="02010509060101010101" pitchFamily="49" charset="-122"/>
              <a:cs typeface="+mn-cs"/>
            </a:endParaRPr>
          </a:p>
          <a:p>
            <a:pPr marL="342900" marR="0" indent="-342900" algn="just" defTabSz="914400">
              <a:spcBef>
                <a:spcPts val="1200"/>
              </a:spcBef>
              <a:buClrTx/>
              <a:buSzTx/>
              <a:buFont typeface="+mj-ea"/>
              <a:buAutoNum type="circleNumDbPlain"/>
              <a:defRPr/>
            </a:pPr>
            <a:r>
              <a:rPr kumimoji="0" lang="zh-CN" altLang="en-US" kern="1200" cap="none" spc="0" normalizeH="0" baseline="0" noProof="0" dirty="0">
                <a:solidFill>
                  <a:srgbClr val="000000"/>
                </a:solidFill>
                <a:latin typeface="Times New Roman" panose="02020603050405020304" pitchFamily="18" charset="0"/>
                <a:ea typeface="隶书" panose="02010509060101010101" pitchFamily="49" charset="-122"/>
                <a:cs typeface="+mn-cs"/>
              </a:rPr>
              <a:t>由于指令和数据不等长，降低机器实现的效率，采取了相应的措施弥补：</a:t>
            </a:r>
            <a:endParaRPr kumimoji="0" lang="en-US" altLang="zh-CN" kern="1200" cap="none" spc="0" normalizeH="0" baseline="0" noProof="0" dirty="0">
              <a:solidFill>
                <a:srgbClr val="000000"/>
              </a:solidFill>
              <a:latin typeface="Times New Roman" panose="02020603050405020304" pitchFamily="18" charset="0"/>
              <a:ea typeface="隶书" panose="02010509060101010101" pitchFamily="49" charset="-122"/>
              <a:cs typeface="+mn-cs"/>
            </a:endParaRPr>
          </a:p>
          <a:p>
            <a:pPr marL="800100" marR="0" lvl="1" indent="-342900" algn="just" defTabSz="914400" rtl="0" eaLnBrk="0" fontAlgn="base" latinLnBrk="0" hangingPunct="0">
              <a:lnSpc>
                <a:spcPct val="100000"/>
              </a:lnSpc>
              <a:spcBef>
                <a:spcPts val="120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方案</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1</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：增强短指令的功能，即一条指令完成多条指令的功能，达到减少程序的总量；</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endParaRPr>
          </a:p>
          <a:p>
            <a:pPr marL="800100" marR="0" lvl="1" indent="-342900" algn="just" defTabSz="914400" rtl="0" eaLnBrk="0" fontAlgn="base" latinLnBrk="0" hangingPunct="0">
              <a:lnSpc>
                <a:spcPct val="100000"/>
              </a:lnSpc>
              <a:spcBef>
                <a:spcPts val="120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方案</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2</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：让多个指令存放同一个主存字中，并使之与数据字等长；</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endParaRPr>
          </a:p>
          <a:p>
            <a:pPr marL="800100" marR="0" lvl="1" indent="-342900" algn="just" defTabSz="914400" rtl="0" eaLnBrk="0" fontAlgn="base" latinLnBrk="0" hangingPunct="0">
              <a:lnSpc>
                <a:spcPct val="100000"/>
              </a:lnSpc>
              <a:spcBef>
                <a:spcPts val="1200"/>
              </a:spcBef>
              <a:spcAft>
                <a:spcPct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方案</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3</a:t>
            </a: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rPr>
              <a:t>：将数据与指令分体存放，且存在不同字长的存储器中。</a:t>
            </a:r>
            <a:endPar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p:txBody>
          <a:bodyPr vert="horz" wrap="square" lIns="91440" tIns="45720" rIns="91440" bIns="45720" anchor="ctr" anchorCtr="0"/>
          <a:p>
            <a:pPr marL="342900" indent="-342900" eaLnBrk="1" hangingPunct="1">
              <a:spcBef>
                <a:spcPts val="1800"/>
              </a:spcBef>
              <a:buNone/>
            </a:pPr>
            <a:r>
              <a:rPr lang="zh-CN" altLang="en-US" sz="2400" dirty="0">
                <a:solidFill>
                  <a:srgbClr val="FF0000"/>
                </a:solidFill>
                <a:latin typeface="Times New Roman" panose="02020603050405020304" pitchFamily="18" charset="0"/>
                <a:ea typeface="楷体_GB2312" pitchFamily="49" charset="-122"/>
              </a:rPr>
              <a:t>问题</a:t>
            </a:r>
            <a:r>
              <a:rPr lang="en-US" altLang="zh-CN" sz="2400" dirty="0">
                <a:solidFill>
                  <a:srgbClr val="FF0000"/>
                </a:solidFill>
                <a:latin typeface="Times New Roman" panose="02020603050405020304" pitchFamily="18" charset="0"/>
                <a:ea typeface="楷体_GB2312" pitchFamily="49" charset="-122"/>
              </a:rPr>
              <a:t>2</a:t>
            </a:r>
            <a:r>
              <a:rPr lang="zh-CN" altLang="en-US" sz="2400" dirty="0">
                <a:solidFill>
                  <a:srgbClr val="FF0000"/>
                </a:solidFill>
                <a:latin typeface="Times New Roman" panose="02020603050405020304" pitchFamily="18" charset="0"/>
                <a:ea typeface="楷体_GB2312" pitchFamily="49" charset="-122"/>
              </a:rPr>
              <a:t>：采用标志符会降低指令的执行速度</a:t>
            </a:r>
            <a:endParaRPr lang="zh-CN" altLang="en-US" sz="2400" dirty="0">
              <a:solidFill>
                <a:srgbClr val="FF0000"/>
              </a:solidFill>
              <a:latin typeface="Times New Roman" panose="02020603050405020304" pitchFamily="18" charset="0"/>
              <a:ea typeface="楷体_GB2312" pitchFamily="49" charset="-122"/>
            </a:endParaRPr>
          </a:p>
        </p:txBody>
      </p:sp>
      <p:sp>
        <p:nvSpPr>
          <p:cNvPr id="39939" name="Rectangle 3"/>
          <p:cNvSpPr>
            <a:spLocks noGrp="1"/>
          </p:cNvSpPr>
          <p:nvPr>
            <p:ph idx="1" hasCustomPrompt="1"/>
          </p:nvPr>
        </p:nvSpPr>
        <p:spPr/>
        <p:txBody>
          <a:bodyPr vert="horz" wrap="square" lIns="91440" tIns="45720" rIns="91440" bIns="45720" anchor="t" anchorCtr="0"/>
          <a:p>
            <a:pPr algn="just" eaLnBrk="1" hangingPunct="1">
              <a:spcBef>
                <a:spcPts val="1800"/>
              </a:spcBef>
            </a:pPr>
            <a:r>
              <a:rPr lang="zh-CN" altLang="en-US" b="0" dirty="0">
                <a:solidFill>
                  <a:srgbClr val="000000"/>
                </a:solidFill>
                <a:ea typeface="楷体_GB2312" pitchFamily="49" charset="-122"/>
              </a:rPr>
              <a:t>因为每条指令都需要增加按标志符确定数据属性及判断操作数之间是否相容等操作，因此，</a:t>
            </a:r>
            <a:r>
              <a:rPr lang="zh-CN" altLang="en-US" b="0" dirty="0">
                <a:solidFill>
                  <a:srgbClr val="000000"/>
                </a:solidFill>
                <a:highlight>
                  <a:srgbClr val="FFFF00"/>
                </a:highlight>
                <a:ea typeface="楷体_GB2312" pitchFamily="49" charset="-122"/>
              </a:rPr>
              <a:t>单条指令的执行速度肯定会下降</a:t>
            </a:r>
            <a:r>
              <a:rPr lang="zh-CN" altLang="en-US" b="0" dirty="0">
                <a:solidFill>
                  <a:srgbClr val="000000"/>
                </a:solidFill>
                <a:ea typeface="楷体_GB2312" pitchFamily="49" charset="-122"/>
              </a:rPr>
              <a:t>；</a:t>
            </a:r>
            <a:endParaRPr lang="en-US" altLang="zh-CN" b="0" dirty="0">
              <a:solidFill>
                <a:srgbClr val="000000"/>
              </a:solidFill>
              <a:ea typeface="楷体_GB2312" pitchFamily="49" charset="-122"/>
            </a:endParaRPr>
          </a:p>
          <a:p>
            <a:pPr algn="just" eaLnBrk="1" hangingPunct="1">
              <a:spcBef>
                <a:spcPts val="1800"/>
              </a:spcBef>
            </a:pPr>
            <a:r>
              <a:rPr lang="zh-CN" altLang="en-US" b="0" dirty="0">
                <a:solidFill>
                  <a:srgbClr val="000000"/>
                </a:solidFill>
                <a:ea typeface="楷体_GB2312" pitchFamily="49" charset="-122"/>
              </a:rPr>
              <a:t>但从总体上看，程序的编制时间、调试时间、执行时间的总和则会由于标志符的引入，使前两项减少而减少；</a:t>
            </a:r>
            <a:endParaRPr lang="en-US" altLang="zh-CN" b="0" dirty="0">
              <a:solidFill>
                <a:srgbClr val="000000"/>
              </a:solidFill>
              <a:ea typeface="楷体_GB2312" pitchFamily="49" charset="-122"/>
            </a:endParaRPr>
          </a:p>
          <a:p>
            <a:pPr algn="just" eaLnBrk="1" hangingPunct="1">
              <a:spcBef>
                <a:spcPts val="1800"/>
              </a:spcBef>
            </a:pPr>
            <a:r>
              <a:rPr lang="zh-CN" altLang="en-US" b="0" dirty="0">
                <a:solidFill>
                  <a:srgbClr val="000000"/>
                </a:solidFill>
                <a:ea typeface="楷体_GB2312" pitchFamily="49" charset="-122"/>
              </a:rPr>
              <a:t>即引入标志符数据表示对微观性能（机器的运算速度）不利，但对宏观性能（解题总时间）是有利的。</a:t>
            </a:r>
            <a:endParaRPr lang="zh-CN" altLang="en-US" b="0" dirty="0">
              <a:solidFill>
                <a:srgbClr val="000000"/>
              </a:solidFill>
              <a:ea typeface="楷体_GB2312"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3"/>
          <p:cNvSpPr>
            <a:spLocks noGrp="1"/>
          </p:cNvSpPr>
          <p:nvPr>
            <p:ph idx="1" hasCustomPrompt="1"/>
          </p:nvPr>
        </p:nvSpPr>
        <p:spPr/>
        <p:txBody>
          <a:bodyPr vert="horz" wrap="square" lIns="91440" tIns="45720" rIns="91440" bIns="45720" anchor="t" anchorCtr="0"/>
          <a:p>
            <a:pPr algn="just" eaLnBrk="1" hangingPunct="1"/>
            <a:r>
              <a:rPr lang="zh-CN" altLang="en-US" sz="2000" b="0" dirty="0">
                <a:solidFill>
                  <a:srgbClr val="000000"/>
                </a:solidFill>
                <a:ea typeface="楷体_GB2312" pitchFamily="49" charset="-122"/>
              </a:rPr>
              <a:t>为了进一步减少标志符所占存储空间，对向量、数组、记录等数据，由于元素属性相同，因此就发展出数据描述符；</a:t>
            </a:r>
            <a:endParaRPr lang="zh-CN" altLang="en-US" sz="2000" b="0" dirty="0">
              <a:solidFill>
                <a:srgbClr val="000000"/>
              </a:solidFill>
              <a:ea typeface="楷体_GB2312" pitchFamily="49" charset="-122"/>
            </a:endParaRPr>
          </a:p>
          <a:p>
            <a:pPr algn="just" eaLnBrk="1" hangingPunct="1">
              <a:spcBef>
                <a:spcPts val="1200"/>
              </a:spcBef>
            </a:pPr>
            <a:r>
              <a:rPr lang="zh-CN" altLang="en-US" sz="2000" b="0" dirty="0">
                <a:solidFill>
                  <a:srgbClr val="000000"/>
                </a:solidFill>
                <a:ea typeface="楷体_GB2312" pitchFamily="49" charset="-122"/>
              </a:rPr>
              <a:t>描述符和数据分开，表示访问的数据是整块还是单个，地址信息等其他信息。而标识符是和每个数据相连的，合存在一个存储单元中。</a:t>
            </a:r>
            <a:endParaRPr lang="en-US" altLang="zh-CN" sz="2000" b="0" dirty="0">
              <a:solidFill>
                <a:srgbClr val="000000"/>
              </a:solidFill>
              <a:ea typeface="楷体_GB2312" pitchFamily="49" charset="-122"/>
            </a:endParaRPr>
          </a:p>
          <a:p>
            <a:pPr algn="just" eaLnBrk="1" hangingPunct="1">
              <a:spcBef>
                <a:spcPts val="1200"/>
              </a:spcBef>
            </a:pPr>
            <a:r>
              <a:rPr lang="zh-CN" altLang="en-US" sz="2000" b="0" dirty="0">
                <a:solidFill>
                  <a:srgbClr val="000000"/>
                </a:solidFill>
                <a:ea typeface="楷体_GB2312" pitchFamily="49" charset="-122"/>
              </a:rPr>
              <a:t>例如，</a:t>
            </a:r>
            <a:r>
              <a:rPr lang="en-US" altLang="zh-CN" sz="2000" b="0" dirty="0">
                <a:solidFill>
                  <a:srgbClr val="000000"/>
                </a:solidFill>
                <a:ea typeface="楷体_GB2312" pitchFamily="49" charset="-122"/>
              </a:rPr>
              <a:t>B6700</a:t>
            </a:r>
            <a:r>
              <a:rPr lang="zh-CN" altLang="en-US" sz="2000" b="0" dirty="0">
                <a:solidFill>
                  <a:srgbClr val="000000"/>
                </a:solidFill>
                <a:ea typeface="楷体_GB2312" pitchFamily="49" charset="-122"/>
              </a:rPr>
              <a:t>机，其数据描述符和数据形式如下：</a:t>
            </a:r>
            <a:endParaRPr lang="zh-CN" altLang="en-US" sz="2000" b="0" dirty="0">
              <a:solidFill>
                <a:srgbClr val="000000"/>
              </a:solidFill>
              <a:ea typeface="楷体_GB2312" pitchFamily="49" charset="-122"/>
            </a:endParaRPr>
          </a:p>
          <a:p>
            <a:pPr algn="just" eaLnBrk="1" hangingPunct="1">
              <a:spcBef>
                <a:spcPts val="1200"/>
              </a:spcBef>
            </a:pPr>
            <a:endParaRPr lang="zh-CN" altLang="en-US" sz="2000" b="0" dirty="0">
              <a:solidFill>
                <a:srgbClr val="000000"/>
              </a:solidFill>
              <a:ea typeface="楷体_GB2312" pitchFamily="49" charset="-122"/>
            </a:endParaRPr>
          </a:p>
          <a:p>
            <a:pPr algn="just" eaLnBrk="1" hangingPunct="1">
              <a:spcBef>
                <a:spcPts val="1200"/>
              </a:spcBef>
            </a:pPr>
            <a:endParaRPr lang="zh-CN" altLang="en-US" sz="2000" b="0" dirty="0">
              <a:solidFill>
                <a:srgbClr val="000000"/>
              </a:solidFill>
              <a:ea typeface="楷体_GB2312" pitchFamily="49" charset="-122"/>
            </a:endParaRPr>
          </a:p>
          <a:p>
            <a:pPr algn="just" eaLnBrk="1" hangingPunct="1">
              <a:spcBef>
                <a:spcPts val="1200"/>
              </a:spcBef>
            </a:pPr>
            <a:endParaRPr lang="zh-CN" altLang="en-US" sz="2000" b="0" dirty="0">
              <a:solidFill>
                <a:srgbClr val="000000"/>
              </a:solidFill>
              <a:ea typeface="楷体_GB2312" pitchFamily="49" charset="-122"/>
            </a:endParaRPr>
          </a:p>
          <a:p>
            <a:pPr algn="just" eaLnBrk="1" hangingPunct="1">
              <a:spcBef>
                <a:spcPts val="1200"/>
              </a:spcBef>
            </a:pPr>
            <a:endParaRPr lang="zh-CN" altLang="en-US" sz="2000" b="0" dirty="0">
              <a:solidFill>
                <a:srgbClr val="000000"/>
              </a:solidFill>
              <a:ea typeface="楷体_GB2312" pitchFamily="49" charset="-122"/>
            </a:endParaRPr>
          </a:p>
          <a:p>
            <a:pPr lvl="1" algn="just" eaLnBrk="1" hangingPunct="1">
              <a:spcBef>
                <a:spcPts val="1200"/>
              </a:spcBef>
            </a:pPr>
            <a:r>
              <a:rPr lang="zh-CN" altLang="en-US" sz="1710" b="0" dirty="0">
                <a:solidFill>
                  <a:srgbClr val="000000"/>
                </a:solidFill>
                <a:ea typeface="楷体_GB2312" pitchFamily="49" charset="-122"/>
              </a:rPr>
              <a:t>数据描述符用</a:t>
            </a:r>
            <a:r>
              <a:rPr lang="en-US" altLang="zh-CN" sz="1710" b="0" dirty="0">
                <a:solidFill>
                  <a:srgbClr val="000000"/>
                </a:solidFill>
                <a:ea typeface="楷体_GB2312" pitchFamily="49" charset="-122"/>
              </a:rPr>
              <a:t>8</a:t>
            </a:r>
            <a:r>
              <a:rPr lang="zh-CN" altLang="en-US" sz="1710" b="0" dirty="0">
                <a:solidFill>
                  <a:srgbClr val="000000"/>
                </a:solidFill>
                <a:ea typeface="楷体_GB2312" pitchFamily="49" charset="-122"/>
              </a:rPr>
              <a:t>位标志位描述数据特性；当描述的是整块数据时，地址字段用于指明首元素的地址，长度指明块内的元素</a:t>
            </a:r>
            <a:r>
              <a:rPr lang="zh-CN" altLang="en-US" sz="1710" b="0" dirty="0">
                <a:solidFill>
                  <a:srgbClr val="000000"/>
                </a:solidFill>
                <a:ea typeface="楷体_GB2312" pitchFamily="49" charset="-122"/>
              </a:rPr>
              <a:t>个数。</a:t>
            </a:r>
            <a:endParaRPr lang="zh-CN" altLang="en-US" sz="1710" b="0" dirty="0">
              <a:solidFill>
                <a:srgbClr val="000000"/>
              </a:solidFill>
              <a:ea typeface="楷体_GB2312" pitchFamily="49" charset="-122"/>
            </a:endParaRPr>
          </a:p>
          <a:p>
            <a:pPr lvl="2" algn="just" eaLnBrk="1" hangingPunct="1">
              <a:spcBef>
                <a:spcPts val="1200"/>
              </a:spcBef>
            </a:pPr>
            <a:endParaRPr lang="zh-CN" altLang="en-US" sz="1710" b="0" dirty="0">
              <a:solidFill>
                <a:srgbClr val="000000"/>
              </a:solidFill>
              <a:ea typeface="楷体_GB2312" pitchFamily="49" charset="-122"/>
            </a:endParaRPr>
          </a:p>
        </p:txBody>
      </p:sp>
      <p:pic>
        <p:nvPicPr>
          <p:cNvPr id="40963" name="图片 1"/>
          <p:cNvPicPr>
            <a:picLocks noChangeAspect="1"/>
          </p:cNvPicPr>
          <p:nvPr/>
        </p:nvPicPr>
        <p:blipFill>
          <a:blip r:embed="rId1"/>
          <a:stretch>
            <a:fillRect/>
          </a:stretch>
        </p:blipFill>
        <p:spPr>
          <a:xfrm>
            <a:off x="1025525" y="2896235"/>
            <a:ext cx="6166485" cy="1920240"/>
          </a:xfrm>
          <a:prstGeom prst="rect">
            <a:avLst/>
          </a:prstGeom>
          <a:noFill/>
          <a:ln w="9525">
            <a:noFill/>
          </a:ln>
        </p:spPr>
      </p:pic>
      <p:sp>
        <p:nvSpPr>
          <p:cNvPr id="40964"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数据描述符数据表示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3"/>
          <p:cNvSpPr>
            <a:spLocks noGrp="1"/>
          </p:cNvSpPr>
          <p:nvPr>
            <p:ph idx="1" hasCustomPrompt="1"/>
          </p:nvPr>
        </p:nvSpPr>
        <p:spPr>
          <a:xfrm>
            <a:off x="469900" y="1022350"/>
            <a:ext cx="8229600" cy="1201738"/>
          </a:xfrm>
        </p:spPr>
        <p:txBody>
          <a:bodyPr vert="horz" wrap="square" lIns="91440" tIns="45720" rIns="91440" bIns="45720" anchor="t" anchorCtr="0"/>
          <a:p>
            <a:pPr eaLnBrk="1" hangingPunct="1"/>
            <a:r>
              <a:rPr lang="zh-CN" altLang="en-US" dirty="0">
                <a:solidFill>
                  <a:srgbClr val="000000"/>
                </a:solidFill>
                <a:ea typeface="楷体_GB2312" pitchFamily="49" charset="-122"/>
              </a:rPr>
              <a:t>经描述符访存取操作数</a:t>
            </a:r>
            <a:endParaRPr lang="zh-CN" altLang="en-US" dirty="0">
              <a:solidFill>
                <a:srgbClr val="000000"/>
              </a:solidFill>
              <a:ea typeface="楷体_GB2312" pitchFamily="49" charset="-122"/>
            </a:endParaRPr>
          </a:p>
          <a:p>
            <a:pPr lvl="1" eaLnBrk="1" hangingPunct="1"/>
            <a:r>
              <a:rPr lang="zh-CN" altLang="en-US" dirty="0">
                <a:solidFill>
                  <a:srgbClr val="000000"/>
                </a:solidFill>
                <a:ea typeface="楷体_GB2312" pitchFamily="49" charset="-122"/>
              </a:rPr>
              <a:t>不必每次访存取元素时都去访问描述符</a:t>
            </a:r>
            <a:endParaRPr lang="zh-CN" altLang="en-US" dirty="0">
              <a:solidFill>
                <a:srgbClr val="000000"/>
              </a:solidFill>
              <a:ea typeface="楷体_GB2312" pitchFamily="49" charset="-122"/>
            </a:endParaRPr>
          </a:p>
          <a:p>
            <a:pPr lvl="1" eaLnBrk="1" hangingPunct="1"/>
            <a:endParaRPr lang="zh-CN" altLang="en-US" dirty="0">
              <a:ea typeface="楷体_GB2312" pitchFamily="49" charset="-122"/>
            </a:endParaRPr>
          </a:p>
        </p:txBody>
      </p:sp>
      <p:pic>
        <p:nvPicPr>
          <p:cNvPr id="41987" name="图片 1"/>
          <p:cNvPicPr>
            <a:picLocks noChangeAspect="1"/>
          </p:cNvPicPr>
          <p:nvPr/>
        </p:nvPicPr>
        <p:blipFill>
          <a:blip r:embed="rId1"/>
          <a:stretch>
            <a:fillRect/>
          </a:stretch>
        </p:blipFill>
        <p:spPr>
          <a:xfrm>
            <a:off x="469900" y="2355850"/>
            <a:ext cx="4486275" cy="3744913"/>
          </a:xfrm>
          <a:prstGeom prst="rect">
            <a:avLst/>
          </a:prstGeom>
          <a:noFill/>
          <a:ln w="9525">
            <a:noFill/>
          </a:ln>
        </p:spPr>
      </p:pic>
      <p:sp>
        <p:nvSpPr>
          <p:cNvPr id="41988"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数据描述符数据表示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41989" name="文本框 3"/>
          <p:cNvSpPr txBox="1"/>
          <p:nvPr/>
        </p:nvSpPr>
        <p:spPr>
          <a:xfrm>
            <a:off x="5164138" y="2701925"/>
            <a:ext cx="3886200" cy="2678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342900" lvl="0" indent="-342900">
              <a:spcBef>
                <a:spcPct val="0"/>
              </a:spcBef>
              <a:buClrTx/>
              <a:buFont typeface="Wingdings" panose="05000000000000000000" pitchFamily="2" charset="2"/>
              <a:buChar char="Ø"/>
            </a:pPr>
            <a:r>
              <a:rPr lang="zh-CN" altLang="en-US" sz="2400" b="0" dirty="0">
                <a:solidFill>
                  <a:srgbClr val="000000"/>
                </a:solidFill>
                <a:latin typeface="Times New Roman" panose="02020603050405020304" pitchFamily="18" charset="0"/>
              </a:rPr>
              <a:t>对于数块，访存取到寄存器的描述符，能应用于块内所有元素，不必每次访存取元素时都加上访描述符的操作；</a:t>
            </a:r>
            <a:endParaRPr lang="en-US" altLang="zh-CN" sz="2400" b="0" dirty="0">
              <a:solidFill>
                <a:srgbClr val="000000"/>
              </a:solidFill>
              <a:latin typeface="Times New Roman" panose="02020603050405020304" pitchFamily="18" charset="0"/>
            </a:endParaRPr>
          </a:p>
          <a:p>
            <a:pPr marL="342900" lvl="0" indent="-342900">
              <a:spcBef>
                <a:spcPct val="0"/>
              </a:spcBef>
              <a:buClrTx/>
              <a:buFont typeface="Wingdings" panose="05000000000000000000" pitchFamily="2" charset="2"/>
              <a:buChar char="Ø"/>
            </a:pPr>
            <a:r>
              <a:rPr lang="zh-CN" altLang="en-US" sz="2400" b="0" dirty="0">
                <a:solidFill>
                  <a:srgbClr val="000000"/>
                </a:solidFill>
                <a:latin typeface="Times New Roman" panose="02020603050405020304" pitchFamily="18" charset="0"/>
              </a:rPr>
              <a:t>即只需一条指令就能执行对整个数据块的运算。</a:t>
            </a:r>
            <a:endParaRPr lang="zh-CN" altLang="en-US" sz="2400" b="0" dirty="0">
              <a:solidFill>
                <a:srgbClr val="000000"/>
              </a:solidFill>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1" name="Picture 6"/>
          <p:cNvPicPr>
            <a:picLocks noChangeAspect="1"/>
          </p:cNvPicPr>
          <p:nvPr/>
        </p:nvPicPr>
        <p:blipFill>
          <a:blip r:embed="rId1"/>
          <a:stretch>
            <a:fillRect/>
          </a:stretch>
        </p:blipFill>
        <p:spPr>
          <a:xfrm>
            <a:off x="4182428" y="1503045"/>
            <a:ext cx="4451350" cy="3502025"/>
          </a:xfrm>
          <a:prstGeom prst="rect">
            <a:avLst/>
          </a:prstGeom>
          <a:noFill/>
          <a:ln w="9525">
            <a:noFill/>
          </a:ln>
        </p:spPr>
      </p:pic>
      <p:sp>
        <p:nvSpPr>
          <p:cNvPr id="43012"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数据描述符数据表示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
        <p:nvSpPr>
          <p:cNvPr id="43013" name="矩形 2"/>
          <p:cNvSpPr/>
          <p:nvPr/>
        </p:nvSpPr>
        <p:spPr>
          <a:xfrm>
            <a:off x="393065" y="1055688"/>
            <a:ext cx="3841750" cy="2616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ts val="1200"/>
              </a:spcBef>
              <a:buClrTx/>
              <a:buFontTx/>
              <a:buNone/>
            </a:pPr>
            <a:r>
              <a:rPr lang="zh-CN" altLang="en-US" sz="2400" b="0" dirty="0">
                <a:solidFill>
                  <a:schemeClr val="hlink"/>
                </a:solidFill>
                <a:latin typeface="楷体_GB2312" pitchFamily="49" charset="-122"/>
                <a:ea typeface="楷体_GB2312" pitchFamily="49" charset="-122"/>
              </a:rPr>
              <a:t>用描述符描述一个</a:t>
            </a:r>
            <a:r>
              <a:rPr lang="en-US" altLang="zh-CN" sz="2400" b="0" dirty="0">
                <a:solidFill>
                  <a:schemeClr val="hlink"/>
                </a:solidFill>
                <a:latin typeface="楷体_GB2312" pitchFamily="49" charset="-122"/>
                <a:ea typeface="楷体_GB2312" pitchFamily="49" charset="-122"/>
              </a:rPr>
              <a:t>3*4</a:t>
            </a:r>
            <a:r>
              <a:rPr lang="zh-CN" altLang="en-US" sz="2400" b="0" dirty="0">
                <a:solidFill>
                  <a:schemeClr val="hlink"/>
                </a:solidFill>
                <a:latin typeface="楷体_GB2312" pitchFamily="49" charset="-122"/>
                <a:ea typeface="楷体_GB2312" pitchFamily="49" charset="-122"/>
              </a:rPr>
              <a:t>二维阵列</a:t>
            </a:r>
            <a:endParaRPr lang="zh-CN" altLang="en-US" sz="2400" b="0" dirty="0">
              <a:solidFill>
                <a:schemeClr val="hlink"/>
              </a:solidFill>
              <a:latin typeface="楷体_GB2312" pitchFamily="49" charset="-122"/>
              <a:ea typeface="楷体_GB2312" pitchFamily="49" charset="-122"/>
            </a:endParaRPr>
          </a:p>
          <a:p>
            <a:pPr marL="742950" lvl="1" indent="-285750" eaLnBrk="1" hangingPunct="1">
              <a:spcBef>
                <a:spcPts val="1200"/>
              </a:spcBef>
              <a:buClrTx/>
              <a:buSzTx/>
              <a:buFont typeface="Wingdings" panose="05000000000000000000" pitchFamily="2" charset="2"/>
              <a:buChar char="Ø"/>
            </a:pPr>
            <a:r>
              <a:rPr lang="zh-CN" altLang="en-US" dirty="0">
                <a:solidFill>
                  <a:srgbClr val="000000"/>
                </a:solidFill>
                <a:latin typeface="楷体_GB2312" pitchFamily="49" charset="-122"/>
                <a:ea typeface="楷体_GB2312" pitchFamily="49" charset="-122"/>
              </a:rPr>
              <a:t>阵列描述符指向三元素描述符向量</a:t>
            </a:r>
            <a:endParaRPr lang="zh-CN" altLang="en-US" dirty="0">
              <a:solidFill>
                <a:srgbClr val="000000"/>
              </a:solidFill>
              <a:latin typeface="楷体_GB2312" pitchFamily="49" charset="-122"/>
              <a:ea typeface="楷体_GB2312" pitchFamily="49" charset="-122"/>
            </a:endParaRPr>
          </a:p>
          <a:p>
            <a:pPr marL="742950" lvl="1" indent="-285750" eaLnBrk="1" hangingPunct="1">
              <a:spcBef>
                <a:spcPts val="1200"/>
              </a:spcBef>
              <a:buClrTx/>
              <a:buSzTx/>
              <a:buFont typeface="Wingdings" panose="05000000000000000000" pitchFamily="2" charset="2"/>
              <a:buChar char="Ø"/>
            </a:pPr>
            <a:r>
              <a:rPr lang="zh-CN" altLang="en-US" dirty="0">
                <a:solidFill>
                  <a:srgbClr val="000000"/>
                </a:solidFill>
                <a:latin typeface="楷体_GB2312" pitchFamily="49" charset="-122"/>
                <a:ea typeface="楷体_GB2312" pitchFamily="49" charset="-122"/>
              </a:rPr>
              <a:t>每个向量描述符指向相应的四元素向量</a:t>
            </a:r>
            <a:endParaRPr lang="zh-CN" altLang="en-US" dirty="0">
              <a:solidFill>
                <a:srgbClr val="000000"/>
              </a:solidFill>
              <a:latin typeface="楷体_GB2312" pitchFamily="49" charset="-122"/>
              <a:ea typeface="楷体_GB2312" pitchFamily="49" charset="-122"/>
            </a:endParaRPr>
          </a:p>
        </p:txBody>
      </p:sp>
      <p:sp>
        <p:nvSpPr>
          <p:cNvPr id="2" name="内容占位符 1"/>
          <p:cNvSpPr/>
          <p:nvPr>
            <p:ph idx="1"/>
          </p:nvPr>
        </p:nvSpPr>
        <p:spPr/>
        <p:txBody>
          <a:bodyPr/>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3"/>
          <p:cNvSpPr>
            <a:spLocks noGrp="1"/>
          </p:cNvSpPr>
          <p:nvPr>
            <p:ph idx="1" hasCustomPrompt="1"/>
          </p:nvPr>
        </p:nvSpPr>
        <p:spPr>
          <a:xfrm>
            <a:off x="469900" y="1022350"/>
            <a:ext cx="8229600" cy="2198688"/>
          </a:xfrm>
        </p:spPr>
        <p:txBody>
          <a:bodyPr vert="horz" wrap="square" lIns="91440" tIns="45720" rIns="91440" bIns="45720" anchor="t" anchorCtr="0"/>
          <a:p>
            <a:pPr algn="just" eaLnBrk="1" hangingPunct="1">
              <a:lnSpc>
                <a:spcPct val="150000"/>
              </a:lnSpc>
              <a:spcBef>
                <a:spcPts val="1200"/>
              </a:spcBef>
            </a:pPr>
            <a:r>
              <a:rPr lang="zh-CN" altLang="en-US" dirty="0">
                <a:solidFill>
                  <a:srgbClr val="FF0000"/>
                </a:solidFill>
                <a:latin typeface="楷体_GB2312" pitchFamily="49" charset="-122"/>
                <a:ea typeface="楷体_GB2312" pitchFamily="49" charset="-122"/>
              </a:rPr>
              <a:t>注意：</a:t>
            </a:r>
            <a:r>
              <a:rPr lang="zh-CN" altLang="en-US" dirty="0">
                <a:solidFill>
                  <a:schemeClr val="hlink"/>
                </a:solidFill>
                <a:latin typeface="楷体_GB2312" pitchFamily="49" charset="-122"/>
                <a:ea typeface="楷体_GB2312" pitchFamily="49" charset="-122"/>
              </a:rPr>
              <a:t>向量、阵列各元素能否同时、并行计算，与是否采用描述符没有直接的关系，各元素即可能同时、并行运算，也可能串行计算，这取决于运算器和控制器的结构与并行算法。</a:t>
            </a:r>
            <a:endParaRPr lang="en-US" altLang="zh-CN" dirty="0">
              <a:solidFill>
                <a:schemeClr val="hlink"/>
              </a:solidFill>
              <a:latin typeface="楷体_GB2312" pitchFamily="49" charset="-122"/>
              <a:ea typeface="楷体_GB2312" pitchFamily="49" charset="-122"/>
            </a:endParaRPr>
          </a:p>
        </p:txBody>
      </p:sp>
      <p:pic>
        <p:nvPicPr>
          <p:cNvPr id="44035" name="Picture 6"/>
          <p:cNvPicPr>
            <a:picLocks noChangeAspect="1"/>
          </p:cNvPicPr>
          <p:nvPr/>
        </p:nvPicPr>
        <p:blipFill>
          <a:blip r:embed="rId1"/>
          <a:stretch>
            <a:fillRect/>
          </a:stretch>
        </p:blipFill>
        <p:spPr>
          <a:xfrm>
            <a:off x="2822575" y="3783013"/>
            <a:ext cx="3425825" cy="2692400"/>
          </a:xfrm>
          <a:prstGeom prst="rect">
            <a:avLst/>
          </a:prstGeom>
          <a:noFill/>
          <a:ln w="9525">
            <a:noFill/>
          </a:ln>
        </p:spPr>
      </p:pic>
      <p:sp>
        <p:nvSpPr>
          <p:cNvPr id="44036"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数据描述符数据表示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描述符方法优点：</a:t>
            </a:r>
            <a:endParaRPr lang="zh-CN" altLang="en-US"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0000CC"/>
                </a:solidFill>
                <a:latin typeface="楷体_GB2312" pitchFamily="49" charset="-122"/>
                <a:ea typeface="楷体_GB2312" pitchFamily="49" charset="-122"/>
              </a:rPr>
              <a:t>描述符方法</a:t>
            </a:r>
            <a:r>
              <a:rPr lang="zh-CN" altLang="en-US" dirty="0">
                <a:solidFill>
                  <a:srgbClr val="000000"/>
                </a:solidFill>
                <a:latin typeface="楷体_GB2312" pitchFamily="49" charset="-122"/>
                <a:ea typeface="楷体_GB2312" pitchFamily="49" charset="-122"/>
              </a:rPr>
              <a:t>实现阵列数据的索引要比用变址方法实现更方便</a:t>
            </a:r>
            <a:r>
              <a:rPr lang="zh-CN" altLang="en-US" dirty="0">
                <a:solidFill>
                  <a:srgbClr val="FF0000"/>
                </a:solidFill>
                <a:latin typeface="楷体_GB2312" pitchFamily="49" charset="-122"/>
                <a:ea typeface="楷体_GB2312" pitchFamily="49" charset="-122"/>
              </a:rPr>
              <a:t>（为什么）；</a:t>
            </a:r>
            <a:endParaRPr lang="zh-CN" altLang="en-US" dirty="0">
              <a:solidFill>
                <a:srgbClr val="FF0000"/>
              </a:solidFill>
              <a:latin typeface="楷体_GB2312" pitchFamily="49" charset="-122"/>
              <a:ea typeface="楷体_GB2312" pitchFamily="49" charset="-122"/>
            </a:endParaRPr>
          </a:p>
          <a:p>
            <a:pPr lvl="1" eaLnBrk="1" hangingPunct="1">
              <a:spcBef>
                <a:spcPts val="1800"/>
              </a:spcBef>
            </a:pPr>
            <a:r>
              <a:rPr lang="zh-CN" altLang="en-US" dirty="0">
                <a:solidFill>
                  <a:srgbClr val="000000"/>
                </a:solidFill>
                <a:latin typeface="楷体_GB2312" pitchFamily="49" charset="-122"/>
                <a:ea typeface="楷体_GB2312" pitchFamily="49" charset="-122"/>
              </a:rPr>
              <a:t>且便于检查出程序中的阵列越界错误；</a:t>
            </a:r>
            <a:endParaRPr lang="zh-CN" altLang="en-US"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0000CC"/>
                </a:solidFill>
                <a:latin typeface="楷体_GB2312" pitchFamily="49" charset="-122"/>
                <a:ea typeface="楷体_GB2312" pitchFamily="49" charset="-122"/>
              </a:rPr>
              <a:t>数据描述符方法</a:t>
            </a:r>
            <a:r>
              <a:rPr lang="zh-CN" altLang="en-US" dirty="0">
                <a:solidFill>
                  <a:srgbClr val="000000"/>
                </a:solidFill>
                <a:latin typeface="楷体_GB2312" pitchFamily="49" charset="-122"/>
                <a:ea typeface="楷体_GB2312" pitchFamily="49" charset="-122"/>
              </a:rPr>
              <a:t>为向量、数组数据结构的实现提供了一定的支持，有利于并简化编译中的代码生成，可以比变址法更快地形成元素地址。</a:t>
            </a:r>
            <a:endParaRPr lang="zh-CN" altLang="en-US" dirty="0">
              <a:solidFill>
                <a:srgbClr val="000000"/>
              </a:solidFill>
              <a:latin typeface="楷体_GB2312" pitchFamily="49" charset="-122"/>
              <a:ea typeface="楷体_GB2312" pitchFamily="49" charset="-122"/>
            </a:endParaRPr>
          </a:p>
        </p:txBody>
      </p:sp>
      <p:sp>
        <p:nvSpPr>
          <p:cNvPr id="45059"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数据描述符数据表示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第2章 数据表示、寻址方式与指令系统</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18435" name="Rectangle 3"/>
          <p:cNvSpPr>
            <a:spLocks noGrp="1"/>
          </p:cNvSpPr>
          <p:nvPr>
            <p:ph idx="1" hasCustomPrompt="1"/>
          </p:nvPr>
        </p:nvSpPr>
        <p:spPr>
          <a:xfrm>
            <a:off x="469900" y="1022350"/>
            <a:ext cx="8229600" cy="5708650"/>
          </a:xfrm>
        </p:spPr>
        <p:txBody>
          <a:bodyPr vert="horz" wrap="square" lIns="91440" tIns="45720" rIns="91440" bIns="45720" anchor="t" anchorCtr="0"/>
          <a:p>
            <a:pPr algn="just" eaLnBrk="1" hangingPunct="1">
              <a:lnSpc>
                <a:spcPct val="80000"/>
              </a:lnSpc>
            </a:pPr>
            <a:r>
              <a:rPr lang="zh-CN" altLang="en-US" sz="2400" dirty="0">
                <a:solidFill>
                  <a:srgbClr val="FF0000"/>
                </a:solidFill>
                <a:latin typeface="黑体" panose="02010609060101010101" pitchFamily="49" charset="-122"/>
                <a:ea typeface="黑体" panose="02010609060101010101" pitchFamily="49" charset="-122"/>
              </a:rPr>
              <a:t>总要求</a:t>
            </a:r>
            <a:endParaRPr lang="zh-CN" altLang="en-US" sz="2400" dirty="0">
              <a:solidFill>
                <a:srgbClr val="FF0000"/>
              </a:solidFill>
              <a:latin typeface="黑体" panose="02010609060101010101" pitchFamily="49" charset="-122"/>
              <a:ea typeface="黑体" panose="02010609060101010101" pitchFamily="49" charset="-122"/>
            </a:endParaRPr>
          </a:p>
          <a:p>
            <a:pPr lvl="1" algn="just" eaLnBrk="1" hangingPunct="1"/>
            <a:r>
              <a:rPr lang="zh-CN" altLang="en-US" b="1" dirty="0">
                <a:solidFill>
                  <a:srgbClr val="FF0000"/>
                </a:solidFill>
                <a:latin typeface="楷体_GB2312" pitchFamily="49" charset="-122"/>
                <a:ea typeface="楷体_GB2312" pitchFamily="49" charset="-122"/>
              </a:rPr>
              <a:t>理解</a:t>
            </a:r>
            <a:r>
              <a:rPr lang="zh-CN" altLang="en-US" b="1" dirty="0">
                <a:solidFill>
                  <a:srgbClr val="000000"/>
                </a:solidFill>
                <a:latin typeface="楷体_GB2312" pitchFamily="49" charset="-122"/>
                <a:ea typeface="楷体_GB2312" pitchFamily="49" charset="-122"/>
              </a:rPr>
              <a:t>数据表示与数据结构的关系；</a:t>
            </a:r>
            <a:endParaRPr lang="zh-CN" altLang="en-US" b="1" dirty="0">
              <a:solidFill>
                <a:srgbClr val="000000"/>
              </a:solidFill>
              <a:latin typeface="楷体_GB2312" pitchFamily="49" charset="-122"/>
              <a:ea typeface="楷体_GB2312" pitchFamily="49" charset="-122"/>
            </a:endParaRPr>
          </a:p>
          <a:p>
            <a:pPr lvl="1" algn="just" eaLnBrk="1" hangingPunct="1"/>
            <a:r>
              <a:rPr lang="zh-CN" altLang="en-US" b="1" dirty="0">
                <a:solidFill>
                  <a:srgbClr val="FF0000"/>
                </a:solidFill>
                <a:latin typeface="楷体_GB2312" pitchFamily="49" charset="-122"/>
                <a:ea typeface="楷体_GB2312" pitchFamily="49" charset="-122"/>
              </a:rPr>
              <a:t>理解</a:t>
            </a:r>
            <a:r>
              <a:rPr lang="zh-CN" altLang="en-US" b="1" dirty="0">
                <a:solidFill>
                  <a:srgbClr val="000000"/>
                </a:solidFill>
                <a:latin typeface="楷体_GB2312" pitchFamily="49" charset="-122"/>
                <a:ea typeface="楷体_GB2312" pitchFamily="49" charset="-122"/>
              </a:rPr>
              <a:t>自定义、堆栈、向量三种高级数据表示的内涵；</a:t>
            </a:r>
            <a:endParaRPr lang="zh-CN" altLang="en-US" b="1" dirty="0">
              <a:solidFill>
                <a:srgbClr val="000000"/>
              </a:solidFill>
              <a:latin typeface="楷体_GB2312" pitchFamily="49" charset="-122"/>
              <a:ea typeface="楷体_GB2312" pitchFamily="49" charset="-122"/>
            </a:endParaRPr>
          </a:p>
          <a:p>
            <a:pPr lvl="1" algn="just" eaLnBrk="1" hangingPunct="1"/>
            <a:r>
              <a:rPr lang="zh-CN" altLang="en-US" b="1" dirty="0">
                <a:solidFill>
                  <a:srgbClr val="FF0000"/>
                </a:solidFill>
                <a:latin typeface="楷体_GB2312" pitchFamily="49" charset="-122"/>
                <a:ea typeface="楷体_GB2312" pitchFamily="49" charset="-122"/>
              </a:rPr>
              <a:t>掌握</a:t>
            </a:r>
            <a:r>
              <a:rPr lang="zh-CN" altLang="en-US" b="1" dirty="0">
                <a:solidFill>
                  <a:srgbClr val="000000"/>
                </a:solidFill>
                <a:latin typeface="楷体_GB2312" pitchFamily="49" charset="-122"/>
                <a:ea typeface="楷体_GB2312" pitchFamily="49" charset="-122"/>
              </a:rPr>
              <a:t>浮点数尾数基数大小和尾数下溢处理方法的分析；</a:t>
            </a:r>
            <a:endParaRPr lang="zh-CN" altLang="en-US" b="1" dirty="0">
              <a:solidFill>
                <a:srgbClr val="000000"/>
              </a:solidFill>
              <a:latin typeface="楷体_GB2312" pitchFamily="49" charset="-122"/>
              <a:ea typeface="楷体_GB2312" pitchFamily="49" charset="-122"/>
            </a:endParaRPr>
          </a:p>
          <a:p>
            <a:pPr lvl="1" algn="just" eaLnBrk="1" hangingPunct="1"/>
            <a:r>
              <a:rPr lang="zh-CN" altLang="en-US" b="1" dirty="0">
                <a:solidFill>
                  <a:srgbClr val="FF0000"/>
                </a:solidFill>
                <a:latin typeface="楷体_GB2312" pitchFamily="49" charset="-122"/>
                <a:ea typeface="楷体_GB2312" pitchFamily="49" charset="-122"/>
              </a:rPr>
              <a:t>理解</a:t>
            </a:r>
            <a:r>
              <a:rPr lang="zh-CN" altLang="en-US" b="1" dirty="0">
                <a:solidFill>
                  <a:srgbClr val="000000"/>
                </a:solidFill>
                <a:latin typeface="楷体_GB2312" pitchFamily="49" charset="-122"/>
                <a:ea typeface="楷体_GB2312" pitchFamily="49" charset="-122"/>
              </a:rPr>
              <a:t>基址寻址和变址寻址的区别，静态再定位与动态再定位技术的不同；</a:t>
            </a:r>
            <a:endParaRPr lang="zh-CN" altLang="en-US" b="1" dirty="0">
              <a:solidFill>
                <a:srgbClr val="000000"/>
              </a:solidFill>
              <a:latin typeface="楷体_GB2312" pitchFamily="49" charset="-122"/>
              <a:ea typeface="楷体_GB2312" pitchFamily="49" charset="-122"/>
            </a:endParaRPr>
          </a:p>
          <a:p>
            <a:pPr lvl="1" algn="just" eaLnBrk="1" hangingPunct="1"/>
            <a:r>
              <a:rPr lang="zh-CN" altLang="en-US" b="1" dirty="0">
                <a:solidFill>
                  <a:srgbClr val="FF0000"/>
                </a:solidFill>
                <a:latin typeface="楷体_GB2312" pitchFamily="49" charset="-122"/>
                <a:ea typeface="楷体_GB2312" pitchFamily="49" charset="-122"/>
              </a:rPr>
              <a:t>理解</a:t>
            </a:r>
            <a:r>
              <a:rPr lang="zh-CN" altLang="en-US" b="1" dirty="0">
                <a:solidFill>
                  <a:srgbClr val="000000"/>
                </a:solidFill>
                <a:latin typeface="楷体_GB2312" pitchFamily="49" charset="-122"/>
                <a:ea typeface="楷体_GB2312" pitchFamily="49" charset="-122"/>
              </a:rPr>
              <a:t>信息在存储器按整数边界存储的概念；</a:t>
            </a:r>
            <a:endParaRPr lang="zh-CN" altLang="en-US" b="1" dirty="0">
              <a:solidFill>
                <a:srgbClr val="000000"/>
              </a:solidFill>
              <a:latin typeface="楷体_GB2312" pitchFamily="49" charset="-122"/>
              <a:ea typeface="楷体_GB2312" pitchFamily="49" charset="-122"/>
            </a:endParaRPr>
          </a:p>
          <a:p>
            <a:pPr lvl="1" algn="just" eaLnBrk="1" hangingPunct="1"/>
            <a:r>
              <a:rPr lang="zh-CN" altLang="en-US" b="1" dirty="0">
                <a:solidFill>
                  <a:srgbClr val="FF0000"/>
                </a:solidFill>
                <a:latin typeface="楷体_GB2312" pitchFamily="49" charset="-122"/>
                <a:ea typeface="楷体_GB2312" pitchFamily="49" charset="-122"/>
              </a:rPr>
              <a:t>综合</a:t>
            </a:r>
            <a:r>
              <a:rPr lang="zh-CN" altLang="en-US" b="1" dirty="0">
                <a:solidFill>
                  <a:srgbClr val="FF0000"/>
                </a:solidFill>
                <a:latin typeface="楷体_GB2312" pitchFamily="49" charset="-122"/>
                <a:ea typeface="楷体_GB2312" pitchFamily="49" charset="-122"/>
              </a:rPr>
              <a:t>应用</a:t>
            </a:r>
            <a:r>
              <a:rPr lang="zh-CN" altLang="en-US" b="1" dirty="0">
                <a:solidFill>
                  <a:srgbClr val="000000"/>
                </a:solidFill>
                <a:latin typeface="楷体_GB2312" pitchFamily="49" charset="-122"/>
                <a:ea typeface="楷体_GB2312" pitchFamily="49" charset="-122"/>
              </a:rPr>
              <a:t>哈夫曼压缩思想的扩展操作码编码；</a:t>
            </a:r>
            <a:endParaRPr lang="zh-CN" altLang="en-US" b="1" dirty="0">
              <a:solidFill>
                <a:srgbClr val="000000"/>
              </a:solidFill>
              <a:latin typeface="楷体_GB2312" pitchFamily="49" charset="-122"/>
              <a:ea typeface="楷体_GB2312" pitchFamily="49" charset="-122"/>
            </a:endParaRPr>
          </a:p>
          <a:p>
            <a:pPr lvl="1" algn="just" eaLnBrk="1" hangingPunct="1"/>
            <a:r>
              <a:rPr lang="zh-CN" altLang="en-US" b="1" dirty="0">
                <a:solidFill>
                  <a:srgbClr val="FF0000"/>
                </a:solidFill>
                <a:latin typeface="楷体_GB2312" pitchFamily="49" charset="-122"/>
                <a:ea typeface="楷体_GB2312" pitchFamily="49" charset="-122"/>
              </a:rPr>
              <a:t>掌握</a:t>
            </a:r>
            <a:r>
              <a:rPr lang="zh-CN" altLang="en-US" b="1" dirty="0">
                <a:solidFill>
                  <a:srgbClr val="000000"/>
                </a:solidFill>
                <a:latin typeface="楷体_GB2312" pitchFamily="49" charset="-122"/>
                <a:ea typeface="楷体_GB2312" pitchFamily="49" charset="-122"/>
              </a:rPr>
              <a:t>指令格式优化设计的方法；</a:t>
            </a:r>
            <a:endParaRPr lang="zh-CN" altLang="en-US" b="1" dirty="0">
              <a:solidFill>
                <a:srgbClr val="000000"/>
              </a:solidFill>
              <a:latin typeface="楷体_GB2312" pitchFamily="49" charset="-122"/>
              <a:ea typeface="楷体_GB2312" pitchFamily="49" charset="-122"/>
            </a:endParaRPr>
          </a:p>
          <a:p>
            <a:pPr lvl="1" algn="just" eaLnBrk="1" hangingPunct="1"/>
            <a:r>
              <a:rPr lang="zh-CN" altLang="en-US" b="1" dirty="0">
                <a:solidFill>
                  <a:srgbClr val="FF0000"/>
                </a:solidFill>
                <a:latin typeface="楷体_GB2312" pitchFamily="49" charset="-122"/>
                <a:ea typeface="楷体_GB2312" pitchFamily="49" charset="-122"/>
              </a:rPr>
              <a:t>掌握</a:t>
            </a:r>
            <a:r>
              <a:rPr lang="zh-CN" altLang="en-US" b="1" dirty="0">
                <a:solidFill>
                  <a:srgbClr val="000000"/>
                </a:solidFill>
                <a:latin typeface="楷体_GB2312" pitchFamily="49" charset="-122"/>
                <a:ea typeface="楷体_GB2312" pitchFamily="49" charset="-122"/>
              </a:rPr>
              <a:t>按增强指令功能的方向发展与改进指令的目的、方法和途径；</a:t>
            </a:r>
            <a:endParaRPr lang="zh-CN" altLang="en-US" b="1" dirty="0">
              <a:solidFill>
                <a:srgbClr val="000000"/>
              </a:solidFill>
              <a:latin typeface="楷体_GB2312" pitchFamily="49" charset="-122"/>
              <a:ea typeface="楷体_GB2312" pitchFamily="49" charset="-122"/>
            </a:endParaRPr>
          </a:p>
          <a:p>
            <a:pPr lvl="1" algn="just" eaLnBrk="1" hangingPunct="1"/>
            <a:r>
              <a:rPr lang="zh-CN" altLang="en-US" b="1" dirty="0">
                <a:solidFill>
                  <a:srgbClr val="FF0000"/>
                </a:solidFill>
                <a:latin typeface="楷体_GB2312" pitchFamily="49" charset="-122"/>
                <a:ea typeface="楷体_GB2312" pitchFamily="49" charset="-122"/>
              </a:rPr>
              <a:t>理解</a:t>
            </a:r>
            <a:r>
              <a:rPr lang="zh-CN" altLang="en-US" b="1" dirty="0">
                <a:solidFill>
                  <a:srgbClr val="000000"/>
                </a:solidFill>
                <a:latin typeface="楷体_GB2312" pitchFamily="49" charset="-122"/>
                <a:ea typeface="楷体_GB2312" pitchFamily="49" charset="-122"/>
              </a:rPr>
              <a:t>精简指令系统思想、</a:t>
            </a:r>
            <a:r>
              <a:rPr lang="zh-CN" altLang="en-US" b="1" dirty="0">
                <a:solidFill>
                  <a:srgbClr val="FF0000"/>
                </a:solidFill>
                <a:latin typeface="楷体_GB2312" pitchFamily="49" charset="-122"/>
                <a:ea typeface="楷体_GB2312" pitchFamily="49" charset="-122"/>
              </a:rPr>
              <a:t>掌握</a:t>
            </a:r>
            <a:r>
              <a:rPr lang="en-US" altLang="zh-CN" b="1" dirty="0">
                <a:solidFill>
                  <a:srgbClr val="000000"/>
                </a:solidFill>
                <a:latin typeface="楷体_GB2312" pitchFamily="49" charset="-122"/>
                <a:ea typeface="楷体_GB2312" pitchFamily="49" charset="-122"/>
              </a:rPr>
              <a:t>RISC</a:t>
            </a:r>
            <a:r>
              <a:rPr lang="zh-CN" altLang="en-US" b="1" dirty="0">
                <a:solidFill>
                  <a:srgbClr val="000000"/>
                </a:solidFill>
                <a:latin typeface="楷体_GB2312" pitchFamily="49" charset="-122"/>
                <a:ea typeface="楷体_GB2312" pitchFamily="49" charset="-122"/>
              </a:rPr>
              <a:t>结构所采用的基本技术。</a:t>
            </a:r>
            <a:endParaRPr lang="zh-CN" altLang="en-US" b="1" dirty="0">
              <a:solidFill>
                <a:srgbClr val="000000"/>
              </a:solidFill>
              <a:latin typeface="楷体_GB2312" pitchFamily="49" charset="-122"/>
              <a:ea typeface="楷体_GB2312"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3"/>
          <p:cNvSpPr>
            <a:spLocks noGrp="1"/>
          </p:cNvSpPr>
          <p:nvPr>
            <p:ph idx="1" hasCustomPrompt="1"/>
          </p:nvPr>
        </p:nvSpPr>
        <p:spPr>
          <a:xfrm>
            <a:off x="469900" y="1022350"/>
            <a:ext cx="8229600" cy="3071813"/>
          </a:xfrm>
        </p:spPr>
        <p:txBody>
          <a:bodyPr vert="horz" wrap="square" lIns="91440" tIns="45720" rIns="91440" bIns="45720" anchor="t" anchorCtr="0"/>
          <a:p>
            <a:pPr algn="just" eaLnBrk="1" hangingPunct="1">
              <a:lnSpc>
                <a:spcPct val="150000"/>
              </a:lnSpc>
              <a:spcBef>
                <a:spcPts val="1200"/>
              </a:spcBef>
            </a:pPr>
            <a:r>
              <a:rPr lang="zh-CN" altLang="en-US" dirty="0">
                <a:solidFill>
                  <a:srgbClr val="FF0000"/>
                </a:solidFill>
                <a:latin typeface="楷体_GB2312"/>
                <a:ea typeface="楷体_GB2312"/>
              </a:rPr>
              <a:t>标志符与数据描述符的区别</a:t>
            </a:r>
            <a:endParaRPr lang="en-US" altLang="zh-CN" dirty="0">
              <a:solidFill>
                <a:srgbClr val="FF0000"/>
              </a:solidFill>
              <a:latin typeface="楷体_GB2312"/>
              <a:ea typeface="楷体_GB2312"/>
            </a:endParaRPr>
          </a:p>
          <a:p>
            <a:pPr lvl="1" algn="just" eaLnBrk="1" hangingPunct="1">
              <a:lnSpc>
                <a:spcPct val="150000"/>
              </a:lnSpc>
              <a:spcBef>
                <a:spcPts val="1200"/>
              </a:spcBef>
            </a:pPr>
            <a:r>
              <a:rPr lang="zh-CN" altLang="en-US" dirty="0">
                <a:solidFill>
                  <a:srgbClr val="000000"/>
                </a:solidFill>
                <a:latin typeface="楷体_GB2312"/>
                <a:ea typeface="楷体_GB2312"/>
              </a:rPr>
              <a:t>标志符与数据合存于同一个存储单元中，描述单个数据；</a:t>
            </a:r>
            <a:endParaRPr lang="en-US" altLang="zh-CN" dirty="0">
              <a:solidFill>
                <a:srgbClr val="000000"/>
              </a:solidFill>
              <a:latin typeface="楷体_GB2312"/>
              <a:ea typeface="楷体_GB2312"/>
            </a:endParaRPr>
          </a:p>
          <a:p>
            <a:pPr lvl="1" algn="just" eaLnBrk="1" hangingPunct="1">
              <a:lnSpc>
                <a:spcPct val="150000"/>
              </a:lnSpc>
              <a:spcBef>
                <a:spcPts val="1200"/>
              </a:spcBef>
            </a:pPr>
            <a:r>
              <a:rPr lang="zh-CN" altLang="en-US" dirty="0">
                <a:solidFill>
                  <a:srgbClr val="000000"/>
                </a:solidFill>
                <a:latin typeface="楷体_GB2312"/>
                <a:ea typeface="楷体_GB2312"/>
              </a:rPr>
              <a:t>数据描述符与数据分开存储，主要描述成块数据。</a:t>
            </a:r>
            <a:endParaRPr lang="en-US" altLang="zh-CN" dirty="0">
              <a:solidFill>
                <a:srgbClr val="000000"/>
              </a:solidFill>
              <a:latin typeface="楷体_GB2312"/>
              <a:ea typeface="楷体_GB2312"/>
            </a:endParaRPr>
          </a:p>
        </p:txBody>
      </p:sp>
      <p:sp>
        <p:nvSpPr>
          <p:cNvPr id="47107"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a:rPr>
              <a:t>2.1.2 </a:t>
            </a:r>
            <a:r>
              <a:rPr lang="zh-CN" altLang="en-US" sz="3200" dirty="0">
                <a:solidFill>
                  <a:srgbClr val="000000"/>
                </a:solidFill>
                <a:latin typeface="Times New Roman" panose="02020603050405020304" pitchFamily="18" charset="0"/>
                <a:ea typeface="楷体_GB2312"/>
              </a:rPr>
              <a:t>高级数据表示</a:t>
            </a:r>
            <a:endParaRPr lang="zh-CN" altLang="en-US" sz="2800" dirty="0">
              <a:solidFill>
                <a:srgbClr val="FF0000"/>
              </a:solidFill>
              <a:latin typeface="黑体" panose="02010609060101010101" pitchFamily="49" charset="-122"/>
              <a:ea typeface="黑体" panose="02010609060101010101" pitchFamily="49" charset="-122"/>
            </a:endParaRPr>
          </a:p>
        </p:txBody>
      </p:sp>
      <p:pic>
        <p:nvPicPr>
          <p:cNvPr id="47108" name="图片 1"/>
          <p:cNvPicPr>
            <a:picLocks noChangeAspect="1"/>
          </p:cNvPicPr>
          <p:nvPr/>
        </p:nvPicPr>
        <p:blipFill>
          <a:blip r:embed="rId1"/>
          <a:srcRect l="1106" t="2020" r="4858" b="1791"/>
          <a:stretch>
            <a:fillRect/>
          </a:stretch>
        </p:blipFill>
        <p:spPr>
          <a:xfrm>
            <a:off x="5200650" y="3735388"/>
            <a:ext cx="3128963" cy="2670175"/>
          </a:xfrm>
          <a:prstGeom prst="rect">
            <a:avLst/>
          </a:prstGeom>
          <a:noFill/>
          <a:ln w="9525">
            <a:noFill/>
          </a:ln>
        </p:spPr>
      </p:pic>
      <p:sp>
        <p:nvSpPr>
          <p:cNvPr id="47109" name="矩形 4"/>
          <p:cNvSpPr/>
          <p:nvPr/>
        </p:nvSpPr>
        <p:spPr>
          <a:xfrm>
            <a:off x="7396163" y="4183063"/>
            <a:ext cx="801687" cy="261937"/>
          </a:xfrm>
          <a:prstGeom prst="rect">
            <a:avLst/>
          </a:prstGeom>
          <a:no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 name="矩形 5"/>
          <p:cNvSpPr/>
          <p:nvPr/>
        </p:nvSpPr>
        <p:spPr bwMode="auto">
          <a:xfrm>
            <a:off x="7397750" y="4902200"/>
            <a:ext cx="800100" cy="915988"/>
          </a:xfrm>
          <a:prstGeom prst="rect">
            <a:avLst/>
          </a:prstGeom>
          <a:solidFill>
            <a:srgbClr val="FFFF00">
              <a:alpha val="50196"/>
            </a:srgbClr>
          </a:solidFill>
          <a:ln w="28575" cap="flat" cmpd="sng" algn="ctr">
            <a:solidFill>
              <a:schemeClr val="bg1">
                <a:lumMod val="65000"/>
              </a:schemeClr>
            </a:solidFill>
            <a:prstDash val="solid"/>
            <a:round/>
            <a:headEnd type="none" w="med" len="med"/>
            <a:tailEnd type="none" w="med" len="med"/>
          </a:ln>
          <a:effectLst/>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graphicFrame>
        <p:nvGraphicFramePr>
          <p:cNvPr id="7" name="Group 21"/>
          <p:cNvGraphicFramePr/>
          <p:nvPr/>
        </p:nvGraphicFramePr>
        <p:xfrm>
          <a:off x="496888" y="4567238"/>
          <a:ext cx="4038600" cy="504825"/>
        </p:xfrm>
        <a:graphic>
          <a:graphicData uri="http://schemas.openxmlformats.org/drawingml/2006/table">
            <a:tbl>
              <a:tblPr/>
              <a:tblGrid>
                <a:gridCol w="1825625"/>
                <a:gridCol w="2212975"/>
              </a:tblGrid>
              <a:tr h="504825">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类型标志</a:t>
                      </a:r>
                      <a:endPar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数据值</a:t>
                      </a:r>
                      <a:endParaRPr kumimoji="0" lang="zh-CN" altLang="en-US" sz="2400" b="0"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7119" name="文本框 1"/>
          <p:cNvSpPr txBox="1"/>
          <p:nvPr/>
        </p:nvSpPr>
        <p:spPr>
          <a:xfrm>
            <a:off x="1976438" y="5157788"/>
            <a:ext cx="13398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数据（字）</a:t>
            </a:r>
            <a:endParaRPr lang="zh-CN" altLang="en-US" sz="1800" b="0" dirty="0">
              <a:solidFill>
                <a:srgbClr val="0000CC"/>
              </a:solidFill>
              <a:latin typeface="Times New Roman" panose="02020603050405020304" pitchFamily="18" charset="0"/>
            </a:endParaRPr>
          </a:p>
        </p:txBody>
      </p:sp>
      <p:cxnSp>
        <p:nvCxnSpPr>
          <p:cNvPr id="47120" name="直接连接符 3"/>
          <p:cNvCxnSpPr/>
          <p:nvPr/>
        </p:nvCxnSpPr>
        <p:spPr>
          <a:xfrm>
            <a:off x="496888" y="5070475"/>
            <a:ext cx="0" cy="504825"/>
          </a:xfrm>
          <a:prstGeom prst="line">
            <a:avLst/>
          </a:prstGeom>
          <a:ln w="19050" cap="flat" cmpd="sng">
            <a:solidFill>
              <a:srgbClr val="0000CC"/>
            </a:solidFill>
            <a:prstDash val="solid"/>
            <a:headEnd type="none" w="med" len="med"/>
            <a:tailEnd type="none" w="med" len="med"/>
          </a:ln>
        </p:spPr>
      </p:cxnSp>
      <p:cxnSp>
        <p:nvCxnSpPr>
          <p:cNvPr id="47121" name="直接连接符 7"/>
          <p:cNvCxnSpPr/>
          <p:nvPr/>
        </p:nvCxnSpPr>
        <p:spPr>
          <a:xfrm>
            <a:off x="4535488" y="5075238"/>
            <a:ext cx="0" cy="504825"/>
          </a:xfrm>
          <a:prstGeom prst="line">
            <a:avLst/>
          </a:prstGeom>
          <a:ln w="19050" cap="flat" cmpd="sng">
            <a:solidFill>
              <a:srgbClr val="0000CC"/>
            </a:solidFill>
            <a:prstDash val="solid"/>
            <a:headEnd type="none" w="med" len="med"/>
            <a:tailEnd type="none" w="med" len="med"/>
          </a:ln>
        </p:spPr>
      </p:cxnSp>
      <p:cxnSp>
        <p:nvCxnSpPr>
          <p:cNvPr id="47122" name="直接连接符 8"/>
          <p:cNvCxnSpPr/>
          <p:nvPr/>
        </p:nvCxnSpPr>
        <p:spPr>
          <a:xfrm flipH="1">
            <a:off x="496888" y="5341938"/>
            <a:ext cx="1439862" cy="0"/>
          </a:xfrm>
          <a:prstGeom prst="line">
            <a:avLst/>
          </a:prstGeom>
          <a:ln w="19050" cap="flat" cmpd="sng">
            <a:solidFill>
              <a:srgbClr val="0000CC"/>
            </a:solidFill>
            <a:prstDash val="solid"/>
            <a:headEnd type="none" w="med" len="med"/>
            <a:tailEnd type="triangle" w="med" len="med"/>
          </a:ln>
        </p:spPr>
      </p:cxnSp>
      <p:cxnSp>
        <p:nvCxnSpPr>
          <p:cNvPr id="47123" name="直接连接符 11"/>
          <p:cNvCxnSpPr/>
          <p:nvPr/>
        </p:nvCxnSpPr>
        <p:spPr>
          <a:xfrm flipH="1">
            <a:off x="3213100" y="5341938"/>
            <a:ext cx="1331913" cy="0"/>
          </a:xfrm>
          <a:prstGeom prst="line">
            <a:avLst/>
          </a:prstGeom>
          <a:ln w="19050" cap="flat" cmpd="sng">
            <a:solidFill>
              <a:srgbClr val="0000CC"/>
            </a:solidFill>
            <a:prstDash val="solid"/>
            <a:headEnd type="triangl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3"/>
          <p:cNvSpPr>
            <a:spLocks noGrp="1"/>
          </p:cNvSpPr>
          <p:nvPr>
            <p:ph type="body" sz="half" idx="1" hasCustomPrompt="1"/>
          </p:nvPr>
        </p:nvSpPr>
        <p:spPr>
          <a:xfrm>
            <a:off x="469900" y="1022350"/>
            <a:ext cx="8113713" cy="5232400"/>
          </a:xfrm>
        </p:spPr>
        <p:txBody>
          <a:bodyPr vert="horz" wrap="square" lIns="91440" tIns="45720" rIns="91440" bIns="45720" anchor="t" anchorCtr="0"/>
          <a:p>
            <a:pPr algn="just" eaLnBrk="1" hangingPunct="1">
              <a:spcBef>
                <a:spcPts val="1800"/>
              </a:spcBef>
              <a:buClr>
                <a:schemeClr val="tx1"/>
              </a:buClr>
              <a:buSzTx/>
              <a:buFont typeface="Wingdings" panose="05000000000000000000" pitchFamily="2" charset="2"/>
            </a:pPr>
            <a:r>
              <a:rPr lang="zh-CN" altLang="en-US" sz="2400" dirty="0">
                <a:solidFill>
                  <a:srgbClr val="000000"/>
                </a:solidFill>
                <a:latin typeface="楷体_GB2312" pitchFamily="49" charset="-122"/>
                <a:ea typeface="楷体_GB2312" pitchFamily="49" charset="-122"/>
              </a:rPr>
              <a:t>为向量、数组数据结构的实现和快速运算提供更好的硬件支持的方法是</a:t>
            </a:r>
            <a:r>
              <a:rPr lang="zh-CN" altLang="en-US" sz="2400" dirty="0">
                <a:solidFill>
                  <a:srgbClr val="FF0000"/>
                </a:solidFill>
                <a:latin typeface="楷体_GB2312" pitchFamily="49" charset="-122"/>
                <a:ea typeface="楷体_GB2312" pitchFamily="49" charset="-122"/>
              </a:rPr>
              <a:t>增设向量、数组数据表示；</a:t>
            </a:r>
            <a:endParaRPr lang="zh-CN" altLang="en-US" sz="2400" dirty="0">
              <a:solidFill>
                <a:srgbClr val="FF0000"/>
              </a:solidFill>
              <a:latin typeface="楷体_GB2312" pitchFamily="49" charset="-122"/>
              <a:ea typeface="楷体_GB2312" pitchFamily="49" charset="-122"/>
            </a:endParaRPr>
          </a:p>
          <a:p>
            <a:pPr algn="just" eaLnBrk="1" hangingPunct="1">
              <a:spcBef>
                <a:spcPts val="1800"/>
              </a:spcBef>
              <a:buClr>
                <a:schemeClr val="tx1"/>
              </a:buClr>
              <a:buSzTx/>
              <a:buFont typeface="Wingdings" panose="05000000000000000000" pitchFamily="2" charset="2"/>
            </a:pPr>
            <a:r>
              <a:rPr lang="zh-CN" altLang="en-US" sz="2400" dirty="0">
                <a:solidFill>
                  <a:srgbClr val="000000"/>
                </a:solidFill>
                <a:latin typeface="楷体_GB2312" pitchFamily="49" charset="-122"/>
                <a:ea typeface="楷体_GB2312" pitchFamily="49" charset="-122"/>
              </a:rPr>
              <a:t>向量在内存中是连续存放在一段空间里的，即这些向量元素的地址是连续的；</a:t>
            </a:r>
            <a:endParaRPr lang="zh-CN" altLang="en-US" sz="2400" dirty="0">
              <a:solidFill>
                <a:srgbClr val="000000"/>
              </a:solidFill>
              <a:latin typeface="楷体_GB2312" pitchFamily="49" charset="-122"/>
              <a:ea typeface="楷体_GB2312" pitchFamily="49" charset="-122"/>
            </a:endParaRPr>
          </a:p>
          <a:p>
            <a:pPr algn="just" eaLnBrk="1" hangingPunct="1">
              <a:spcBef>
                <a:spcPts val="1800"/>
              </a:spcBef>
              <a:buClr>
                <a:schemeClr val="tx1"/>
              </a:buClr>
              <a:buSzTx/>
              <a:buFont typeface="Wingdings" panose="05000000000000000000" pitchFamily="2" charset="2"/>
            </a:pPr>
            <a:r>
              <a:rPr lang="zh-CN" altLang="en-US" sz="2400" dirty="0">
                <a:solidFill>
                  <a:srgbClr val="000000"/>
                </a:solidFill>
                <a:latin typeface="楷体_GB2312" pitchFamily="49" charset="-122"/>
                <a:ea typeface="楷体_GB2312" pitchFamily="49" charset="-122"/>
              </a:rPr>
              <a:t>在标量计算机上运行时，由于没有专门的向量数据表示，因此在计算一个向量</a:t>
            </a:r>
            <a:r>
              <a:rPr lang="en-US" altLang="zh-CN" sz="2400" dirty="0">
                <a:solidFill>
                  <a:srgbClr val="000000"/>
                </a:solidFill>
                <a:latin typeface="楷体_GB2312" pitchFamily="49" charset="-122"/>
                <a:ea typeface="楷体_GB2312" pitchFamily="49" charset="-122"/>
              </a:rPr>
              <a:t>(</a:t>
            </a:r>
            <a:r>
              <a:rPr lang="zh-CN" altLang="en-US" sz="2400" dirty="0">
                <a:solidFill>
                  <a:srgbClr val="000000"/>
                </a:solidFill>
                <a:latin typeface="楷体_GB2312" pitchFamily="49" charset="-122"/>
                <a:ea typeface="楷体_GB2312" pitchFamily="49" charset="-122"/>
              </a:rPr>
              <a:t>相当于一维数组的计算</a:t>
            </a:r>
            <a:r>
              <a:rPr lang="en-US" altLang="zh-CN" sz="2400" dirty="0">
                <a:solidFill>
                  <a:srgbClr val="000000"/>
                </a:solidFill>
                <a:latin typeface="楷体_GB2312" pitchFamily="49" charset="-122"/>
                <a:ea typeface="楷体_GB2312" pitchFamily="49" charset="-122"/>
              </a:rPr>
              <a:t>)</a:t>
            </a:r>
            <a:r>
              <a:rPr lang="zh-CN" altLang="en-US" sz="2400" dirty="0">
                <a:solidFill>
                  <a:srgbClr val="000000"/>
                </a:solidFill>
                <a:latin typeface="楷体_GB2312" pitchFamily="49" charset="-122"/>
                <a:ea typeface="楷体_GB2312" pitchFamily="49" charset="-122"/>
              </a:rPr>
              <a:t>时，每取用一个数据元素，都要计算该元素的地址。</a:t>
            </a:r>
            <a:endParaRPr lang="zh-CN" altLang="en-US" sz="2400" dirty="0">
              <a:solidFill>
                <a:srgbClr val="000000"/>
              </a:solidFill>
              <a:latin typeface="楷体_GB2312" pitchFamily="49" charset="-122"/>
              <a:ea typeface="楷体_GB2312" pitchFamily="49" charset="-122"/>
            </a:endParaRPr>
          </a:p>
          <a:p>
            <a:pPr algn="just" eaLnBrk="1" hangingPunct="1">
              <a:spcBef>
                <a:spcPts val="1800"/>
              </a:spcBef>
              <a:buClr>
                <a:schemeClr val="tx1"/>
              </a:buClr>
              <a:buSzTx/>
              <a:buFont typeface="Wingdings" panose="05000000000000000000" pitchFamily="2" charset="2"/>
            </a:pPr>
            <a:r>
              <a:rPr lang="zh-CN" altLang="en-US" sz="2400" dirty="0">
                <a:solidFill>
                  <a:srgbClr val="000000"/>
                </a:solidFill>
                <a:latin typeface="楷体_GB2312" pitchFamily="49" charset="-122"/>
                <a:ea typeface="楷体_GB2312" pitchFamily="49" charset="-122"/>
              </a:rPr>
              <a:t>而在向量机中，由于有了向量数据表示，</a:t>
            </a:r>
            <a:r>
              <a:rPr lang="zh-CN" altLang="en-US" sz="2400" dirty="0">
                <a:solidFill>
                  <a:srgbClr val="FF0000"/>
                </a:solidFill>
                <a:latin typeface="楷体_GB2312" pitchFamily="49" charset="-122"/>
                <a:ea typeface="楷体_GB2312" pitchFamily="49" charset="-122"/>
              </a:rPr>
              <a:t>就可以把一个向量用一个位串来表示出来</a:t>
            </a:r>
            <a:r>
              <a:rPr lang="zh-CN" altLang="en-US" sz="2400" dirty="0">
                <a:solidFill>
                  <a:srgbClr val="000000"/>
                </a:solidFill>
                <a:latin typeface="楷体_GB2312" pitchFamily="49" charset="-122"/>
                <a:ea typeface="楷体_GB2312" pitchFamily="49" charset="-122"/>
              </a:rPr>
              <a:t>。</a:t>
            </a:r>
            <a:endParaRPr lang="en-US" altLang="zh-CN" sz="2400" dirty="0">
              <a:solidFill>
                <a:srgbClr val="000000"/>
              </a:solidFill>
              <a:latin typeface="楷体_GB2312" pitchFamily="49" charset="-122"/>
              <a:ea typeface="楷体_GB2312" pitchFamily="49" charset="-122"/>
            </a:endParaRPr>
          </a:p>
          <a:p>
            <a:pPr algn="just" eaLnBrk="1" hangingPunct="1">
              <a:spcBef>
                <a:spcPts val="1800"/>
              </a:spcBef>
              <a:buClr>
                <a:schemeClr val="tx1"/>
              </a:buClr>
              <a:buSzTx/>
              <a:buFont typeface="Wingdings" panose="05000000000000000000" pitchFamily="2" charset="2"/>
            </a:pPr>
            <a:r>
              <a:rPr lang="zh-CN" altLang="en-US" sz="2400" dirty="0">
                <a:solidFill>
                  <a:srgbClr val="0000CC"/>
                </a:solidFill>
                <a:latin typeface="楷体_GB2312" pitchFamily="49" charset="-122"/>
                <a:ea typeface="楷体_GB2312" pitchFamily="49" charset="-122"/>
              </a:rPr>
              <a:t>向量指令</a:t>
            </a:r>
            <a:r>
              <a:rPr lang="zh-CN" altLang="en-US" sz="2400" dirty="0">
                <a:solidFill>
                  <a:srgbClr val="000000"/>
                </a:solidFill>
                <a:latin typeface="楷体_GB2312" pitchFamily="49" charset="-122"/>
                <a:ea typeface="楷体_GB2312" pitchFamily="49" charset="-122"/>
              </a:rPr>
              <a:t>是指能够用一条指令对向量的全部元素进行运算的指令。</a:t>
            </a:r>
            <a:r>
              <a:rPr lang="zh-CN" altLang="en-US" sz="2400" dirty="0"/>
              <a:t> </a:t>
            </a:r>
            <a:endParaRPr lang="zh-CN" altLang="en-US" sz="2400" dirty="0">
              <a:latin typeface="楷体_GB2312" pitchFamily="49" charset="-122"/>
              <a:ea typeface="楷体_GB2312" pitchFamily="49" charset="-122"/>
            </a:endParaRPr>
          </a:p>
        </p:txBody>
      </p:sp>
      <p:sp>
        <p:nvSpPr>
          <p:cNvPr id="48131" name="Rectangle 2"/>
          <p:cNvSpPr>
            <a:spLocks noGrp="1"/>
          </p:cNvSpPr>
          <p:nvPr>
            <p:ph type="title"/>
          </p:nvPr>
        </p:nvSpPr>
        <p:spPr>
          <a:xfrm>
            <a:off x="590550" y="142875"/>
            <a:ext cx="8377238" cy="609600"/>
          </a:xfrm>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向量数组数据表示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3"/>
          <p:cNvSpPr>
            <a:spLocks noGrp="1"/>
          </p:cNvSpPr>
          <p:nvPr>
            <p:ph idx="1" hasCustomPrompt="1"/>
          </p:nvPr>
        </p:nvSpPr>
        <p:spPr>
          <a:xfrm>
            <a:off x="469900" y="1022350"/>
            <a:ext cx="8229600" cy="5648325"/>
          </a:xfrm>
        </p:spPr>
        <p:txBody>
          <a:bodyPr vert="horz" wrap="square" lIns="91440" tIns="45720" rIns="91440" bIns="45720" anchor="t" anchorCtr="0"/>
          <a:p>
            <a:pPr eaLnBrk="1" hangingPunct="1"/>
            <a:r>
              <a:rPr lang="zh-CN" altLang="en-US" dirty="0">
                <a:solidFill>
                  <a:srgbClr val="000000"/>
                </a:solidFill>
                <a:latin typeface="Times New Roman" panose="02020603050405020304" pitchFamily="18" charset="0"/>
                <a:ea typeface="楷体_GB2312" pitchFamily="49" charset="-122"/>
              </a:rPr>
              <a:t>例题：计算</a:t>
            </a:r>
            <a:r>
              <a:rPr lang="en-US" altLang="zh-CN" dirty="0">
                <a:solidFill>
                  <a:srgbClr val="000000"/>
                </a:solidFill>
                <a:latin typeface="Times New Roman" panose="02020603050405020304" pitchFamily="18" charset="0"/>
                <a:ea typeface="楷体_GB2312" pitchFamily="49" charset="-122"/>
              </a:rPr>
              <a:t>c</a:t>
            </a:r>
            <a:r>
              <a:rPr lang="en-US" altLang="zh-CN" baseline="-25000" dirty="0">
                <a:solidFill>
                  <a:srgbClr val="000000"/>
                </a:solidFill>
                <a:latin typeface="Times New Roman" panose="02020603050405020304" pitchFamily="18" charset="0"/>
                <a:ea typeface="楷体_GB2312" pitchFamily="49" charset="-122"/>
              </a:rPr>
              <a:t>i</a:t>
            </a:r>
            <a:r>
              <a:rPr lang="en-US" altLang="zh-CN" dirty="0">
                <a:solidFill>
                  <a:srgbClr val="000000"/>
                </a:solidFill>
                <a:latin typeface="Times New Roman" panose="02020603050405020304" pitchFamily="18" charset="0"/>
                <a:ea typeface="楷体_GB2312" pitchFamily="49" charset="-122"/>
              </a:rPr>
              <a:t>=a</a:t>
            </a:r>
            <a:r>
              <a:rPr lang="en-US" altLang="zh-CN" baseline="-25000" dirty="0">
                <a:solidFill>
                  <a:srgbClr val="000000"/>
                </a:solidFill>
                <a:latin typeface="Times New Roman" panose="02020603050405020304" pitchFamily="18" charset="0"/>
                <a:ea typeface="楷体_GB2312" pitchFamily="49" charset="-122"/>
              </a:rPr>
              <a:t>i+5</a:t>
            </a:r>
            <a:r>
              <a:rPr lang="en-US" altLang="zh-CN" dirty="0">
                <a:solidFill>
                  <a:srgbClr val="000000"/>
                </a:solidFill>
                <a:latin typeface="Times New Roman" panose="02020603050405020304" pitchFamily="18" charset="0"/>
                <a:ea typeface="楷体_GB2312" pitchFamily="49" charset="-122"/>
              </a:rPr>
              <a:t> + b</a:t>
            </a:r>
            <a:r>
              <a:rPr lang="en-US" altLang="zh-CN" baseline="-25000" dirty="0">
                <a:solidFill>
                  <a:srgbClr val="000000"/>
                </a:solidFill>
                <a:latin typeface="Times New Roman" panose="02020603050405020304" pitchFamily="18" charset="0"/>
                <a:ea typeface="楷体_GB2312" pitchFamily="49" charset="-122"/>
              </a:rPr>
              <a:t>i</a:t>
            </a:r>
            <a:r>
              <a:rPr lang="en-US" altLang="zh-CN" dirty="0">
                <a:solidFill>
                  <a:srgbClr val="000000"/>
                </a:solidFill>
                <a:latin typeface="Times New Roman" panose="02020603050405020304" pitchFamily="18" charset="0"/>
                <a:ea typeface="楷体_GB2312" pitchFamily="49" charset="-122"/>
              </a:rPr>
              <a:t> , i=10,11,…,1000</a:t>
            </a:r>
            <a:endParaRPr lang="en-US" altLang="zh-CN" dirty="0">
              <a:solidFill>
                <a:srgbClr val="000000"/>
              </a:solidFill>
              <a:latin typeface="Times New Roman" panose="02020603050405020304" pitchFamily="18" charset="0"/>
              <a:ea typeface="楷体_GB2312" pitchFamily="49" charset="-122"/>
            </a:endParaRPr>
          </a:p>
          <a:p>
            <a:pPr lvl="1" eaLnBrk="1" hangingPunct="1">
              <a:buNone/>
            </a:pPr>
            <a:r>
              <a:rPr lang="en-US" altLang="zh-CN" b="1" dirty="0">
                <a:solidFill>
                  <a:srgbClr val="000000"/>
                </a:solidFill>
                <a:latin typeface="Times New Roman" panose="02020603050405020304" pitchFamily="18" charset="0"/>
                <a:ea typeface="楷体_GB2312" pitchFamily="49" charset="-122"/>
              </a:rPr>
              <a:t>Fortran</a:t>
            </a:r>
            <a:r>
              <a:rPr lang="zh-CN" altLang="en-US" b="1" dirty="0">
                <a:solidFill>
                  <a:srgbClr val="000000"/>
                </a:solidFill>
                <a:latin typeface="Times New Roman" panose="02020603050405020304" pitchFamily="18" charset="0"/>
                <a:ea typeface="楷体_GB2312" pitchFamily="49" charset="-122"/>
              </a:rPr>
              <a:t>语言写：</a:t>
            </a:r>
            <a:endParaRPr lang="zh-CN" altLang="en-US" b="1" dirty="0">
              <a:solidFill>
                <a:srgbClr val="000000"/>
              </a:solidFill>
              <a:latin typeface="Times New Roman" panose="02020603050405020304" pitchFamily="18" charset="0"/>
              <a:ea typeface="楷体_GB2312" pitchFamily="49" charset="-122"/>
            </a:endParaRPr>
          </a:p>
          <a:p>
            <a:pPr lvl="1" eaLnBrk="1" hangingPunct="1">
              <a:buNone/>
            </a:pPr>
            <a:r>
              <a:rPr lang="en-US" altLang="zh-CN" b="1" dirty="0">
                <a:solidFill>
                  <a:srgbClr val="000000"/>
                </a:solidFill>
                <a:latin typeface="Times New Roman" panose="02020603050405020304" pitchFamily="18" charset="0"/>
                <a:ea typeface="楷体_GB2312" pitchFamily="49" charset="-122"/>
              </a:rPr>
              <a:t>   Do  40  I=10</a:t>
            </a:r>
            <a:r>
              <a:rPr lang="zh-CN" altLang="en-US" b="1" dirty="0">
                <a:solidFill>
                  <a:srgbClr val="000000"/>
                </a:solidFill>
                <a:latin typeface="Times New Roman" panose="02020603050405020304" pitchFamily="18" charset="0"/>
                <a:ea typeface="楷体_GB2312" pitchFamily="49" charset="-122"/>
              </a:rPr>
              <a:t>，</a:t>
            </a:r>
            <a:r>
              <a:rPr lang="en-US" altLang="zh-CN" b="1" dirty="0">
                <a:solidFill>
                  <a:srgbClr val="000000"/>
                </a:solidFill>
                <a:latin typeface="Times New Roman" panose="02020603050405020304" pitchFamily="18" charset="0"/>
                <a:ea typeface="楷体_GB2312" pitchFamily="49" charset="-122"/>
              </a:rPr>
              <a:t>1000</a:t>
            </a:r>
            <a:endParaRPr lang="en-US" altLang="zh-CN" b="1" dirty="0">
              <a:solidFill>
                <a:srgbClr val="000000"/>
              </a:solidFill>
              <a:latin typeface="Times New Roman" panose="02020603050405020304" pitchFamily="18" charset="0"/>
              <a:ea typeface="楷体_GB2312" pitchFamily="49" charset="-122"/>
            </a:endParaRPr>
          </a:p>
          <a:p>
            <a:pPr lvl="1" eaLnBrk="1" hangingPunct="1">
              <a:buNone/>
            </a:pPr>
            <a:r>
              <a:rPr lang="en-US" altLang="zh-CN" b="1" dirty="0">
                <a:solidFill>
                  <a:srgbClr val="000000"/>
                </a:solidFill>
                <a:latin typeface="Times New Roman" panose="02020603050405020304" pitchFamily="18" charset="0"/>
                <a:ea typeface="楷体_GB2312" pitchFamily="49" charset="-122"/>
              </a:rPr>
              <a:t>          40 C(I)=A(I+5)+B(B)</a:t>
            </a:r>
            <a:endParaRPr lang="en-US" altLang="zh-CN" b="1" dirty="0">
              <a:solidFill>
                <a:srgbClr val="000000"/>
              </a:solidFill>
              <a:latin typeface="Times New Roman" panose="02020603050405020304" pitchFamily="18" charset="0"/>
              <a:ea typeface="楷体_GB2312" pitchFamily="49" charset="-122"/>
            </a:endParaRPr>
          </a:p>
          <a:p>
            <a:pPr lvl="1" eaLnBrk="1" hangingPunct="1">
              <a:buNone/>
            </a:pPr>
            <a:endParaRPr lang="zh-CN" altLang="en-US" b="1" dirty="0">
              <a:solidFill>
                <a:srgbClr val="000000"/>
              </a:solidFill>
              <a:latin typeface="Times New Roman" panose="02020603050405020304" pitchFamily="18" charset="0"/>
              <a:ea typeface="楷体_GB2312" pitchFamily="49" charset="-122"/>
            </a:endParaRPr>
          </a:p>
          <a:p>
            <a:pPr lvl="1" algn="l" eaLnBrk="1" hangingPunct="1"/>
            <a:r>
              <a:rPr lang="zh-CN" altLang="en-US" b="1" dirty="0">
                <a:solidFill>
                  <a:srgbClr val="000000"/>
                </a:solidFill>
                <a:latin typeface="Times New Roman" panose="02020603050405020304" pitchFamily="18" charset="0"/>
                <a:ea typeface="楷体_GB2312" pitchFamily="49" charset="-122"/>
              </a:rPr>
              <a:t>  在没有向量、数组数据表示的机器上，是通过循环程序执行取A（I+5）、加B（I）、存C(I)、</a:t>
            </a:r>
            <a:r>
              <a:rPr lang="zh-CN" altLang="en-US" b="1" dirty="0">
                <a:solidFill>
                  <a:srgbClr val="000000"/>
                </a:solidFill>
                <a:latin typeface="Times New Roman" panose="02020603050405020304" pitchFamily="18" charset="0"/>
                <a:ea typeface="楷体_GB2312" pitchFamily="49" charset="-122"/>
              </a:rPr>
              <a:t>I增加和判断、条件转移等几条命令，这样很难实现高速的并行处理；</a:t>
            </a:r>
            <a:endParaRPr lang="zh-CN" altLang="en-US" b="1" dirty="0">
              <a:solidFill>
                <a:srgbClr val="000000"/>
              </a:solidFill>
              <a:latin typeface="Times New Roman" panose="02020603050405020304" pitchFamily="18" charset="0"/>
              <a:ea typeface="楷体_GB2312" pitchFamily="49" charset="-122"/>
            </a:endParaRPr>
          </a:p>
          <a:p>
            <a:pPr lvl="1" eaLnBrk="1" hangingPunct="1">
              <a:buNone/>
            </a:pPr>
            <a:endParaRPr lang="zh-CN" altLang="en-US" b="1" dirty="0">
              <a:solidFill>
                <a:srgbClr val="000000"/>
              </a:solidFill>
              <a:latin typeface="Times New Roman" panose="02020603050405020304" pitchFamily="18" charset="0"/>
              <a:ea typeface="楷体_GB2312" pitchFamily="49" charset="-122"/>
            </a:endParaRPr>
          </a:p>
          <a:p>
            <a:pPr lvl="1" eaLnBrk="1" hangingPunct="1"/>
            <a:r>
              <a:rPr lang="zh-CN" altLang="en-US" b="1" dirty="0">
                <a:solidFill>
                  <a:srgbClr val="000000"/>
                </a:solidFill>
                <a:latin typeface="Times New Roman" panose="02020603050405020304" pitchFamily="18" charset="0"/>
                <a:ea typeface="楷体_GB2312" pitchFamily="49" charset="-122"/>
              </a:rPr>
              <a:t>在具有向量、数据数据类型表示的机器上，即向量处理机上，因在硬件上设置了丰富的向量或阵列运算类指令，配置有流水或阵列方式的高速运算器，则只需一条指令就可以实现</a:t>
            </a:r>
            <a:r>
              <a:rPr lang="en-US" altLang="zh-CN" b="1" dirty="0">
                <a:solidFill>
                  <a:srgbClr val="000000"/>
                </a:solidFill>
                <a:latin typeface="Times New Roman" panose="02020603050405020304" pitchFamily="18" charset="0"/>
                <a:ea typeface="楷体_GB2312" pitchFamily="49" charset="-122"/>
              </a:rPr>
              <a:t>Do</a:t>
            </a:r>
            <a:r>
              <a:rPr lang="zh-CN" altLang="en-US" b="1" dirty="0">
                <a:solidFill>
                  <a:srgbClr val="000000"/>
                </a:solidFill>
                <a:latin typeface="Times New Roman" panose="02020603050405020304" pitchFamily="18" charset="0"/>
                <a:ea typeface="楷体_GB2312" pitchFamily="49" charset="-122"/>
              </a:rPr>
              <a:t>循环的全部功能。</a:t>
            </a:r>
            <a:endParaRPr lang="en-US" altLang="zh-CN" b="1" dirty="0">
              <a:solidFill>
                <a:srgbClr val="000000"/>
              </a:solidFill>
              <a:latin typeface="Times New Roman" panose="02020603050405020304" pitchFamily="18" charset="0"/>
              <a:ea typeface="楷体_GB2312" pitchFamily="49" charset="-122"/>
            </a:endParaRPr>
          </a:p>
        </p:txBody>
      </p:sp>
      <p:sp>
        <p:nvSpPr>
          <p:cNvPr id="50179"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向量数组数据表示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Picture 8"/>
          <p:cNvPicPr>
            <a:picLocks noChangeAspect="1"/>
          </p:cNvPicPr>
          <p:nvPr/>
        </p:nvPicPr>
        <p:blipFill>
          <a:blip r:embed="rId1"/>
          <a:stretch>
            <a:fillRect/>
          </a:stretch>
        </p:blipFill>
        <p:spPr>
          <a:xfrm>
            <a:off x="1931988" y="2505075"/>
            <a:ext cx="5514975" cy="3295650"/>
          </a:xfrm>
          <a:prstGeom prst="rect">
            <a:avLst/>
          </a:prstGeom>
          <a:noFill/>
          <a:ln w="9525">
            <a:noFill/>
          </a:ln>
        </p:spPr>
      </p:pic>
      <p:sp>
        <p:nvSpPr>
          <p:cNvPr id="51203" name="矩形 2"/>
          <p:cNvSpPr/>
          <p:nvPr/>
        </p:nvSpPr>
        <p:spPr>
          <a:xfrm>
            <a:off x="1516063" y="1404938"/>
            <a:ext cx="1350962" cy="446087"/>
          </a:xfrm>
          <a:prstGeom prst="rect">
            <a:avLst/>
          </a:prstGeom>
          <a:no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zh-CN" altLang="en-US" sz="2400" b="0" dirty="0">
                <a:solidFill>
                  <a:srgbClr val="000000"/>
                </a:solidFill>
                <a:latin typeface="Times New Roman" panose="02020603050405020304" pitchFamily="18" charset="0"/>
              </a:rPr>
              <a:t>向量加</a:t>
            </a:r>
            <a:endParaRPr lang="zh-CN" altLang="en-US" sz="2400" b="0" dirty="0">
              <a:solidFill>
                <a:srgbClr val="000000"/>
              </a:solidFill>
              <a:latin typeface="Times New Roman" panose="02020603050405020304" pitchFamily="18" charset="0"/>
            </a:endParaRPr>
          </a:p>
        </p:txBody>
      </p:sp>
      <p:sp>
        <p:nvSpPr>
          <p:cNvPr id="51204" name="矩形 7"/>
          <p:cNvSpPr/>
          <p:nvPr/>
        </p:nvSpPr>
        <p:spPr>
          <a:xfrm>
            <a:off x="2867025" y="1404938"/>
            <a:ext cx="1673225" cy="446087"/>
          </a:xfrm>
          <a:prstGeom prst="rect">
            <a:avLst/>
          </a:prstGeom>
          <a:no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en-US" altLang="zh-CN" sz="2400" b="0" dirty="0">
                <a:solidFill>
                  <a:srgbClr val="000000"/>
                </a:solidFill>
                <a:latin typeface="Times New Roman" panose="02020603050405020304" pitchFamily="18" charset="0"/>
              </a:rPr>
              <a:t>A</a:t>
            </a:r>
            <a:r>
              <a:rPr lang="zh-CN" altLang="en-US" sz="2400" b="0" dirty="0">
                <a:solidFill>
                  <a:srgbClr val="000000"/>
                </a:solidFill>
                <a:latin typeface="Times New Roman" panose="02020603050405020304" pitchFamily="18" charset="0"/>
              </a:rPr>
              <a:t>向量参数</a:t>
            </a:r>
            <a:endParaRPr lang="zh-CN" altLang="en-US" sz="2400" b="0" dirty="0">
              <a:solidFill>
                <a:srgbClr val="000000"/>
              </a:solidFill>
              <a:latin typeface="Times New Roman" panose="02020603050405020304" pitchFamily="18" charset="0"/>
            </a:endParaRPr>
          </a:p>
        </p:txBody>
      </p:sp>
      <p:sp>
        <p:nvSpPr>
          <p:cNvPr id="51205" name="矩形 8"/>
          <p:cNvSpPr/>
          <p:nvPr/>
        </p:nvSpPr>
        <p:spPr>
          <a:xfrm>
            <a:off x="4540250" y="1404938"/>
            <a:ext cx="1671638" cy="446087"/>
          </a:xfrm>
          <a:prstGeom prst="rect">
            <a:avLst/>
          </a:prstGeom>
          <a:no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en-US" altLang="zh-CN" sz="2400" b="0" dirty="0">
                <a:solidFill>
                  <a:srgbClr val="000000"/>
                </a:solidFill>
                <a:latin typeface="Times New Roman" panose="02020603050405020304" pitchFamily="18" charset="0"/>
              </a:rPr>
              <a:t>B</a:t>
            </a:r>
            <a:r>
              <a:rPr lang="zh-CN" altLang="en-US" sz="2400" b="0" dirty="0">
                <a:solidFill>
                  <a:srgbClr val="000000"/>
                </a:solidFill>
                <a:latin typeface="Times New Roman" panose="02020603050405020304" pitchFamily="18" charset="0"/>
              </a:rPr>
              <a:t>向量参数</a:t>
            </a:r>
            <a:endParaRPr lang="zh-CN" altLang="en-US" sz="2400" b="0" dirty="0">
              <a:solidFill>
                <a:srgbClr val="000000"/>
              </a:solidFill>
              <a:latin typeface="Times New Roman" panose="02020603050405020304" pitchFamily="18" charset="0"/>
            </a:endParaRPr>
          </a:p>
        </p:txBody>
      </p:sp>
      <p:sp>
        <p:nvSpPr>
          <p:cNvPr id="51206" name="矩形 9"/>
          <p:cNvSpPr/>
          <p:nvPr/>
        </p:nvSpPr>
        <p:spPr>
          <a:xfrm>
            <a:off x="6211888" y="1404938"/>
            <a:ext cx="1673225" cy="446087"/>
          </a:xfrm>
          <a:prstGeom prst="rect">
            <a:avLst/>
          </a:prstGeom>
          <a:noFill/>
          <a:ln w="9525" cap="flat" cmpd="sng">
            <a:solidFill>
              <a:srgbClr val="00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ctr">
              <a:spcBef>
                <a:spcPct val="0"/>
              </a:spcBef>
              <a:buClrTx/>
              <a:buFontTx/>
              <a:buNone/>
            </a:pPr>
            <a:r>
              <a:rPr lang="en-US" altLang="zh-CN" sz="2400" b="0" dirty="0">
                <a:solidFill>
                  <a:srgbClr val="000000"/>
                </a:solidFill>
                <a:latin typeface="Times New Roman" panose="02020603050405020304" pitchFamily="18" charset="0"/>
              </a:rPr>
              <a:t>C</a:t>
            </a:r>
            <a:r>
              <a:rPr lang="zh-CN" altLang="en-US" sz="2400" b="0" dirty="0">
                <a:solidFill>
                  <a:srgbClr val="000000"/>
                </a:solidFill>
                <a:latin typeface="Times New Roman" panose="02020603050405020304" pitchFamily="18" charset="0"/>
              </a:rPr>
              <a:t>向量参数</a:t>
            </a:r>
            <a:endParaRPr lang="zh-CN" altLang="en-US" sz="2400" b="0" dirty="0">
              <a:solidFill>
                <a:srgbClr val="000000"/>
              </a:solidFill>
              <a:latin typeface="Times New Roman" panose="02020603050405020304" pitchFamily="18" charset="0"/>
            </a:endParaRPr>
          </a:p>
        </p:txBody>
      </p:sp>
      <p:sp>
        <p:nvSpPr>
          <p:cNvPr id="51207"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向量数组数据表示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3"/>
          <p:cNvSpPr>
            <a:spLocks noGrp="1"/>
          </p:cNvSpPr>
          <p:nvPr>
            <p:ph idx="1" hasCustomPrompt="1"/>
          </p:nvPr>
        </p:nvSpPr>
        <p:spPr>
          <a:xfrm>
            <a:off x="469900" y="1022350"/>
            <a:ext cx="8229600" cy="1530985"/>
          </a:xfrm>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引入向量、数组数据表示优点</a:t>
            </a:r>
            <a:endParaRPr lang="zh-CN" altLang="en-US" dirty="0">
              <a:solidFill>
                <a:srgbClr val="000000"/>
              </a:solidFill>
              <a:latin typeface="楷体_GB2312" pitchFamily="49" charset="-122"/>
              <a:ea typeface="楷体_GB2312" pitchFamily="49" charset="-122"/>
            </a:endParaRPr>
          </a:p>
          <a:p>
            <a:pPr eaLnBrk="1" hangingPunct="1"/>
            <a:endParaRPr lang="zh-CN" altLang="en-US" dirty="0">
              <a:latin typeface="楷体_GB2312" pitchFamily="49" charset="-122"/>
              <a:ea typeface="楷体_GB2312" pitchFamily="49" charset="-122"/>
            </a:endParaRPr>
          </a:p>
        </p:txBody>
      </p:sp>
      <p:sp>
        <p:nvSpPr>
          <p:cNvPr id="52228"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向量数组数据表示</a:t>
            </a:r>
            <a:endParaRPr lang="zh-CN" altLang="en-US" sz="280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rcRect l="-153" t="-936" r="153" b="936"/>
          <a:stretch>
            <a:fillRect/>
          </a:stretch>
        </p:blipFill>
        <p:spPr>
          <a:xfrm>
            <a:off x="636905" y="1500505"/>
            <a:ext cx="7895590" cy="522351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3"/>
          <p:cNvSpPr>
            <a:spLocks noGrp="1"/>
          </p:cNvSpPr>
          <p:nvPr>
            <p:ph idx="1" hasCustomPrompt="1"/>
          </p:nvPr>
        </p:nvSpPr>
        <p:spPr>
          <a:xfrm>
            <a:off x="469900" y="1022350"/>
            <a:ext cx="8229600" cy="5618163"/>
          </a:xfrm>
        </p:spPr>
        <p:txBody>
          <a:bodyPr vert="horz" wrap="square" lIns="91440" tIns="45720" rIns="91440" bIns="45720" anchor="t" anchorCtr="0"/>
          <a:p>
            <a:pPr eaLnBrk="1" hangingPunct="1">
              <a:lnSpc>
                <a:spcPct val="90000"/>
              </a:lnSpc>
            </a:pPr>
            <a:r>
              <a:rPr lang="zh-CN" altLang="en-US" dirty="0">
                <a:solidFill>
                  <a:srgbClr val="000000"/>
                </a:solidFill>
                <a:ea typeface="楷体_GB2312" pitchFamily="49" charset="-122"/>
              </a:rPr>
              <a:t>堆栈数据结构在编译和子程序调用中很有用；</a:t>
            </a:r>
            <a:endParaRPr lang="zh-CN" altLang="en-US" dirty="0">
              <a:solidFill>
                <a:srgbClr val="000000"/>
              </a:solidFill>
              <a:ea typeface="楷体_GB2312" pitchFamily="49" charset="-122"/>
            </a:endParaRPr>
          </a:p>
          <a:p>
            <a:pPr lvl="1" eaLnBrk="1" hangingPunct="1">
              <a:lnSpc>
                <a:spcPct val="90000"/>
              </a:lnSpc>
            </a:pPr>
            <a:endParaRPr lang="en-US" altLang="zh-CN" b="1" dirty="0">
              <a:solidFill>
                <a:srgbClr val="000000"/>
              </a:solidFill>
              <a:ea typeface="楷体_GB2312" pitchFamily="49" charset="-122"/>
            </a:endParaRPr>
          </a:p>
          <a:p>
            <a:pPr eaLnBrk="1" hangingPunct="1">
              <a:lnSpc>
                <a:spcPct val="90000"/>
              </a:lnSpc>
            </a:pPr>
            <a:r>
              <a:rPr lang="zh-CN" altLang="en-US" dirty="0">
                <a:solidFill>
                  <a:srgbClr val="000000"/>
                </a:solidFill>
                <a:ea typeface="楷体_GB2312" pitchFamily="49" charset="-122"/>
              </a:rPr>
              <a:t>通用寄存器型机器对堆栈数据结构支持</a:t>
            </a:r>
            <a:r>
              <a:rPr lang="zh-CN" altLang="en-US" dirty="0">
                <a:solidFill>
                  <a:srgbClr val="FF0000"/>
                </a:solidFill>
                <a:ea typeface="楷体_GB2312" pitchFamily="49" charset="-122"/>
              </a:rPr>
              <a:t>较差</a:t>
            </a:r>
            <a:endParaRPr lang="zh-CN" altLang="en-US" dirty="0">
              <a:solidFill>
                <a:srgbClr val="FF0000"/>
              </a:solidFill>
              <a:ea typeface="楷体_GB2312" pitchFamily="49" charset="-122"/>
            </a:endParaRPr>
          </a:p>
          <a:p>
            <a:pPr lvl="1" eaLnBrk="1" hangingPunct="1">
              <a:lnSpc>
                <a:spcPct val="90000"/>
              </a:lnSpc>
            </a:pPr>
            <a:r>
              <a:rPr lang="zh-CN" altLang="en-US" b="1" dirty="0">
                <a:solidFill>
                  <a:srgbClr val="000000"/>
                </a:solidFill>
                <a:ea typeface="楷体_GB2312" pitchFamily="49" charset="-122"/>
              </a:rPr>
              <a:t>支持堆栈操作的机器指令数少，功能单一，</a:t>
            </a:r>
            <a:endParaRPr lang="zh-CN" altLang="en-US" b="1" dirty="0">
              <a:solidFill>
                <a:srgbClr val="000000"/>
              </a:solidFill>
              <a:ea typeface="楷体_GB2312" pitchFamily="49" charset="-122"/>
            </a:endParaRPr>
          </a:p>
          <a:p>
            <a:pPr lvl="2" eaLnBrk="1" hangingPunct="1">
              <a:lnSpc>
                <a:spcPct val="90000"/>
              </a:lnSpc>
            </a:pPr>
            <a:r>
              <a:rPr lang="en-US" altLang="zh-CN" dirty="0">
                <a:ea typeface="楷体_GB2312" pitchFamily="49" charset="-122"/>
              </a:rPr>
              <a:t>Load S </a:t>
            </a:r>
            <a:r>
              <a:rPr lang="zh-CN" altLang="en-US" dirty="0">
                <a:ea typeface="楷体_GB2312" pitchFamily="49" charset="-122"/>
              </a:rPr>
              <a:t>将</a:t>
            </a:r>
            <a:r>
              <a:rPr lang="en-US" altLang="zh-CN" dirty="0">
                <a:ea typeface="楷体_GB2312" pitchFamily="49" charset="-122"/>
              </a:rPr>
              <a:t>S</a:t>
            </a:r>
            <a:r>
              <a:rPr lang="zh-CN" altLang="en-US" dirty="0">
                <a:ea typeface="楷体_GB2312" pitchFamily="49" charset="-122"/>
              </a:rPr>
              <a:t>的值压入栈中</a:t>
            </a:r>
            <a:endParaRPr lang="zh-CN" altLang="en-US" dirty="0">
              <a:ea typeface="楷体_GB2312" pitchFamily="49" charset="-122"/>
            </a:endParaRPr>
          </a:p>
          <a:p>
            <a:pPr lvl="2" eaLnBrk="1" hangingPunct="1">
              <a:lnSpc>
                <a:spcPct val="90000"/>
              </a:lnSpc>
            </a:pPr>
            <a:r>
              <a:rPr lang="en-US" altLang="zh-CN" dirty="0">
                <a:ea typeface="楷体_GB2312" pitchFamily="49" charset="-122"/>
              </a:rPr>
              <a:t>Storep D </a:t>
            </a:r>
            <a:r>
              <a:rPr lang="zh-CN" altLang="en-US" dirty="0">
                <a:ea typeface="楷体_GB2312" pitchFamily="49" charset="-122"/>
              </a:rPr>
              <a:t>弹出栈顶元素并存储在</a:t>
            </a:r>
            <a:r>
              <a:rPr lang="en-US" altLang="zh-CN" dirty="0">
                <a:ea typeface="楷体_GB2312" pitchFamily="49" charset="-122"/>
              </a:rPr>
              <a:t>D</a:t>
            </a:r>
            <a:r>
              <a:rPr lang="zh-CN" altLang="en-US" dirty="0">
                <a:ea typeface="楷体_GB2312" pitchFamily="49" charset="-122"/>
              </a:rPr>
              <a:t>处</a:t>
            </a:r>
            <a:endParaRPr lang="zh-CN" altLang="en-US" dirty="0">
              <a:ea typeface="楷体_GB2312" pitchFamily="49" charset="-122"/>
            </a:endParaRPr>
          </a:p>
          <a:p>
            <a:pPr lvl="2" eaLnBrk="1" hangingPunct="1">
              <a:lnSpc>
                <a:spcPct val="90000"/>
              </a:lnSpc>
            </a:pPr>
            <a:r>
              <a:rPr lang="en-US" altLang="zh-CN" dirty="0">
                <a:ea typeface="楷体_GB2312" pitchFamily="49" charset="-122"/>
              </a:rPr>
              <a:t>Neg </a:t>
            </a:r>
            <a:r>
              <a:rPr lang="zh-CN" altLang="en-US" dirty="0">
                <a:ea typeface="楷体_GB2312" pitchFamily="49" charset="-122"/>
              </a:rPr>
              <a:t>栈顶元素取负</a:t>
            </a:r>
            <a:endParaRPr lang="zh-CN" altLang="en-US" dirty="0">
              <a:ea typeface="楷体_GB2312" pitchFamily="49" charset="-122"/>
            </a:endParaRPr>
          </a:p>
          <a:p>
            <a:pPr lvl="1" eaLnBrk="1" hangingPunct="1">
              <a:lnSpc>
                <a:spcPct val="90000"/>
              </a:lnSpc>
            </a:pPr>
            <a:endParaRPr lang="en-US" altLang="zh-CN" b="1" dirty="0">
              <a:solidFill>
                <a:srgbClr val="000000"/>
              </a:solidFill>
              <a:ea typeface="楷体_GB2312" pitchFamily="49" charset="-122"/>
            </a:endParaRPr>
          </a:p>
          <a:p>
            <a:pPr eaLnBrk="1" hangingPunct="1">
              <a:lnSpc>
                <a:spcPct val="90000"/>
              </a:lnSpc>
            </a:pPr>
            <a:r>
              <a:rPr lang="zh-CN" altLang="en-US" dirty="0">
                <a:solidFill>
                  <a:srgbClr val="000000"/>
                </a:solidFill>
                <a:ea typeface="楷体_GB2312" pitchFamily="49" charset="-122"/>
                <a:sym typeface="+mn-ea"/>
              </a:rPr>
              <a:t>通用</a:t>
            </a:r>
            <a:r>
              <a:rPr lang="zh-CN" altLang="en-US" dirty="0">
                <a:solidFill>
                  <a:srgbClr val="000000"/>
                </a:solidFill>
                <a:ea typeface="楷体_GB2312" pitchFamily="49" charset="-122"/>
              </a:rPr>
              <a:t>寄存器型机器的内存分配，有堆栈</a:t>
            </a:r>
            <a:r>
              <a:rPr lang="en-US" altLang="zh-CN" dirty="0">
                <a:solidFill>
                  <a:srgbClr val="000000"/>
                </a:solidFill>
                <a:ea typeface="楷体_GB2312" pitchFamily="49" charset="-122"/>
              </a:rPr>
              <a:t>(</a:t>
            </a:r>
            <a:r>
              <a:rPr lang="en-US" altLang="zh-CN" dirty="0">
                <a:solidFill>
                  <a:srgbClr val="000000"/>
                </a:solidFill>
                <a:latin typeface="Times New Roman" panose="02020603050405020304" pitchFamily="18" charset="0"/>
                <a:ea typeface="楷体_GB2312" pitchFamily="49" charset="-122"/>
              </a:rPr>
              <a:t>Stack</a:t>
            </a:r>
            <a:r>
              <a:rPr lang="en-US" altLang="zh-CN" dirty="0">
                <a:solidFill>
                  <a:srgbClr val="000000"/>
                </a:solidFill>
                <a:ea typeface="楷体_GB2312" pitchFamily="49" charset="-122"/>
              </a:rPr>
              <a:t>)</a:t>
            </a:r>
            <a:r>
              <a:rPr lang="zh-CN" altLang="en-US" dirty="0">
                <a:solidFill>
                  <a:srgbClr val="000000"/>
                </a:solidFill>
                <a:ea typeface="楷体_GB2312" pitchFamily="49" charset="-122"/>
              </a:rPr>
              <a:t>空间</a:t>
            </a:r>
            <a:endParaRPr lang="zh-CN" altLang="en-US" dirty="0">
              <a:solidFill>
                <a:srgbClr val="000000"/>
              </a:solidFill>
              <a:ea typeface="楷体_GB2312" pitchFamily="49" charset="-122"/>
            </a:endParaRPr>
          </a:p>
          <a:p>
            <a:pPr lvl="1" eaLnBrk="1" hangingPunct="1">
              <a:lnSpc>
                <a:spcPct val="90000"/>
              </a:lnSpc>
            </a:pPr>
            <a:r>
              <a:rPr lang="zh-CN" altLang="en-US" b="1" dirty="0">
                <a:solidFill>
                  <a:srgbClr val="000000"/>
                </a:solidFill>
                <a:ea typeface="楷体_GB2312" pitchFamily="49" charset="-122"/>
              </a:rPr>
              <a:t>堆栈置于存储器内，访问堆栈的速度低；</a:t>
            </a:r>
            <a:endParaRPr lang="zh-CN" altLang="en-US" b="1" dirty="0">
              <a:solidFill>
                <a:srgbClr val="000000"/>
              </a:solidFill>
              <a:ea typeface="楷体_GB2312" pitchFamily="49" charset="-122"/>
            </a:endParaRPr>
          </a:p>
          <a:p>
            <a:pPr lvl="1" eaLnBrk="1" hangingPunct="1">
              <a:lnSpc>
                <a:spcPct val="90000"/>
              </a:lnSpc>
            </a:pPr>
            <a:r>
              <a:rPr lang="zh-CN" altLang="en-US" b="1" dirty="0">
                <a:solidFill>
                  <a:srgbClr val="000000"/>
                </a:solidFill>
                <a:ea typeface="楷体_GB2312" pitchFamily="49" charset="-122"/>
              </a:rPr>
              <a:t>通常只用于保存子程序调用时的</a:t>
            </a:r>
            <a:r>
              <a:rPr lang="zh-CN" altLang="en-US" b="1" dirty="0">
                <a:solidFill>
                  <a:srgbClr val="FF0000"/>
                </a:solidFill>
                <a:ea typeface="楷体_GB2312" pitchFamily="49" charset="-122"/>
              </a:rPr>
              <a:t>返回地址；</a:t>
            </a:r>
            <a:endParaRPr lang="zh-CN" altLang="en-US" b="1" dirty="0">
              <a:solidFill>
                <a:srgbClr val="FF0000"/>
              </a:solidFill>
              <a:ea typeface="楷体_GB2312" pitchFamily="49" charset="-122"/>
            </a:endParaRPr>
          </a:p>
          <a:p>
            <a:pPr lvl="1" eaLnBrk="1" hangingPunct="1">
              <a:lnSpc>
                <a:spcPct val="90000"/>
              </a:lnSpc>
            </a:pPr>
            <a:r>
              <a:rPr lang="zh-CN" altLang="en-US" b="1" dirty="0">
                <a:solidFill>
                  <a:srgbClr val="000000"/>
                </a:solidFill>
                <a:ea typeface="楷体_GB2312" pitchFamily="49" charset="-122"/>
              </a:rPr>
              <a:t>少量用堆栈来实现程序之</a:t>
            </a:r>
            <a:r>
              <a:rPr lang="zh-CN" altLang="en-US" b="1" dirty="0">
                <a:solidFill>
                  <a:srgbClr val="000000"/>
                </a:solidFill>
                <a:ea typeface="楷体_GB2312" pitchFamily="49" charset="-122"/>
              </a:rPr>
              <a:t>间的</a:t>
            </a:r>
            <a:r>
              <a:rPr lang="zh-CN" altLang="en-US" b="1" dirty="0">
                <a:solidFill>
                  <a:srgbClr val="FF0000"/>
                </a:solidFill>
                <a:ea typeface="楷体_GB2312" pitchFamily="49" charset="-122"/>
              </a:rPr>
              <a:t>参数传递。</a:t>
            </a:r>
            <a:endParaRPr lang="zh-CN" altLang="en-US" b="1" dirty="0">
              <a:solidFill>
                <a:srgbClr val="FF0000"/>
              </a:solidFill>
              <a:ea typeface="楷体_GB2312" pitchFamily="49" charset="-122"/>
            </a:endParaRPr>
          </a:p>
          <a:p>
            <a:pPr lvl="1" eaLnBrk="1" hangingPunct="1">
              <a:lnSpc>
                <a:spcPct val="90000"/>
              </a:lnSpc>
            </a:pPr>
            <a:endParaRPr lang="zh-CN" altLang="en-US" b="1" dirty="0">
              <a:solidFill>
                <a:srgbClr val="FF0000"/>
              </a:solidFill>
              <a:ea typeface="楷体_GB2312" pitchFamily="49" charset="-122"/>
            </a:endParaRPr>
          </a:p>
        </p:txBody>
      </p:sp>
      <p:sp>
        <p:nvSpPr>
          <p:cNvPr id="55299"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堆栈数据表示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堆栈机器</a:t>
            </a:r>
            <a:endParaRPr lang="zh-CN" altLang="en-US" dirty="0">
              <a:solidFill>
                <a:srgbClr val="000000"/>
              </a:solidFill>
              <a:latin typeface="楷体_GB2312" pitchFamily="49" charset="-122"/>
              <a:ea typeface="楷体_GB2312" pitchFamily="49" charset="-122"/>
            </a:endParaRPr>
          </a:p>
          <a:p>
            <a:pPr lvl="1" eaLnBrk="1" hangingPunct="1"/>
            <a:r>
              <a:rPr lang="zh-CN" altLang="en-US" b="1" dirty="0">
                <a:solidFill>
                  <a:srgbClr val="000000"/>
                </a:solidFill>
                <a:latin typeface="楷体_GB2312" pitchFamily="49" charset="-122"/>
                <a:ea typeface="楷体_GB2312" pitchFamily="49" charset="-122"/>
              </a:rPr>
              <a:t>有堆栈数据表示的机器称为堆栈机器</a:t>
            </a:r>
            <a:endParaRPr lang="zh-CN" altLang="en-US" b="1" dirty="0">
              <a:solidFill>
                <a:srgbClr val="000000"/>
              </a:solidFill>
              <a:latin typeface="楷体_GB2312" pitchFamily="49" charset="-122"/>
              <a:ea typeface="楷体_GB2312" pitchFamily="49" charset="-122"/>
            </a:endParaRPr>
          </a:p>
          <a:p>
            <a:pPr lvl="1" eaLnBrk="1" hangingPunct="1"/>
            <a:r>
              <a:rPr lang="zh-CN" altLang="en-US" b="1" dirty="0">
                <a:solidFill>
                  <a:srgbClr val="000000"/>
                </a:solidFill>
                <a:latin typeface="楷体_GB2312" pitchFamily="49" charset="-122"/>
                <a:ea typeface="楷体_GB2312" pitchFamily="49" charset="-122"/>
              </a:rPr>
              <a:t>堆栈寻址方式的地址是隐含的，在指令中不必给出操作数的地址，</a:t>
            </a:r>
            <a:r>
              <a:rPr lang="zh-CN" altLang="en-US" b="1" dirty="0">
                <a:solidFill>
                  <a:srgbClr val="FF0000"/>
                </a:solidFill>
                <a:latin typeface="楷体_GB2312" pitchFamily="49" charset="-122"/>
                <a:ea typeface="楷体_GB2312" pitchFamily="49" charset="-122"/>
              </a:rPr>
              <a:t>零地址指令</a:t>
            </a:r>
            <a:endParaRPr lang="zh-CN" altLang="en-US" b="1" dirty="0">
              <a:solidFill>
                <a:srgbClr val="FF0000"/>
              </a:solidFill>
              <a:latin typeface="楷体_GB2312" pitchFamily="49" charset="-122"/>
              <a:ea typeface="楷体_GB2312" pitchFamily="49" charset="-122"/>
            </a:endParaRPr>
          </a:p>
          <a:p>
            <a:pPr lvl="1" eaLnBrk="1" hangingPunct="1"/>
            <a:r>
              <a:rPr lang="zh-CN" altLang="en-US" b="1" dirty="0">
                <a:solidFill>
                  <a:srgbClr val="000000"/>
                </a:solidFill>
                <a:latin typeface="楷体_GB2312" pitchFamily="49" charset="-122"/>
                <a:ea typeface="楷体_GB2312" pitchFamily="49" charset="-122"/>
              </a:rPr>
              <a:t>从</a:t>
            </a:r>
            <a:r>
              <a:rPr lang="en-US" altLang="zh-CN" b="1" dirty="0">
                <a:solidFill>
                  <a:srgbClr val="000000"/>
                </a:solidFill>
                <a:latin typeface="楷体_GB2312" pitchFamily="49" charset="-122"/>
                <a:ea typeface="楷体_GB2312" pitchFamily="49" charset="-122"/>
              </a:rPr>
              <a:t>60</a:t>
            </a:r>
            <a:r>
              <a:rPr lang="zh-CN" altLang="en-US" b="1" dirty="0">
                <a:solidFill>
                  <a:srgbClr val="000000"/>
                </a:solidFill>
                <a:latin typeface="楷体_GB2312" pitchFamily="49" charset="-122"/>
                <a:ea typeface="楷体_GB2312" pitchFamily="49" charset="-122"/>
              </a:rPr>
              <a:t>年代开始，出现了一批以堆栈寻址方式为主的堆栈计算机</a:t>
            </a:r>
            <a:endParaRPr lang="zh-CN" altLang="en-US" b="1" dirty="0">
              <a:solidFill>
                <a:srgbClr val="000000"/>
              </a:solidFill>
              <a:latin typeface="楷体_GB2312" pitchFamily="49" charset="-122"/>
              <a:ea typeface="楷体_GB2312" pitchFamily="49" charset="-122"/>
            </a:endParaRPr>
          </a:p>
          <a:p>
            <a:pPr lvl="1" eaLnBrk="1" hangingPunct="1"/>
            <a:r>
              <a:rPr lang="zh-CN" altLang="en-US" b="1" dirty="0">
                <a:solidFill>
                  <a:srgbClr val="000000"/>
                </a:solidFill>
                <a:latin typeface="楷体_GB2312" pitchFamily="49" charset="-122"/>
                <a:ea typeface="楷体_GB2312" pitchFamily="49" charset="-122"/>
              </a:rPr>
              <a:t>堆栈对以下这些方面处理非常方便</a:t>
            </a:r>
            <a:endParaRPr lang="zh-CN" altLang="en-US" b="1" dirty="0">
              <a:solidFill>
                <a:srgbClr val="000000"/>
              </a:solidFill>
              <a:latin typeface="楷体_GB2312" pitchFamily="49" charset="-122"/>
              <a:ea typeface="楷体_GB2312" pitchFamily="49" charset="-122"/>
            </a:endParaRPr>
          </a:p>
          <a:p>
            <a:pPr lvl="2" eaLnBrk="1" hangingPunct="1"/>
            <a:r>
              <a:rPr lang="zh-CN" altLang="en-US" b="1" dirty="0">
                <a:solidFill>
                  <a:srgbClr val="000000"/>
                </a:solidFill>
                <a:latin typeface="楷体_GB2312" pitchFamily="49" charset="-122"/>
                <a:ea typeface="楷体_GB2312" pitchFamily="49" charset="-122"/>
              </a:rPr>
              <a:t>表达式求值</a:t>
            </a:r>
            <a:endParaRPr lang="zh-CN" altLang="en-US" b="1" dirty="0">
              <a:solidFill>
                <a:srgbClr val="000000"/>
              </a:solidFill>
              <a:latin typeface="楷体_GB2312" pitchFamily="49" charset="-122"/>
              <a:ea typeface="楷体_GB2312" pitchFamily="49" charset="-122"/>
            </a:endParaRPr>
          </a:p>
          <a:p>
            <a:pPr lvl="2" eaLnBrk="1" hangingPunct="1"/>
            <a:r>
              <a:rPr lang="zh-CN" altLang="en-US" b="1" dirty="0">
                <a:solidFill>
                  <a:srgbClr val="000000"/>
                </a:solidFill>
                <a:latin typeface="楷体_GB2312" pitchFamily="49" charset="-122"/>
                <a:ea typeface="楷体_GB2312" pitchFamily="49" charset="-122"/>
              </a:rPr>
              <a:t>子程序调用，递归，中断嵌套</a:t>
            </a:r>
            <a:endParaRPr lang="zh-CN" altLang="en-US" b="1" dirty="0">
              <a:solidFill>
                <a:srgbClr val="000000"/>
              </a:solidFill>
              <a:latin typeface="楷体_GB2312" pitchFamily="49" charset="-122"/>
              <a:ea typeface="楷体_GB2312" pitchFamily="49" charset="-122"/>
            </a:endParaRPr>
          </a:p>
          <a:p>
            <a:pPr lvl="2" eaLnBrk="1" hangingPunct="1"/>
            <a:r>
              <a:rPr lang="zh-CN" altLang="en-US" b="1" dirty="0">
                <a:solidFill>
                  <a:srgbClr val="000000"/>
                </a:solidFill>
                <a:latin typeface="楷体_GB2312" pitchFamily="49" charset="-122"/>
                <a:ea typeface="楷体_GB2312" pitchFamily="49" charset="-122"/>
              </a:rPr>
              <a:t>块结构语言中的变量访问</a:t>
            </a:r>
            <a:endParaRPr lang="zh-CN" altLang="en-US" b="1" dirty="0">
              <a:solidFill>
                <a:srgbClr val="000000"/>
              </a:solidFill>
              <a:latin typeface="楷体_GB2312" pitchFamily="49" charset="-122"/>
              <a:ea typeface="楷体_GB2312" pitchFamily="49" charset="-122"/>
            </a:endParaRPr>
          </a:p>
          <a:p>
            <a:pPr eaLnBrk="1" hangingPunct="1"/>
            <a:endParaRPr lang="zh-CN" altLang="en-US" dirty="0">
              <a:solidFill>
                <a:srgbClr val="000000"/>
              </a:solidFill>
              <a:latin typeface="楷体_GB2312" pitchFamily="49" charset="-122"/>
              <a:ea typeface="楷体_GB2312" pitchFamily="49" charset="-122"/>
            </a:endParaRPr>
          </a:p>
        </p:txBody>
      </p:sp>
      <p:sp>
        <p:nvSpPr>
          <p:cNvPr id="56323"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堆栈数据表示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3"/>
          <p:cNvSpPr>
            <a:spLocks noGrp="1"/>
          </p:cNvSpPr>
          <p:nvPr>
            <p:ph idx="1" hasCustomPrompt="1"/>
          </p:nvPr>
        </p:nvSpPr>
        <p:spPr/>
        <p:txBody>
          <a:bodyPr vert="horz" wrap="square" lIns="91440" tIns="45720" rIns="91440" bIns="45720" anchor="t" anchorCtr="0"/>
          <a:p>
            <a:pPr eaLnBrk="1" hangingPunct="1"/>
            <a:endParaRPr lang="zh-CN" altLang="en-US" dirty="0"/>
          </a:p>
        </p:txBody>
      </p:sp>
      <p:pic>
        <p:nvPicPr>
          <p:cNvPr id="58371" name="Picture 4"/>
          <p:cNvPicPr>
            <a:picLocks noChangeAspect="1"/>
          </p:cNvPicPr>
          <p:nvPr/>
        </p:nvPicPr>
        <p:blipFill>
          <a:blip r:embed="rId1"/>
          <a:stretch>
            <a:fillRect/>
          </a:stretch>
        </p:blipFill>
        <p:spPr>
          <a:xfrm>
            <a:off x="541338" y="1046163"/>
            <a:ext cx="8204200" cy="4668837"/>
          </a:xfrm>
          <a:prstGeom prst="rect">
            <a:avLst/>
          </a:prstGeom>
          <a:noFill/>
          <a:ln w="9525">
            <a:noFill/>
          </a:ln>
        </p:spPr>
      </p:pic>
      <p:sp>
        <p:nvSpPr>
          <p:cNvPr id="58372"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堆栈数据表示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3"/>
          <p:cNvSpPr>
            <a:spLocks noGrp="1"/>
          </p:cNvSpPr>
          <p:nvPr>
            <p:ph idx="1" hasCustomPrompt="1"/>
          </p:nvPr>
        </p:nvSpPr>
        <p:spPr/>
        <p:txBody>
          <a:bodyPr vert="horz" wrap="square" lIns="91440" tIns="45720" rIns="91440" bIns="45720" anchor="t" anchorCtr="0"/>
          <a:p>
            <a:pPr eaLnBrk="1" hangingPunct="1"/>
            <a:r>
              <a:rPr lang="zh-CN" altLang="en-US" sz="2400" dirty="0">
                <a:solidFill>
                  <a:srgbClr val="000000"/>
                </a:solidFill>
                <a:latin typeface="楷体_GB2312" pitchFamily="49" charset="-122"/>
                <a:ea typeface="楷体_GB2312" pitchFamily="49" charset="-122"/>
              </a:rPr>
              <a:t>堆栈计算机具有如下特点：</a:t>
            </a:r>
            <a:endParaRPr lang="zh-CN" altLang="en-US" dirty="0"/>
          </a:p>
          <a:p>
            <a:pPr lvl="1" eaLnBrk="1" hangingPunct="1"/>
            <a:r>
              <a:rPr lang="zh-CN" altLang="en-US" b="1" dirty="0">
                <a:solidFill>
                  <a:srgbClr val="000000"/>
                </a:solidFill>
                <a:ea typeface="楷体_GB2312" pitchFamily="49" charset="-122"/>
              </a:rPr>
              <a:t>（</a:t>
            </a:r>
            <a:r>
              <a:rPr lang="en-US" altLang="zh-CN" b="1" dirty="0">
                <a:solidFill>
                  <a:srgbClr val="000000"/>
                </a:solidFill>
                <a:ea typeface="楷体_GB2312" pitchFamily="49" charset="-122"/>
              </a:rPr>
              <a:t>1</a:t>
            </a:r>
            <a:r>
              <a:rPr lang="zh-CN" altLang="en-US" b="1" dirty="0">
                <a:solidFill>
                  <a:srgbClr val="000000"/>
                </a:solidFill>
                <a:ea typeface="楷体_GB2312" pitchFamily="49" charset="-122"/>
              </a:rPr>
              <a:t>）有高速寄存器组成的硬件堆栈，并附加控制电路，让它与主存中的堆栈区在逻辑上构成整体，使堆栈的访问速度是寄存器级，容量是主存级。</a:t>
            </a:r>
            <a:endParaRPr lang="zh-CN" altLang="en-US" b="1" dirty="0">
              <a:solidFill>
                <a:srgbClr val="000000"/>
              </a:solidFill>
              <a:ea typeface="楷体_GB2312" pitchFamily="49" charset="-122"/>
            </a:endParaRPr>
          </a:p>
          <a:p>
            <a:pPr lvl="1" eaLnBrk="1" hangingPunct="1"/>
            <a:endParaRPr lang="zh-CN" altLang="en-US" b="1" dirty="0">
              <a:solidFill>
                <a:srgbClr val="000000"/>
              </a:solidFill>
              <a:ea typeface="楷体_GB2312" pitchFamily="49" charset="-122"/>
            </a:endParaRPr>
          </a:p>
          <a:p>
            <a:pPr lvl="1" eaLnBrk="1" hangingPunct="1"/>
            <a:r>
              <a:rPr lang="zh-CN" altLang="en-US" b="1" dirty="0">
                <a:solidFill>
                  <a:srgbClr val="000000"/>
                </a:solidFill>
                <a:ea typeface="楷体_GB2312" pitchFamily="49" charset="-122"/>
              </a:rPr>
              <a:t>（</a:t>
            </a:r>
            <a:r>
              <a:rPr lang="en-US" altLang="zh-CN" b="1" dirty="0">
                <a:solidFill>
                  <a:srgbClr val="000000"/>
                </a:solidFill>
                <a:ea typeface="楷体_GB2312" pitchFamily="49" charset="-122"/>
              </a:rPr>
              <a:t>2</a:t>
            </a:r>
            <a:r>
              <a:rPr lang="zh-CN" altLang="en-US" b="1" dirty="0">
                <a:solidFill>
                  <a:srgbClr val="000000"/>
                </a:solidFill>
                <a:ea typeface="楷体_GB2312" pitchFamily="49" charset="-122"/>
              </a:rPr>
              <a:t>）有丰富的堆栈指令，可直接对堆栈中的数据进行各种</a:t>
            </a:r>
            <a:r>
              <a:rPr lang="zh-CN" altLang="en-US" b="1" dirty="0">
                <a:solidFill>
                  <a:srgbClr val="000000"/>
                </a:solidFill>
                <a:ea typeface="楷体_GB2312" pitchFamily="49" charset="-122"/>
              </a:rPr>
              <a:t>运算。</a:t>
            </a:r>
            <a:endParaRPr lang="zh-CN" altLang="en-US" b="1" dirty="0">
              <a:solidFill>
                <a:srgbClr val="000000"/>
              </a:solidFill>
              <a:ea typeface="楷体_GB2312" pitchFamily="49" charset="-122"/>
            </a:endParaRPr>
          </a:p>
          <a:p>
            <a:pPr marL="457200" lvl="1" indent="0" eaLnBrk="1" hangingPunct="1">
              <a:buNone/>
            </a:pPr>
            <a:endParaRPr lang="zh-CN" altLang="en-US" b="1" dirty="0">
              <a:solidFill>
                <a:srgbClr val="000000"/>
              </a:solidFill>
              <a:ea typeface="楷体_GB2312" pitchFamily="49" charset="-122"/>
            </a:endParaRPr>
          </a:p>
          <a:p>
            <a:pPr lvl="1" eaLnBrk="1" hangingPunct="1"/>
            <a:r>
              <a:rPr lang="zh-CN" altLang="en-US" b="1" dirty="0">
                <a:solidFill>
                  <a:srgbClr val="000000"/>
                </a:solidFill>
                <a:ea typeface="楷体_GB2312" pitchFamily="49" charset="-122"/>
              </a:rPr>
              <a:t> </a:t>
            </a:r>
            <a:r>
              <a:rPr lang="en-US" altLang="zh-CN" b="1" dirty="0">
                <a:solidFill>
                  <a:srgbClr val="000000"/>
                </a:solidFill>
                <a:latin typeface="楷体_GB2312" pitchFamily="49" charset="-122"/>
                <a:ea typeface="楷体_GB2312" pitchFamily="49" charset="-122"/>
                <a:sym typeface="+mn-ea"/>
              </a:rPr>
              <a:t>(3)</a:t>
            </a:r>
            <a:r>
              <a:rPr lang="zh-CN" altLang="en-US" b="1" dirty="0">
                <a:solidFill>
                  <a:srgbClr val="000000"/>
                </a:solidFill>
                <a:latin typeface="楷体_GB2312" pitchFamily="49" charset="-122"/>
                <a:ea typeface="楷体_GB2312" pitchFamily="49" charset="-122"/>
                <a:sym typeface="+mn-ea"/>
              </a:rPr>
              <a:t>支持高级语言，有利于编译程序。因为一般的算术表达式可以很容易地转化成逆波兰表达式，而逆波兰表达式能够直接形成由堆栈指令组成的程序，这样就简化了编译程序。</a:t>
            </a:r>
            <a:endParaRPr lang="zh-CN" altLang="en-US" b="1" dirty="0">
              <a:solidFill>
                <a:srgbClr val="000000"/>
              </a:solidFill>
              <a:latin typeface="楷体_GB2312" pitchFamily="49" charset="-122"/>
              <a:ea typeface="楷体_GB2312" pitchFamily="49" charset="-122"/>
            </a:endParaRPr>
          </a:p>
          <a:p>
            <a:pPr lvl="1" eaLnBrk="1" hangingPunct="1"/>
            <a:endParaRPr lang="zh-CN" altLang="en-US" b="1" dirty="0">
              <a:solidFill>
                <a:srgbClr val="000000"/>
              </a:solidFill>
              <a:ea typeface="楷体_GB2312" pitchFamily="49" charset="-122"/>
            </a:endParaRPr>
          </a:p>
          <a:p>
            <a:pPr eaLnBrk="1" hangingPunct="1"/>
            <a:endParaRPr lang="zh-CN" altLang="en-US" dirty="0">
              <a:solidFill>
                <a:srgbClr val="000000"/>
              </a:solidFill>
              <a:ea typeface="楷体_GB2312" pitchFamily="49" charset="-122"/>
            </a:endParaRPr>
          </a:p>
        </p:txBody>
      </p:sp>
      <p:sp>
        <p:nvSpPr>
          <p:cNvPr id="59395"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堆栈数据表示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堆栈计算机具有如下特点：</a:t>
            </a:r>
            <a:endParaRPr lang="zh-CN" altLang="en-US" dirty="0">
              <a:solidFill>
                <a:srgbClr val="000000"/>
              </a:solidFill>
              <a:latin typeface="楷体_GB2312" pitchFamily="49" charset="-122"/>
              <a:ea typeface="楷体_GB2312" pitchFamily="49" charset="-122"/>
            </a:endParaRPr>
          </a:p>
          <a:p>
            <a:pPr lvl="1" eaLnBrk="1" hangingPunct="1"/>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4</a:t>
            </a:r>
            <a:r>
              <a:rPr lang="zh-CN" altLang="en-US" b="1" dirty="0">
                <a:solidFill>
                  <a:srgbClr val="000000"/>
                </a:solidFill>
                <a:latin typeface="楷体_GB2312" pitchFamily="49" charset="-122"/>
                <a:ea typeface="楷体_GB2312" pitchFamily="49" charset="-122"/>
              </a:rPr>
              <a:t>）程序的总存储量最短</a:t>
            </a:r>
            <a:endParaRPr lang="zh-CN" altLang="en-US" b="1" dirty="0">
              <a:solidFill>
                <a:srgbClr val="000000"/>
              </a:solidFill>
              <a:latin typeface="楷体_GB2312" pitchFamily="49" charset="-122"/>
              <a:ea typeface="楷体_GB2312" pitchFamily="49" charset="-122"/>
            </a:endParaRPr>
          </a:p>
          <a:p>
            <a:pPr lvl="2" eaLnBrk="1" hangingPunct="1">
              <a:lnSpc>
                <a:spcPct val="90000"/>
              </a:lnSpc>
            </a:pPr>
            <a:r>
              <a:rPr lang="zh-CN" altLang="en-US" b="1" dirty="0">
                <a:solidFill>
                  <a:srgbClr val="FF0000"/>
                </a:solidFill>
                <a:latin typeface="楷体_GB2312" pitchFamily="49" charset="-122"/>
                <a:ea typeface="楷体_GB2312" pitchFamily="49" charset="-122"/>
                <a:sym typeface="+mn-ea"/>
              </a:rPr>
              <a:t>以主存寻址方式为主的计算机系统</a:t>
            </a:r>
            <a:r>
              <a:rPr lang="zh-CN" altLang="en-US" b="1" dirty="0">
                <a:latin typeface="楷体_GB2312" pitchFamily="49" charset="-122"/>
                <a:ea typeface="楷体_GB2312" pitchFamily="49" charset="-122"/>
                <a:sym typeface="+mn-ea"/>
              </a:rPr>
              <a:t>，在编译一个算术表达式时，要</a:t>
            </a:r>
            <a:r>
              <a:rPr lang="zh-CN" altLang="en-US" b="1" dirty="0">
                <a:solidFill>
                  <a:srgbClr val="FF0000"/>
                </a:solidFill>
                <a:latin typeface="楷体_GB2312" pitchFamily="49" charset="-122"/>
                <a:ea typeface="楷体_GB2312" pitchFamily="49" charset="-122"/>
                <a:sym typeface="+mn-ea"/>
              </a:rPr>
              <a:t>为每一个变量分配主存单元</a:t>
            </a:r>
            <a:r>
              <a:rPr lang="zh-CN" altLang="en-US" b="1" dirty="0">
                <a:latin typeface="楷体_GB2312" pitchFamily="49" charset="-122"/>
                <a:ea typeface="楷体_GB2312" pitchFamily="49" charset="-122"/>
                <a:sym typeface="+mn-ea"/>
              </a:rPr>
              <a:t>，另外，还会人为地产生一些中间变量。</a:t>
            </a:r>
            <a:r>
              <a:rPr lang="zh-CN" altLang="en-US" b="1" dirty="0">
                <a:solidFill>
                  <a:srgbClr val="FF0000"/>
                </a:solidFill>
                <a:latin typeface="楷体_GB2312" pitchFamily="49" charset="-122"/>
                <a:ea typeface="楷体_GB2312" pitchFamily="49" charset="-122"/>
                <a:sym typeface="+mn-ea"/>
              </a:rPr>
              <a:t>如何减少中间变量的个数</a:t>
            </a:r>
            <a:r>
              <a:rPr lang="zh-CN" altLang="en-US" b="1" dirty="0">
                <a:latin typeface="楷体_GB2312" pitchFamily="49" charset="-122"/>
                <a:ea typeface="楷体_GB2312" pitchFamily="49" charset="-122"/>
                <a:sym typeface="+mn-ea"/>
              </a:rPr>
              <a:t>，合理地为变量分配存储单元，是编译器的一项许多相当困难的工作。</a:t>
            </a:r>
            <a:endParaRPr lang="zh-CN" altLang="en-US" b="1" dirty="0">
              <a:latin typeface="楷体_GB2312" pitchFamily="49" charset="-122"/>
              <a:ea typeface="楷体_GB2312" pitchFamily="49" charset="-122"/>
            </a:endParaRPr>
          </a:p>
          <a:p>
            <a:pPr lvl="2" eaLnBrk="1" hangingPunct="1">
              <a:lnSpc>
                <a:spcPct val="90000"/>
              </a:lnSpc>
            </a:pPr>
            <a:r>
              <a:rPr lang="zh-CN" altLang="en-US" b="1" dirty="0">
                <a:solidFill>
                  <a:srgbClr val="FF0000"/>
                </a:solidFill>
                <a:latin typeface="楷体_GB2312" pitchFamily="49" charset="-122"/>
                <a:ea typeface="楷体_GB2312" pitchFamily="49" charset="-122"/>
                <a:sym typeface="+mn-ea"/>
              </a:rPr>
              <a:t>以寄存器寻址方式为主的计算机系统</a:t>
            </a:r>
            <a:r>
              <a:rPr lang="zh-CN" altLang="en-US" b="1" dirty="0">
                <a:latin typeface="楷体_GB2312" pitchFamily="49" charset="-122"/>
                <a:ea typeface="楷体_GB2312" pitchFamily="49" charset="-122"/>
                <a:sym typeface="+mn-ea"/>
              </a:rPr>
              <a:t>，编译器需要决定哪些变量放在通用寄存器中，哪些变量放在主存中，</a:t>
            </a:r>
            <a:r>
              <a:rPr lang="zh-CN" altLang="en-US" b="1" dirty="0">
                <a:solidFill>
                  <a:srgbClr val="FF0000"/>
                </a:solidFill>
                <a:latin typeface="楷体_GB2312" pitchFamily="49" charset="-122"/>
                <a:ea typeface="楷体_GB2312" pitchFamily="49" charset="-122"/>
                <a:sym typeface="+mn-ea"/>
              </a:rPr>
              <a:t>以减少访问主存储器的次数</a:t>
            </a:r>
            <a:r>
              <a:rPr lang="zh-CN" altLang="en-US" b="1" dirty="0">
                <a:latin typeface="楷体_GB2312" pitchFamily="49" charset="-122"/>
                <a:ea typeface="楷体_GB2312" pitchFamily="49" charset="-122"/>
                <a:sym typeface="+mn-ea"/>
              </a:rPr>
              <a:t>。另外，也同样存在</a:t>
            </a:r>
            <a:r>
              <a:rPr lang="zh-CN" altLang="en-US" b="1" dirty="0">
                <a:solidFill>
                  <a:srgbClr val="FF0000"/>
                </a:solidFill>
                <a:latin typeface="楷体_GB2312" pitchFamily="49" charset="-122"/>
                <a:ea typeface="楷体_GB2312" pitchFamily="49" charset="-122"/>
                <a:sym typeface="+mn-ea"/>
              </a:rPr>
              <a:t>如何减少了中间变量</a:t>
            </a:r>
            <a:r>
              <a:rPr lang="zh-CN" altLang="en-US" b="1" dirty="0">
                <a:latin typeface="楷体_GB2312" pitchFamily="49" charset="-122"/>
                <a:ea typeface="楷体_GB2312" pitchFamily="49" charset="-122"/>
                <a:sym typeface="+mn-ea"/>
              </a:rPr>
              <a:t>，节省了存储空间的问题。</a:t>
            </a:r>
            <a:endParaRPr lang="zh-CN" altLang="en-US" b="1" dirty="0">
              <a:solidFill>
                <a:srgbClr val="000000"/>
              </a:solidFill>
              <a:latin typeface="楷体_GB2312" pitchFamily="49" charset="-122"/>
              <a:ea typeface="楷体_GB2312" pitchFamily="49" charset="-122"/>
            </a:endParaRPr>
          </a:p>
          <a:p>
            <a:pPr lvl="2" eaLnBrk="1" hangingPunct="1"/>
            <a:r>
              <a:rPr lang="zh-CN" altLang="en-US" b="1" dirty="0">
                <a:solidFill>
                  <a:srgbClr val="000000"/>
                </a:solidFill>
                <a:latin typeface="楷体_GB2312" pitchFamily="49" charset="-122"/>
                <a:ea typeface="楷体_GB2312" pitchFamily="49" charset="-122"/>
              </a:rPr>
              <a:t>由于堆栈指令不需要地址码，指令的长度很短，与以寄存器寻址方式和以主存寻址方式为主的计算机系统相比，虽然程序本身的条数没有减少，但程序的总存储量要缩短许多</a:t>
            </a:r>
            <a:endParaRPr lang="zh-CN" altLang="en-US" b="1" dirty="0">
              <a:solidFill>
                <a:srgbClr val="000000"/>
              </a:solidFill>
              <a:latin typeface="楷体_GB2312" pitchFamily="49" charset="-122"/>
              <a:ea typeface="楷体_GB2312" pitchFamily="49" charset="-122"/>
            </a:endParaRPr>
          </a:p>
          <a:p>
            <a:pPr lvl="1" eaLnBrk="1" hangingPunct="1"/>
            <a:endParaRPr lang="zh-CN" altLang="en-US" dirty="0">
              <a:solidFill>
                <a:srgbClr val="000000"/>
              </a:solidFill>
              <a:latin typeface="楷体_GB2312" pitchFamily="49" charset="-122"/>
              <a:ea typeface="楷体_GB2312" pitchFamily="49" charset="-122"/>
            </a:endParaRPr>
          </a:p>
        </p:txBody>
      </p:sp>
      <p:sp>
        <p:nvSpPr>
          <p:cNvPr id="62467"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堆栈数据表示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第2章 数据表示、寻址方式与指令系统</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19459" name="Rectangle 3"/>
          <p:cNvSpPr>
            <a:spLocks noGrp="1"/>
          </p:cNvSpPr>
          <p:nvPr>
            <p:ph idx="1" hasCustomPrompt="1"/>
          </p:nvPr>
        </p:nvSpPr>
        <p:spPr/>
        <p:txBody>
          <a:bodyPr vert="horz" wrap="square" lIns="91440" tIns="45720" rIns="91440" bIns="45720" anchor="t" anchorCtr="0"/>
          <a:p>
            <a:pPr algn="just" eaLnBrk="1" hangingPunct="1"/>
            <a:r>
              <a:rPr lang="zh-CN" altLang="en-US" dirty="0">
                <a:solidFill>
                  <a:srgbClr val="FF0000"/>
                </a:solidFill>
                <a:latin typeface="黑体" panose="02010609060101010101" pitchFamily="49" charset="-122"/>
                <a:ea typeface="黑体" panose="02010609060101010101" pitchFamily="49" charset="-122"/>
              </a:rPr>
              <a:t>重点</a:t>
            </a:r>
            <a:endParaRPr lang="zh-CN" altLang="en-US" dirty="0">
              <a:solidFill>
                <a:srgbClr val="FF0000"/>
              </a:solidFill>
              <a:latin typeface="黑体" panose="02010609060101010101" pitchFamily="49" charset="-122"/>
              <a:ea typeface="黑体" panose="02010609060101010101" pitchFamily="49" charset="-122"/>
            </a:endParaRPr>
          </a:p>
          <a:p>
            <a:pPr lvl="1" algn="just" eaLnBrk="1" hangingPunct="1"/>
            <a:r>
              <a:rPr lang="zh-CN" altLang="en-US" b="1" dirty="0">
                <a:solidFill>
                  <a:srgbClr val="000000"/>
                </a:solidFill>
                <a:latin typeface="楷体_GB2312" pitchFamily="49" charset="-122"/>
                <a:ea typeface="楷体_GB2312" pitchFamily="49" charset="-122"/>
              </a:rPr>
              <a:t>浮点数尾数基值的选择和下溢处理，自定义数据表示，再定位技术，信息按整数边界存储，操作码优化，指令格式的优化设计，指令系统改进途径；</a:t>
            </a:r>
            <a:endParaRPr lang="en-US" altLang="zh-CN" b="1" dirty="0">
              <a:solidFill>
                <a:srgbClr val="000000"/>
              </a:solidFill>
              <a:latin typeface="楷体_GB2312" pitchFamily="49" charset="-122"/>
              <a:ea typeface="楷体_GB2312" pitchFamily="49" charset="-122"/>
            </a:endParaRPr>
          </a:p>
          <a:p>
            <a:pPr lvl="1" algn="just" eaLnBrk="1" hangingPunct="1"/>
            <a:r>
              <a:rPr lang="en-US" altLang="zh-CN" b="1" dirty="0">
                <a:solidFill>
                  <a:srgbClr val="000000"/>
                </a:solidFill>
                <a:latin typeface="楷体_GB2312" pitchFamily="49" charset="-122"/>
                <a:ea typeface="楷体_GB2312" pitchFamily="49" charset="-122"/>
              </a:rPr>
              <a:t>RISC</a:t>
            </a:r>
            <a:r>
              <a:rPr lang="zh-CN" altLang="en-US" b="1" dirty="0">
                <a:solidFill>
                  <a:srgbClr val="000000"/>
                </a:solidFill>
                <a:latin typeface="楷体_GB2312" pitchFamily="49" charset="-122"/>
                <a:ea typeface="楷体_GB2312" pitchFamily="49" charset="-122"/>
              </a:rPr>
              <a:t>思想及所采用的基本技术。</a:t>
            </a:r>
            <a:endParaRPr lang="zh-CN" altLang="en-US" b="1" dirty="0">
              <a:solidFill>
                <a:srgbClr val="000000"/>
              </a:solidFill>
              <a:latin typeface="楷体_GB2312" pitchFamily="49" charset="-122"/>
              <a:ea typeface="楷体_GB2312" pitchFamily="49" charset="-122"/>
            </a:endParaRPr>
          </a:p>
          <a:p>
            <a:pPr algn="just" eaLnBrk="1" hangingPunct="1"/>
            <a:r>
              <a:rPr lang="zh-CN" altLang="en-US" dirty="0">
                <a:solidFill>
                  <a:srgbClr val="FF0000"/>
                </a:solidFill>
                <a:latin typeface="黑体" panose="02010609060101010101" pitchFamily="49" charset="-122"/>
                <a:ea typeface="黑体" panose="02010609060101010101" pitchFamily="49" charset="-122"/>
              </a:rPr>
              <a:t>难点</a:t>
            </a:r>
            <a:endParaRPr lang="zh-CN" altLang="en-US" dirty="0">
              <a:solidFill>
                <a:srgbClr val="FF0000"/>
              </a:solidFill>
              <a:latin typeface="黑体" panose="02010609060101010101" pitchFamily="49" charset="-122"/>
              <a:ea typeface="黑体" panose="02010609060101010101" pitchFamily="49" charset="-122"/>
            </a:endParaRPr>
          </a:p>
          <a:p>
            <a:pPr lvl="1" algn="just" eaLnBrk="1" hangingPunct="1"/>
            <a:r>
              <a:rPr lang="zh-CN" altLang="en-US" b="1" dirty="0">
                <a:solidFill>
                  <a:srgbClr val="000000"/>
                </a:solidFill>
                <a:ea typeface="楷体_GB2312" pitchFamily="49" charset="-122"/>
              </a:rPr>
              <a:t>浮点数尾数基值的选择；</a:t>
            </a:r>
            <a:endParaRPr lang="zh-CN" altLang="en-US" b="1" dirty="0">
              <a:solidFill>
                <a:srgbClr val="000000"/>
              </a:solidFill>
              <a:ea typeface="楷体_GB2312" pitchFamily="49" charset="-122"/>
            </a:endParaRPr>
          </a:p>
          <a:p>
            <a:pPr lvl="1" algn="just" eaLnBrk="1" hangingPunct="1"/>
            <a:r>
              <a:rPr lang="zh-CN" altLang="en-US" b="1" dirty="0">
                <a:solidFill>
                  <a:srgbClr val="000000"/>
                </a:solidFill>
                <a:ea typeface="楷体_GB2312" pitchFamily="49" charset="-122"/>
              </a:rPr>
              <a:t>指令字格式的优化技术。</a:t>
            </a:r>
            <a:endParaRPr lang="zh-CN" altLang="en-US" b="1" dirty="0">
              <a:solidFill>
                <a:srgbClr val="000000"/>
              </a:solidFill>
              <a:ea typeface="楷体_GB2312"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堆栈计算机具有如下特点：</a:t>
            </a:r>
            <a:endParaRPr lang="en-US" altLang="zh-CN" dirty="0">
              <a:solidFill>
                <a:srgbClr val="000000"/>
              </a:solidFill>
              <a:latin typeface="楷体_GB2312" pitchFamily="49" charset="-122"/>
              <a:ea typeface="楷体_GB2312" pitchFamily="49" charset="-122"/>
            </a:endParaRPr>
          </a:p>
          <a:p>
            <a:pPr lvl="1" eaLnBrk="1" hangingPunct="1"/>
            <a:r>
              <a:rPr lang="en-US" altLang="zh-CN" b="1" dirty="0">
                <a:solidFill>
                  <a:srgbClr val="FF0000"/>
                </a:solidFill>
                <a:latin typeface="楷体_GB2312" pitchFamily="49" charset="-122"/>
                <a:ea typeface="楷体_GB2312" pitchFamily="49" charset="-122"/>
              </a:rPr>
              <a:t>(5)</a:t>
            </a:r>
            <a:r>
              <a:rPr lang="zh-CN" altLang="en-US" b="1" dirty="0">
                <a:solidFill>
                  <a:srgbClr val="FF0000"/>
                </a:solidFill>
                <a:latin typeface="楷体_GB2312" pitchFamily="49" charset="-122"/>
                <a:ea typeface="楷体_GB2312" pitchFamily="49" charset="-122"/>
              </a:rPr>
              <a:t>支持程序的嵌套和递归调用，支持中断处理</a:t>
            </a:r>
            <a:endParaRPr lang="zh-CN" altLang="en-US" b="1" dirty="0">
              <a:solidFill>
                <a:srgbClr val="FF0000"/>
              </a:solidFill>
              <a:latin typeface="楷体_GB2312" pitchFamily="49" charset="-122"/>
              <a:ea typeface="楷体_GB2312" pitchFamily="49" charset="-122"/>
            </a:endParaRPr>
          </a:p>
          <a:p>
            <a:pPr lvl="2" eaLnBrk="1" hangingPunct="1">
              <a:spcBef>
                <a:spcPts val="1800"/>
              </a:spcBef>
            </a:pPr>
            <a:r>
              <a:rPr lang="zh-CN" altLang="en-US" b="1" dirty="0">
                <a:solidFill>
                  <a:srgbClr val="000000"/>
                </a:solidFill>
                <a:latin typeface="楷体_GB2312" pitchFamily="49" charset="-122"/>
                <a:ea typeface="楷体_GB2312" pitchFamily="49" charset="-122"/>
              </a:rPr>
              <a:t>在程序调用过程中，要保存返回地址，保存处理机状态，保存程序现场，并向子程序传送参数。</a:t>
            </a:r>
            <a:endParaRPr lang="en-US" altLang="zh-CN" b="1" dirty="0">
              <a:solidFill>
                <a:srgbClr val="000000"/>
              </a:solidFill>
              <a:latin typeface="楷体_GB2312" pitchFamily="49" charset="-122"/>
              <a:ea typeface="楷体_GB2312" pitchFamily="49" charset="-122"/>
            </a:endParaRPr>
          </a:p>
          <a:p>
            <a:pPr lvl="2" eaLnBrk="1" hangingPunct="1">
              <a:spcBef>
                <a:spcPts val="1800"/>
              </a:spcBef>
            </a:pPr>
            <a:r>
              <a:rPr lang="zh-CN" altLang="en-US" b="1" dirty="0">
                <a:solidFill>
                  <a:srgbClr val="000000"/>
                </a:solidFill>
                <a:latin typeface="楷体_GB2312" pitchFamily="49" charset="-122"/>
                <a:ea typeface="楷体_GB2312" pitchFamily="49" charset="-122"/>
              </a:rPr>
              <a:t>在堆栈型计算机中，可以把这些信息都压入堆栈，而不必为它们赋予地址。当从子程序返回时，可以直接从堆栈中弹出所需要的信息。这样，可以减少大量的辅助操作，加快运算速度；</a:t>
            </a:r>
            <a:endParaRPr lang="zh-CN" altLang="en-US" b="1" dirty="0">
              <a:solidFill>
                <a:srgbClr val="000000"/>
              </a:solidFill>
              <a:latin typeface="楷体_GB2312" pitchFamily="49" charset="-122"/>
              <a:ea typeface="楷体_GB2312" pitchFamily="49" charset="-122"/>
            </a:endParaRPr>
          </a:p>
          <a:p>
            <a:pPr lvl="2" eaLnBrk="1" hangingPunct="1">
              <a:spcBef>
                <a:spcPts val="1800"/>
              </a:spcBef>
            </a:pPr>
            <a:r>
              <a:rPr lang="zh-CN" altLang="en-US" b="1" dirty="0">
                <a:solidFill>
                  <a:srgbClr val="000000"/>
                </a:solidFill>
                <a:latin typeface="楷体_GB2312" pitchFamily="49" charset="-122"/>
                <a:ea typeface="楷体_GB2312" pitchFamily="49" charset="-122"/>
              </a:rPr>
              <a:t>中断的处理过程与程序的调用很类似，使用堆栈能够加速中断的处理过程，简化中断程序设计。</a:t>
            </a:r>
            <a:endParaRPr lang="zh-CN" altLang="en-US" b="1" dirty="0">
              <a:solidFill>
                <a:srgbClr val="000000"/>
              </a:solidFill>
              <a:latin typeface="楷体_GB2312" pitchFamily="49" charset="-122"/>
              <a:ea typeface="楷体_GB2312" pitchFamily="49" charset="-122"/>
            </a:endParaRPr>
          </a:p>
          <a:p>
            <a:pPr eaLnBrk="1" hangingPunct="1"/>
            <a:endParaRPr lang="zh-CN" altLang="en-US" dirty="0">
              <a:latin typeface="楷体_GB2312" pitchFamily="49" charset="-122"/>
              <a:ea typeface="楷体_GB2312" pitchFamily="49" charset="-122"/>
            </a:endParaRPr>
          </a:p>
        </p:txBody>
      </p:sp>
      <p:sp>
        <p:nvSpPr>
          <p:cNvPr id="63491"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2.1.2 </a:t>
            </a:r>
            <a:r>
              <a:rPr lang="zh-CN" altLang="en-US" sz="3200" dirty="0">
                <a:solidFill>
                  <a:srgbClr val="000000"/>
                </a:solidFill>
                <a:latin typeface="Times New Roman" panose="02020603050405020304" pitchFamily="18" charset="0"/>
                <a:ea typeface="楷体_GB2312" pitchFamily="49" charset="-122"/>
              </a:rPr>
              <a:t>高级数据表示</a:t>
            </a:r>
            <a:r>
              <a:rPr lang="en-US" altLang="zh-CN" sz="32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堆栈数据表示</a:t>
            </a:r>
            <a:endParaRPr lang="zh-CN" altLang="en-US" sz="2800"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2.1.3 </a:t>
            </a:r>
            <a:r>
              <a:rPr lang="zh-CN" altLang="en-US" sz="3200" dirty="0">
                <a:solidFill>
                  <a:srgbClr val="000000"/>
                </a:solidFill>
                <a:latin typeface="Times New Roman" panose="02020603050405020304" pitchFamily="18" charset="0"/>
                <a:ea typeface="楷体_GB2312" pitchFamily="49" charset="-122"/>
              </a:rPr>
              <a:t>引入数据表示的原则</a:t>
            </a:r>
            <a:r>
              <a:rPr lang="en-US" altLang="zh-CN" sz="3200" dirty="0">
                <a:solidFill>
                  <a:srgbClr val="000000"/>
                </a:solidFill>
                <a:latin typeface="Times New Roman" panose="02020603050405020304" pitchFamily="18" charset="0"/>
                <a:ea typeface="楷体_GB2312" pitchFamily="49" charset="-122"/>
              </a:rPr>
              <a:t>(</a:t>
            </a:r>
            <a:r>
              <a:rPr lang="zh-CN" altLang="en-US" sz="3200" dirty="0">
                <a:solidFill>
                  <a:srgbClr val="000000"/>
                </a:solidFill>
                <a:latin typeface="Times New Roman" panose="02020603050405020304" pitchFamily="18" charset="0"/>
                <a:ea typeface="楷体_GB2312" pitchFamily="49" charset="-122"/>
              </a:rPr>
              <a:t>简答题</a:t>
            </a:r>
            <a:r>
              <a:rPr lang="en-US" altLang="zh-CN" sz="3200" dirty="0">
                <a:solidFill>
                  <a:srgbClr val="000000"/>
                </a:solidFill>
                <a:latin typeface="Times New Roman" panose="02020603050405020304" pitchFamily="18" charset="0"/>
                <a:ea typeface="楷体_GB2312" pitchFamily="49" charset="-122"/>
              </a:rPr>
              <a:t>)</a:t>
            </a:r>
            <a:endParaRPr lang="en-US" altLang="zh-CN" sz="3200" dirty="0">
              <a:solidFill>
                <a:srgbClr val="000000"/>
              </a:solidFill>
              <a:latin typeface="Times New Roman" panose="02020603050405020304" pitchFamily="18" charset="0"/>
              <a:ea typeface="楷体_GB2312" pitchFamily="49" charset="-122"/>
            </a:endParaRPr>
          </a:p>
        </p:txBody>
      </p:sp>
      <p:sp>
        <p:nvSpPr>
          <p:cNvPr id="64515"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FF0000"/>
                </a:solidFill>
                <a:latin typeface="Times New Roman" panose="02020603050405020304" pitchFamily="18" charset="0"/>
                <a:ea typeface="楷体_GB2312" pitchFamily="49" charset="-122"/>
              </a:rPr>
              <a:t>从根本上讲，存储器一维线性的存储结构与要求经常使用的多维离散数据结构有着很大的差距；</a:t>
            </a:r>
            <a:endParaRPr lang="zh-CN" altLang="en-US" dirty="0">
              <a:solidFill>
                <a:srgbClr val="FF0000"/>
              </a:solidFill>
              <a:latin typeface="Times New Roman" panose="02020603050405020304" pitchFamily="18" charset="0"/>
              <a:ea typeface="楷体_GB2312" pitchFamily="49" charset="-122"/>
            </a:endParaRPr>
          </a:p>
          <a:p>
            <a:pPr eaLnBrk="1" hangingPunct="1"/>
            <a:r>
              <a:rPr lang="zh-CN" altLang="en-US" dirty="0">
                <a:solidFill>
                  <a:srgbClr val="FF0000"/>
                </a:solidFill>
                <a:latin typeface="Times New Roman" panose="02020603050405020304" pitchFamily="18" charset="0"/>
                <a:ea typeface="楷体_GB2312" pitchFamily="49" charset="-122"/>
              </a:rPr>
              <a:t>任何一种数据表示的引入，都会对与之对应的数据结构的实现具有很高的实现效率。那么，是否面对每一种应用中所涉及的数据结构，都要在机器内部引入相应的数据表示哪？或者说应遵守什么样的原则来确定机器内部的数据表示</a:t>
            </a:r>
            <a:r>
              <a:rPr lang="zh-CN" altLang="en-US" dirty="0">
                <a:solidFill>
                  <a:srgbClr val="FF0000"/>
                </a:solidFill>
                <a:latin typeface="Times New Roman" panose="02020603050405020304" pitchFamily="18" charset="0"/>
                <a:ea typeface="楷体_GB2312" pitchFamily="49" charset="-122"/>
              </a:rPr>
              <a:t>哪？</a:t>
            </a:r>
            <a:endParaRPr lang="en-US" altLang="zh-CN" dirty="0">
              <a:latin typeface="Times New Roman" panose="02020603050405020304" pitchFamily="18" charset="0"/>
              <a:ea typeface="楷体_GB2312" pitchFamily="49" charset="-122"/>
            </a:endParaRPr>
          </a:p>
          <a:p>
            <a:pPr lvl="2" eaLnBrk="1" hangingPunct="1">
              <a:spcBef>
                <a:spcPts val="1800"/>
              </a:spcBef>
            </a:pPr>
            <a:r>
              <a:rPr lang="zh-CN" altLang="en-US" dirty="0">
                <a:latin typeface="Times New Roman" panose="02020603050405020304" pitchFamily="18" charset="0"/>
                <a:ea typeface="楷体_GB2312" pitchFamily="49" charset="-122"/>
              </a:rPr>
              <a:t>一是基本的数据表示必须</a:t>
            </a:r>
            <a:r>
              <a:rPr lang="zh-CN" altLang="en-US" dirty="0">
                <a:latin typeface="Times New Roman" panose="02020603050405020304" pitchFamily="18" charset="0"/>
                <a:ea typeface="楷体_GB2312" pitchFamily="49" charset="-122"/>
              </a:rPr>
              <a:t>设；</a:t>
            </a:r>
            <a:endParaRPr lang="zh-CN" altLang="en-US" dirty="0">
              <a:latin typeface="Times New Roman" panose="02020603050405020304" pitchFamily="18" charset="0"/>
              <a:ea typeface="楷体_GB2312" pitchFamily="49" charset="-122"/>
            </a:endParaRPr>
          </a:p>
          <a:p>
            <a:pPr lvl="2" eaLnBrk="1" hangingPunct="1">
              <a:spcBef>
                <a:spcPts val="1800"/>
              </a:spcBef>
            </a:pPr>
            <a:r>
              <a:rPr lang="zh-CN" altLang="en-US" dirty="0">
                <a:latin typeface="Times New Roman" panose="02020603050405020304" pitchFamily="18" charset="0"/>
                <a:ea typeface="楷体_GB2312" pitchFamily="49" charset="-122"/>
              </a:rPr>
              <a:t>二是看数据表示的引入，是否提高了系统的效率（是否减少了实现时间和所需的存储</a:t>
            </a:r>
            <a:r>
              <a:rPr lang="zh-CN" altLang="en-US" dirty="0">
                <a:latin typeface="Times New Roman" panose="02020603050405020304" pitchFamily="18" charset="0"/>
                <a:ea typeface="楷体_GB2312" pitchFamily="49" charset="-122"/>
              </a:rPr>
              <a:t>空间）。</a:t>
            </a:r>
            <a:endParaRPr lang="zh-CN" altLang="en-US" dirty="0">
              <a:latin typeface="Times New Roman" panose="02020603050405020304" pitchFamily="18" charset="0"/>
              <a:ea typeface="楷体_GB2312" pitchFamily="49" charset="-122"/>
            </a:endParaRPr>
          </a:p>
          <a:p>
            <a:pPr marL="1371600" lvl="3" indent="0" eaLnBrk="1" hangingPunct="1">
              <a:buNone/>
            </a:pPr>
            <a:endParaRPr lang="en-US" altLang="zh-CN" b="1" dirty="0">
              <a:latin typeface="Times New Roman" panose="02020603050405020304" pitchFamily="18" charset="0"/>
              <a:ea typeface="楷体_GB2312"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2.1.3 </a:t>
            </a:r>
            <a:r>
              <a:rPr lang="zh-CN" altLang="en-US" sz="3200" dirty="0">
                <a:solidFill>
                  <a:srgbClr val="000000"/>
                </a:solidFill>
                <a:latin typeface="Times New Roman" panose="02020603050405020304" pitchFamily="18" charset="0"/>
                <a:ea typeface="楷体_GB2312" pitchFamily="49" charset="-122"/>
              </a:rPr>
              <a:t>引入数据表示的原则</a:t>
            </a:r>
            <a:r>
              <a:rPr lang="en-US" altLang="zh-CN" sz="3200" dirty="0">
                <a:solidFill>
                  <a:srgbClr val="000000"/>
                </a:solidFill>
                <a:latin typeface="Times New Roman" panose="02020603050405020304" pitchFamily="18" charset="0"/>
                <a:ea typeface="楷体_GB2312" pitchFamily="49" charset="-122"/>
              </a:rPr>
              <a:t>(</a:t>
            </a:r>
            <a:r>
              <a:rPr lang="zh-CN" altLang="en-US" sz="3200" dirty="0">
                <a:solidFill>
                  <a:srgbClr val="000000"/>
                </a:solidFill>
                <a:latin typeface="Times New Roman" panose="02020603050405020304" pitchFamily="18" charset="0"/>
                <a:ea typeface="楷体_GB2312" pitchFamily="49" charset="-122"/>
              </a:rPr>
              <a:t>简答题</a:t>
            </a:r>
            <a:r>
              <a:rPr lang="en-US" altLang="zh-CN" sz="3200" dirty="0">
                <a:solidFill>
                  <a:srgbClr val="000000"/>
                </a:solidFill>
                <a:latin typeface="Times New Roman" panose="02020603050405020304" pitchFamily="18" charset="0"/>
                <a:ea typeface="楷体_GB2312" pitchFamily="49" charset="-122"/>
              </a:rPr>
              <a:t>)</a:t>
            </a:r>
            <a:endParaRPr lang="en-US" altLang="zh-CN" sz="3200" dirty="0">
              <a:solidFill>
                <a:srgbClr val="000000"/>
              </a:solidFill>
              <a:latin typeface="Times New Roman" panose="02020603050405020304" pitchFamily="18" charset="0"/>
              <a:ea typeface="楷体_GB2312" pitchFamily="49" charset="-122"/>
            </a:endParaRPr>
          </a:p>
        </p:txBody>
      </p:sp>
      <p:sp>
        <p:nvSpPr>
          <p:cNvPr id="64515" name="Rectangle 3"/>
          <p:cNvSpPr>
            <a:spLocks noGrp="1"/>
          </p:cNvSpPr>
          <p:nvPr>
            <p:ph idx="1" hasCustomPrompt="1"/>
          </p:nvPr>
        </p:nvSpPr>
        <p:spPr/>
        <p:txBody>
          <a:bodyPr vert="horz" wrap="square" lIns="91440" tIns="45720" rIns="91440" bIns="45720" anchor="t" anchorCtr="0"/>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marL="1371600" lvl="3" indent="0" eaLnBrk="1" hangingPunct="1">
              <a:buNone/>
            </a:pPr>
            <a:endParaRPr lang="en-US" altLang="zh-CN" b="1" dirty="0">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1"/>
          <a:stretch>
            <a:fillRect/>
          </a:stretch>
        </p:blipFill>
        <p:spPr>
          <a:xfrm>
            <a:off x="932180" y="878205"/>
            <a:ext cx="7305675" cy="866775"/>
          </a:xfrm>
          <a:prstGeom prst="rect">
            <a:avLst/>
          </a:prstGeom>
        </p:spPr>
      </p:pic>
      <p:pic>
        <p:nvPicPr>
          <p:cNvPr id="3" name="图片 2"/>
          <p:cNvPicPr>
            <a:picLocks noChangeAspect="1"/>
          </p:cNvPicPr>
          <p:nvPr/>
        </p:nvPicPr>
        <p:blipFill>
          <a:blip r:embed="rId2"/>
          <a:stretch>
            <a:fillRect/>
          </a:stretch>
        </p:blipFill>
        <p:spPr>
          <a:xfrm>
            <a:off x="932180" y="1744980"/>
            <a:ext cx="3676650" cy="361950"/>
          </a:xfrm>
          <a:prstGeom prst="rect">
            <a:avLst/>
          </a:prstGeom>
        </p:spPr>
      </p:pic>
      <p:pic>
        <p:nvPicPr>
          <p:cNvPr id="4" name="图片 3"/>
          <p:cNvPicPr>
            <a:picLocks noChangeAspect="1"/>
          </p:cNvPicPr>
          <p:nvPr/>
        </p:nvPicPr>
        <p:blipFill>
          <a:blip r:embed="rId3"/>
          <a:stretch>
            <a:fillRect/>
          </a:stretch>
        </p:blipFill>
        <p:spPr>
          <a:xfrm>
            <a:off x="932180" y="2106930"/>
            <a:ext cx="7305675" cy="3391535"/>
          </a:xfrm>
          <a:prstGeom prst="rect">
            <a:avLst/>
          </a:prstGeom>
        </p:spPr>
      </p:pic>
      <p:pic>
        <p:nvPicPr>
          <p:cNvPr id="6" name="图片 5"/>
          <p:cNvPicPr>
            <a:picLocks noChangeAspect="1"/>
          </p:cNvPicPr>
          <p:nvPr/>
        </p:nvPicPr>
        <p:blipFill>
          <a:blip r:embed="rId4"/>
          <a:stretch>
            <a:fillRect/>
          </a:stretch>
        </p:blipFill>
        <p:spPr>
          <a:xfrm>
            <a:off x="932180" y="5498465"/>
            <a:ext cx="4819650" cy="6508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2.1.3 </a:t>
            </a:r>
            <a:r>
              <a:rPr lang="zh-CN" altLang="en-US" sz="3200" dirty="0">
                <a:solidFill>
                  <a:srgbClr val="000000"/>
                </a:solidFill>
                <a:latin typeface="Times New Roman" panose="02020603050405020304" pitchFamily="18" charset="0"/>
                <a:ea typeface="楷体_GB2312" pitchFamily="49" charset="-122"/>
              </a:rPr>
              <a:t>引入数据表示的原则</a:t>
            </a:r>
            <a:r>
              <a:rPr lang="en-US" altLang="zh-CN" sz="3200" dirty="0">
                <a:solidFill>
                  <a:srgbClr val="000000"/>
                </a:solidFill>
                <a:latin typeface="Times New Roman" panose="02020603050405020304" pitchFamily="18" charset="0"/>
                <a:ea typeface="楷体_GB2312" pitchFamily="49" charset="-122"/>
              </a:rPr>
              <a:t>(</a:t>
            </a:r>
            <a:r>
              <a:rPr lang="zh-CN" altLang="en-US" sz="3200" dirty="0">
                <a:solidFill>
                  <a:srgbClr val="000000"/>
                </a:solidFill>
                <a:latin typeface="Times New Roman" panose="02020603050405020304" pitchFamily="18" charset="0"/>
                <a:ea typeface="楷体_GB2312" pitchFamily="49" charset="-122"/>
              </a:rPr>
              <a:t>简答题</a:t>
            </a:r>
            <a:r>
              <a:rPr lang="en-US" altLang="zh-CN" sz="3200" dirty="0">
                <a:solidFill>
                  <a:srgbClr val="000000"/>
                </a:solidFill>
                <a:latin typeface="Times New Roman" panose="02020603050405020304" pitchFamily="18" charset="0"/>
                <a:ea typeface="楷体_GB2312" pitchFamily="49" charset="-122"/>
              </a:rPr>
              <a:t>)</a:t>
            </a:r>
            <a:endParaRPr lang="en-US" altLang="zh-CN" sz="3200" dirty="0">
              <a:solidFill>
                <a:srgbClr val="000000"/>
              </a:solidFill>
              <a:latin typeface="Times New Roman" panose="02020603050405020304" pitchFamily="18" charset="0"/>
              <a:ea typeface="楷体_GB2312" pitchFamily="49" charset="-122"/>
            </a:endParaRPr>
          </a:p>
        </p:txBody>
      </p:sp>
      <p:sp>
        <p:nvSpPr>
          <p:cNvPr id="64515" name="Rectangle 3"/>
          <p:cNvSpPr>
            <a:spLocks noGrp="1"/>
          </p:cNvSpPr>
          <p:nvPr>
            <p:ph idx="1" hasCustomPrompt="1"/>
          </p:nvPr>
        </p:nvSpPr>
        <p:spPr/>
        <p:txBody>
          <a:bodyPr vert="horz" wrap="square" lIns="91440" tIns="45720" rIns="91440" bIns="45720" anchor="t" anchorCtr="0"/>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marL="1371600" lvl="3" indent="0" eaLnBrk="1" hangingPunct="1">
              <a:buNone/>
            </a:pPr>
            <a:endParaRPr lang="en-US" altLang="zh-CN" b="1" dirty="0">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1"/>
          <a:stretch>
            <a:fillRect/>
          </a:stretch>
        </p:blipFill>
        <p:spPr>
          <a:xfrm>
            <a:off x="590550" y="886460"/>
            <a:ext cx="8124825" cy="45529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2.1.3 </a:t>
            </a:r>
            <a:r>
              <a:rPr lang="zh-CN" altLang="en-US" sz="3200" dirty="0">
                <a:solidFill>
                  <a:srgbClr val="000000"/>
                </a:solidFill>
                <a:latin typeface="Times New Roman" panose="02020603050405020304" pitchFamily="18" charset="0"/>
                <a:ea typeface="楷体_GB2312" pitchFamily="49" charset="-122"/>
              </a:rPr>
              <a:t>引入数据表示的原则</a:t>
            </a:r>
            <a:r>
              <a:rPr lang="en-US" altLang="zh-CN" sz="3200" dirty="0">
                <a:solidFill>
                  <a:srgbClr val="000000"/>
                </a:solidFill>
                <a:latin typeface="Times New Roman" panose="02020603050405020304" pitchFamily="18" charset="0"/>
                <a:ea typeface="楷体_GB2312" pitchFamily="49" charset="-122"/>
              </a:rPr>
              <a:t>(</a:t>
            </a:r>
            <a:r>
              <a:rPr lang="zh-CN" altLang="en-US" sz="3200" dirty="0">
                <a:solidFill>
                  <a:srgbClr val="000000"/>
                </a:solidFill>
                <a:latin typeface="Times New Roman" panose="02020603050405020304" pitchFamily="18" charset="0"/>
                <a:ea typeface="楷体_GB2312" pitchFamily="49" charset="-122"/>
              </a:rPr>
              <a:t>简答题</a:t>
            </a:r>
            <a:r>
              <a:rPr lang="en-US" altLang="zh-CN" sz="3200" dirty="0">
                <a:solidFill>
                  <a:srgbClr val="000000"/>
                </a:solidFill>
                <a:latin typeface="Times New Roman" panose="02020603050405020304" pitchFamily="18" charset="0"/>
                <a:ea typeface="楷体_GB2312" pitchFamily="49" charset="-122"/>
              </a:rPr>
              <a:t>)</a:t>
            </a:r>
            <a:endParaRPr lang="en-US" altLang="zh-CN" sz="3200" dirty="0">
              <a:solidFill>
                <a:srgbClr val="000000"/>
              </a:solidFill>
              <a:latin typeface="Times New Roman" panose="02020603050405020304" pitchFamily="18" charset="0"/>
              <a:ea typeface="楷体_GB2312" pitchFamily="49" charset="-122"/>
            </a:endParaRPr>
          </a:p>
        </p:txBody>
      </p:sp>
      <p:sp>
        <p:nvSpPr>
          <p:cNvPr id="64515" name="Rectangle 3"/>
          <p:cNvSpPr>
            <a:spLocks noGrp="1"/>
          </p:cNvSpPr>
          <p:nvPr>
            <p:ph idx="1" hasCustomPrompt="1"/>
          </p:nvPr>
        </p:nvSpPr>
        <p:spPr/>
        <p:txBody>
          <a:bodyPr vert="horz" wrap="square" lIns="91440" tIns="45720" rIns="91440" bIns="45720" anchor="t" anchorCtr="0"/>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marL="1371600" lvl="3" indent="0" eaLnBrk="1" hangingPunct="1">
              <a:buNone/>
            </a:pPr>
            <a:endParaRPr lang="en-US" altLang="zh-CN" b="1" dirty="0">
              <a:latin typeface="Times New Roman" panose="02020603050405020304" pitchFamily="18" charset="0"/>
              <a:ea typeface="楷体_GB2312" pitchFamily="49" charset="-122"/>
            </a:endParaRPr>
          </a:p>
        </p:txBody>
      </p:sp>
      <p:pic>
        <p:nvPicPr>
          <p:cNvPr id="3" name="图片 2"/>
          <p:cNvPicPr>
            <a:picLocks noChangeAspect="1"/>
          </p:cNvPicPr>
          <p:nvPr/>
        </p:nvPicPr>
        <p:blipFill>
          <a:blip r:embed="rId1"/>
          <a:stretch>
            <a:fillRect/>
          </a:stretch>
        </p:blipFill>
        <p:spPr>
          <a:xfrm>
            <a:off x="983615" y="935990"/>
            <a:ext cx="7591425" cy="53530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2.1.3 </a:t>
            </a:r>
            <a:r>
              <a:rPr lang="zh-CN" altLang="en-US" sz="3200" dirty="0">
                <a:solidFill>
                  <a:srgbClr val="000000"/>
                </a:solidFill>
                <a:latin typeface="Times New Roman" panose="02020603050405020304" pitchFamily="18" charset="0"/>
                <a:ea typeface="楷体_GB2312" pitchFamily="49" charset="-122"/>
              </a:rPr>
              <a:t>引入数据表示的原则</a:t>
            </a:r>
            <a:r>
              <a:rPr lang="en-US" altLang="zh-CN" sz="3200" dirty="0">
                <a:solidFill>
                  <a:srgbClr val="000000"/>
                </a:solidFill>
                <a:latin typeface="Times New Roman" panose="02020603050405020304" pitchFamily="18" charset="0"/>
                <a:ea typeface="楷体_GB2312" pitchFamily="49" charset="-122"/>
              </a:rPr>
              <a:t>(</a:t>
            </a:r>
            <a:r>
              <a:rPr lang="zh-CN" altLang="en-US" sz="3200" dirty="0">
                <a:solidFill>
                  <a:srgbClr val="000000"/>
                </a:solidFill>
                <a:latin typeface="Times New Roman" panose="02020603050405020304" pitchFamily="18" charset="0"/>
                <a:ea typeface="楷体_GB2312" pitchFamily="49" charset="-122"/>
              </a:rPr>
              <a:t>简答题</a:t>
            </a:r>
            <a:r>
              <a:rPr lang="en-US" altLang="zh-CN" sz="3200" dirty="0">
                <a:solidFill>
                  <a:srgbClr val="000000"/>
                </a:solidFill>
                <a:latin typeface="Times New Roman" panose="02020603050405020304" pitchFamily="18" charset="0"/>
                <a:ea typeface="楷体_GB2312" pitchFamily="49" charset="-122"/>
              </a:rPr>
              <a:t>)</a:t>
            </a:r>
            <a:endParaRPr lang="en-US" altLang="zh-CN" sz="3200" dirty="0">
              <a:solidFill>
                <a:srgbClr val="000000"/>
              </a:solidFill>
              <a:latin typeface="Times New Roman" panose="02020603050405020304" pitchFamily="18" charset="0"/>
              <a:ea typeface="楷体_GB2312" pitchFamily="49" charset="-122"/>
            </a:endParaRPr>
          </a:p>
        </p:txBody>
      </p:sp>
      <p:sp>
        <p:nvSpPr>
          <p:cNvPr id="64515" name="Rectangle 3"/>
          <p:cNvSpPr>
            <a:spLocks noGrp="1"/>
          </p:cNvSpPr>
          <p:nvPr>
            <p:ph idx="1" hasCustomPrompt="1"/>
          </p:nvPr>
        </p:nvSpPr>
        <p:spPr/>
        <p:txBody>
          <a:bodyPr vert="horz" wrap="square" lIns="91440" tIns="45720" rIns="91440" bIns="45720" anchor="t" anchorCtr="0"/>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marL="1371600" lvl="3" indent="0" eaLnBrk="1" hangingPunct="1">
              <a:buNone/>
            </a:pPr>
            <a:endParaRPr lang="en-US" altLang="zh-CN" b="1" dirty="0">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1"/>
          <a:stretch>
            <a:fillRect/>
          </a:stretch>
        </p:blipFill>
        <p:spPr>
          <a:xfrm>
            <a:off x="671830" y="848995"/>
            <a:ext cx="7534275" cy="2038350"/>
          </a:xfrm>
          <a:prstGeom prst="rect">
            <a:avLst/>
          </a:prstGeom>
        </p:spPr>
      </p:pic>
      <p:pic>
        <p:nvPicPr>
          <p:cNvPr id="4" name="图片 3"/>
          <p:cNvPicPr>
            <a:picLocks noChangeAspect="1"/>
          </p:cNvPicPr>
          <p:nvPr/>
        </p:nvPicPr>
        <p:blipFill>
          <a:blip r:embed="rId2"/>
          <a:stretch>
            <a:fillRect/>
          </a:stretch>
        </p:blipFill>
        <p:spPr>
          <a:xfrm>
            <a:off x="671830" y="2887345"/>
            <a:ext cx="6553200" cy="11620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2.1.3 </a:t>
            </a:r>
            <a:r>
              <a:rPr lang="zh-CN" altLang="en-US" sz="3200" dirty="0">
                <a:solidFill>
                  <a:srgbClr val="000000"/>
                </a:solidFill>
                <a:latin typeface="Times New Roman" panose="02020603050405020304" pitchFamily="18" charset="0"/>
                <a:ea typeface="楷体_GB2312" pitchFamily="49" charset="-122"/>
              </a:rPr>
              <a:t>引入数据表示的原则</a:t>
            </a:r>
            <a:r>
              <a:rPr lang="en-US" altLang="zh-CN" sz="3200" dirty="0">
                <a:solidFill>
                  <a:srgbClr val="000000"/>
                </a:solidFill>
                <a:latin typeface="Times New Roman" panose="02020603050405020304" pitchFamily="18" charset="0"/>
                <a:ea typeface="楷体_GB2312" pitchFamily="49" charset="-122"/>
              </a:rPr>
              <a:t>(</a:t>
            </a:r>
            <a:r>
              <a:rPr lang="zh-CN" altLang="en-US" sz="3200" dirty="0">
                <a:solidFill>
                  <a:srgbClr val="000000"/>
                </a:solidFill>
                <a:latin typeface="Times New Roman" panose="02020603050405020304" pitchFamily="18" charset="0"/>
                <a:ea typeface="楷体_GB2312" pitchFamily="49" charset="-122"/>
              </a:rPr>
              <a:t>简答题</a:t>
            </a:r>
            <a:r>
              <a:rPr lang="en-US" altLang="zh-CN" sz="3200" dirty="0">
                <a:solidFill>
                  <a:srgbClr val="000000"/>
                </a:solidFill>
                <a:latin typeface="Times New Roman" panose="02020603050405020304" pitchFamily="18" charset="0"/>
                <a:ea typeface="楷体_GB2312" pitchFamily="49" charset="-122"/>
              </a:rPr>
              <a:t>)</a:t>
            </a:r>
            <a:endParaRPr lang="en-US" altLang="zh-CN" sz="3200" dirty="0">
              <a:solidFill>
                <a:srgbClr val="000000"/>
              </a:solidFill>
              <a:latin typeface="Times New Roman" panose="02020603050405020304" pitchFamily="18" charset="0"/>
              <a:ea typeface="楷体_GB2312" pitchFamily="49" charset="-122"/>
            </a:endParaRPr>
          </a:p>
        </p:txBody>
      </p:sp>
      <p:sp>
        <p:nvSpPr>
          <p:cNvPr id="64515" name="Rectangle 3"/>
          <p:cNvSpPr>
            <a:spLocks noGrp="1"/>
          </p:cNvSpPr>
          <p:nvPr>
            <p:ph idx="1" hasCustomPrompt="1"/>
          </p:nvPr>
        </p:nvSpPr>
        <p:spPr/>
        <p:txBody>
          <a:bodyPr vert="horz" wrap="square" lIns="91440" tIns="45720" rIns="91440" bIns="45720" anchor="t" anchorCtr="0"/>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lvl="2" eaLnBrk="1" hangingPunct="1">
              <a:spcBef>
                <a:spcPts val="1800"/>
              </a:spcBef>
            </a:pPr>
            <a:endParaRPr lang="zh-CN" altLang="en-US" dirty="0">
              <a:latin typeface="Times New Roman" panose="02020603050405020304" pitchFamily="18" charset="0"/>
              <a:ea typeface="楷体_GB2312" pitchFamily="49" charset="-122"/>
            </a:endParaRPr>
          </a:p>
          <a:p>
            <a:pPr marL="1371600" lvl="3" indent="0" eaLnBrk="1" hangingPunct="1">
              <a:buNone/>
            </a:pPr>
            <a:endParaRPr lang="en-US" altLang="zh-CN" b="1" dirty="0">
              <a:latin typeface="Times New Roman" panose="02020603050405020304" pitchFamily="18" charset="0"/>
              <a:ea typeface="楷体_GB2312" pitchFamily="49" charset="-122"/>
            </a:endParaRPr>
          </a:p>
        </p:txBody>
      </p:sp>
      <p:pic>
        <p:nvPicPr>
          <p:cNvPr id="3" name="图片 2"/>
          <p:cNvPicPr>
            <a:picLocks noChangeAspect="1"/>
          </p:cNvPicPr>
          <p:nvPr/>
        </p:nvPicPr>
        <p:blipFill>
          <a:blip r:embed="rId1"/>
          <a:stretch>
            <a:fillRect/>
          </a:stretch>
        </p:blipFill>
        <p:spPr>
          <a:xfrm>
            <a:off x="895350" y="853440"/>
            <a:ext cx="7353300" cy="47148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第2章 数据表示、寻址方式与指令系统</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65539" name="Rectangle 3"/>
          <p:cNvSpPr>
            <a:spLocks noGrp="1"/>
          </p:cNvSpPr>
          <p:nvPr>
            <p:ph idx="1" hasCustomPrompt="1"/>
          </p:nvPr>
        </p:nvSpPr>
        <p:spPr/>
        <p:txBody>
          <a:bodyPr vert="horz" wrap="square" lIns="91440" tIns="45720" rIns="91440" bIns="45720" anchor="t" anchorCtr="0"/>
          <a:p>
            <a:pPr eaLnBrk="1" hangingPunct="1"/>
            <a:r>
              <a:rPr lang="en-US" altLang="zh-CN" b="0" dirty="0">
                <a:solidFill>
                  <a:srgbClr val="000000"/>
                </a:solidFill>
                <a:latin typeface="Times New Roman" panose="02020603050405020304" pitchFamily="18" charset="0"/>
                <a:ea typeface="黑体" panose="02010609060101010101" pitchFamily="49" charset="-122"/>
              </a:rPr>
              <a:t>2.1 </a:t>
            </a:r>
            <a:r>
              <a:rPr lang="zh-CN" altLang="en-US" b="0" dirty="0">
                <a:solidFill>
                  <a:srgbClr val="000000"/>
                </a:solidFill>
                <a:latin typeface="Times New Roman" panose="02020603050405020304" pitchFamily="18" charset="0"/>
                <a:ea typeface="黑体" panose="02010609060101010101" pitchFamily="49" charset="-122"/>
              </a:rPr>
              <a:t>数据表示</a:t>
            </a:r>
            <a:endParaRPr lang="zh-CN" altLang="en-US" b="0"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2.1.1 </a:t>
            </a:r>
            <a:r>
              <a:rPr lang="zh-CN" altLang="en-US" dirty="0">
                <a:solidFill>
                  <a:srgbClr val="000000"/>
                </a:solidFill>
                <a:latin typeface="Times New Roman" panose="02020603050405020304" pitchFamily="18" charset="0"/>
                <a:ea typeface="黑体" panose="02010609060101010101" pitchFamily="49" charset="-122"/>
              </a:rPr>
              <a:t>数据表示与数据结构</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软硬件划分问题的讨论</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算法层：图、树、链表、堆栈、向量（数据结构）</a:t>
            </a:r>
            <a:endParaRPr lang="zh-CN" altLang="en-US" dirty="0">
              <a:solidFill>
                <a:srgbClr val="000000"/>
              </a:solidFill>
              <a:latin typeface="Times New Roman" panose="02020603050405020304" pitchFamily="18" charset="0"/>
              <a:ea typeface="黑体" panose="02010609060101010101" pitchFamily="49" charset="-122"/>
            </a:endParaRPr>
          </a:p>
          <a:p>
            <a:pPr lvl="3" eaLnBrk="1" hangingPunct="1"/>
            <a:r>
              <a:rPr lang="zh-CN" altLang="en-US" dirty="0">
                <a:solidFill>
                  <a:srgbClr val="000000"/>
                </a:solidFill>
                <a:latin typeface="Times New Roman" panose="02020603050405020304" pitchFamily="18" charset="0"/>
                <a:ea typeface="黑体" panose="02010609060101010101" pitchFamily="49" charset="-122"/>
              </a:rPr>
              <a:t>高级语言层：向量、数组、指针</a:t>
            </a:r>
            <a:endParaRPr lang="zh-CN" altLang="en-US" dirty="0">
              <a:solidFill>
                <a:srgbClr val="000000"/>
              </a:solidFill>
              <a:latin typeface="Times New Roman" panose="02020603050405020304" pitchFamily="18" charset="0"/>
              <a:ea typeface="黑体" panose="02010609060101010101" pitchFamily="49" charset="-122"/>
            </a:endParaRPr>
          </a:p>
          <a:p>
            <a:pPr lvl="3" eaLnBrk="1" hangingPunct="1"/>
            <a:r>
              <a:rPr lang="zh-CN" altLang="en-US" dirty="0">
                <a:solidFill>
                  <a:srgbClr val="000000"/>
                </a:solidFill>
                <a:latin typeface="Times New Roman" panose="02020603050405020304" pitchFamily="18" charset="0"/>
                <a:ea typeface="黑体" panose="02010609060101010101" pitchFamily="49" charset="-122"/>
              </a:rPr>
              <a:t>机器语言层：数据表示</a:t>
            </a:r>
            <a:endParaRPr lang="zh-CN" altLang="en-US" dirty="0">
              <a:solidFill>
                <a:srgbClr val="FF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2.1.2 </a:t>
            </a:r>
            <a:r>
              <a:rPr lang="zh-CN" altLang="en-US" dirty="0">
                <a:solidFill>
                  <a:srgbClr val="000000"/>
                </a:solidFill>
                <a:latin typeface="Times New Roman" panose="02020603050405020304" pitchFamily="18" charset="0"/>
                <a:ea typeface="黑体" panose="02010609060101010101" pitchFamily="49" charset="-122"/>
              </a:rPr>
              <a:t>高级数据表示</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存储器一维线性的存储结构与要求经常使用的多维离散数据结构有着很大的差距</a:t>
            </a:r>
            <a:endParaRPr lang="zh-CN" altLang="en-US"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2.1.3 </a:t>
            </a:r>
            <a:r>
              <a:rPr lang="zh-CN" altLang="en-US" dirty="0">
                <a:solidFill>
                  <a:srgbClr val="000000"/>
                </a:solidFill>
                <a:latin typeface="Times New Roman" panose="02020603050405020304" pitchFamily="18" charset="0"/>
                <a:ea typeface="黑体" panose="02010609060101010101" pitchFamily="49" charset="-122"/>
              </a:rPr>
              <a:t>引入数据表示的原则</a:t>
            </a:r>
            <a:endParaRPr lang="en-US" altLang="zh-CN"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FF0000"/>
                </a:solidFill>
                <a:latin typeface="Times New Roman" panose="02020603050405020304" pitchFamily="18" charset="0"/>
                <a:ea typeface="黑体" panose="02010609060101010101" pitchFamily="49" charset="-122"/>
              </a:rPr>
              <a:t>2.1.4 </a:t>
            </a:r>
            <a:r>
              <a:rPr lang="zh-CN" altLang="en-US" dirty="0">
                <a:solidFill>
                  <a:srgbClr val="FF0000"/>
                </a:solidFill>
                <a:latin typeface="Times New Roman" panose="02020603050405020304" pitchFamily="18" charset="0"/>
                <a:ea typeface="黑体" panose="02010609060101010101" pitchFamily="49" charset="-122"/>
              </a:rPr>
              <a:t>浮点数尾数基值的选择技术</a:t>
            </a:r>
            <a:endParaRPr lang="en-US" altLang="zh-CN" dirty="0">
              <a:solidFill>
                <a:srgbClr val="FF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2.1.5 </a:t>
            </a:r>
            <a:r>
              <a:rPr lang="zh-CN" altLang="en-US" dirty="0">
                <a:solidFill>
                  <a:srgbClr val="000000"/>
                </a:solidFill>
                <a:latin typeface="Times New Roman" panose="02020603050405020304" pitchFamily="18" charset="0"/>
                <a:ea typeface="黑体" panose="02010609060101010101" pitchFamily="49" charset="-122"/>
              </a:rPr>
              <a:t>浮点数尾数的下溢处理方法</a:t>
            </a:r>
            <a:endParaRPr lang="zh-CN" altLang="en-US"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9971" name="Rectangle 3"/>
          <p:cNvSpPr>
            <a:spLocks noGrp="1" noChangeArrowheads="1"/>
          </p:cNvSpPr>
          <p:nvPr>
            <p:ph idx="1" hasCustomPrompt="1"/>
          </p:nvPr>
        </p:nvSpPr>
        <p:spPr>
          <a:xfrm>
            <a:off x="520700" y="915988"/>
            <a:ext cx="8515350" cy="1973263"/>
          </a:xfrm>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在机器中，用浮点数表示数学中的实数，比用定点数表示数据中的实数有更大的表示范围。</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浮点数的一般格式：</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742950" marR="0" lvl="1" indent="-285750" algn="l" defTabSz="914400" rtl="0" eaLnBrk="1" fontAlgn="base" latinLnBrk="0" hangingPunct="1">
              <a:lnSpc>
                <a:spcPct val="150000"/>
              </a:lnSpc>
              <a:spcBef>
                <a:spcPts val="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p</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：主要影响可表示数的范围大小（阶码在所有机器中采用的都是二进制）</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742950" marR="0" lvl="1" indent="-285750" algn="l" defTabSz="914400" rtl="0" eaLnBrk="1" fontAlgn="base" latinLnBrk="0" hangingPunct="1">
              <a:lnSpc>
                <a:spcPct val="150000"/>
              </a:lnSpc>
              <a:spcBef>
                <a:spcPts val="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：主要影响可表示数的精度</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0" marR="0" lvl="0" indent="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None/>
              <a:defRPr/>
            </a:pP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当机器字长确定之后，结构设计者根据需要确定</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p</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的大小。</a:t>
            </a:r>
            <a:endPar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7587"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1"/>
          <a:stretch>
            <a:fillRect/>
          </a:stretch>
        </p:blipFill>
        <p:spPr>
          <a:xfrm>
            <a:off x="1138555" y="2677160"/>
            <a:ext cx="6867525" cy="13239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9971" name="Rectangle 3"/>
          <p:cNvSpPr>
            <a:spLocks noGrp="1" noChangeArrowheads="1"/>
          </p:cNvSpPr>
          <p:nvPr>
            <p:ph idx="1" hasCustomPrompt="1"/>
          </p:nvPr>
        </p:nvSpPr>
        <p:spPr>
          <a:xfrm>
            <a:off x="452438" y="2659063"/>
            <a:ext cx="8515350" cy="3814763"/>
          </a:xfrm>
        </p:spPr>
        <p:txBody>
          <a:bodyPr vert="horz" wrap="square" lIns="91440" tIns="45720" rIns="91440" bIns="45720" numCol="1" anchor="t" anchorCtr="0" compatLnSpc="1"/>
          <a:lstStyle/>
          <a:p>
            <a:pPr marL="0" marR="0" lvl="0" indent="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None/>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关键问题</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当</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p</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确定之后，</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尾数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个机器位采用什么进制</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也还会影响数的可表示范围、数的精度、数在数轴上分布的离散程度等多方面的问题。</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15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为讨论选择不同浮点数尾数基值的影响，下面都用</a:t>
            </a:r>
            <a:r>
              <a:rPr kumimoji="1" lang="en-US" altLang="zh-CN" sz="3200" b="0" i="1" u="none" strike="noStrike" kern="1200" cap="none" spc="0" normalizeH="0" baseline="0" noProof="0" dirty="0" err="1">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r</a:t>
            </a:r>
            <a:r>
              <a:rPr kumimoji="1" lang="en-US" altLang="zh-CN" sz="3200" b="0" i="1" u="none" strike="noStrike" kern="1200" cap="none" spc="0" normalizeH="0" baseline="-25000" noProof="0" dirty="0" err="1">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m</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符号表示浮点数尾数的基。</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8611"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1"/>
          <a:stretch>
            <a:fillRect/>
          </a:stretch>
        </p:blipFill>
        <p:spPr>
          <a:xfrm>
            <a:off x="1029335" y="1092835"/>
            <a:ext cx="6867525" cy="1323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第2章 数据表示、寻址方式与指令系统</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20483" name="Rectangle 3"/>
          <p:cNvSpPr>
            <a:spLocks noGrp="1"/>
          </p:cNvSpPr>
          <p:nvPr>
            <p:ph idx="1" hasCustomPrompt="1"/>
          </p:nvPr>
        </p:nvSpPr>
        <p:spPr/>
        <p:txBody>
          <a:bodyPr vert="horz" wrap="square" lIns="91440" tIns="45720" rIns="91440" bIns="45720" anchor="t" anchorCtr="0"/>
          <a:p>
            <a:pPr eaLnBrk="1" hangingPunct="1"/>
            <a:r>
              <a:rPr lang="en-US" altLang="zh-CN" b="0" dirty="0">
                <a:solidFill>
                  <a:srgbClr val="000000"/>
                </a:solidFill>
                <a:latin typeface="Times New Roman" panose="02020603050405020304" pitchFamily="18" charset="0"/>
                <a:ea typeface="黑体" panose="02010609060101010101" pitchFamily="49" charset="-122"/>
              </a:rPr>
              <a:t>2.1 </a:t>
            </a:r>
            <a:r>
              <a:rPr lang="zh-CN" altLang="en-US" b="0" dirty="0">
                <a:solidFill>
                  <a:srgbClr val="000000"/>
                </a:solidFill>
                <a:latin typeface="Times New Roman" panose="02020603050405020304" pitchFamily="18" charset="0"/>
                <a:ea typeface="黑体" panose="02010609060101010101" pitchFamily="49" charset="-122"/>
              </a:rPr>
              <a:t>数据表示</a:t>
            </a:r>
            <a:endParaRPr lang="zh-CN" altLang="en-US" b="0"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2.1.1 </a:t>
            </a:r>
            <a:r>
              <a:rPr lang="zh-CN" altLang="en-US" dirty="0">
                <a:solidFill>
                  <a:srgbClr val="000000"/>
                </a:solidFill>
                <a:latin typeface="Times New Roman" panose="02020603050405020304" pitchFamily="18" charset="0"/>
                <a:ea typeface="黑体" panose="02010609060101010101" pitchFamily="49" charset="-122"/>
              </a:rPr>
              <a:t>数据表示与数据结构</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FF0000"/>
                </a:solidFill>
                <a:latin typeface="Times New Roman" panose="02020603050405020304" pitchFamily="18" charset="0"/>
                <a:ea typeface="黑体" panose="02010609060101010101" pitchFamily="49" charset="-122"/>
              </a:rPr>
              <a:t>软硬件划分问题的讨论</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算法层：图、树、链表、堆栈、向量（数据结构）</a:t>
            </a:r>
            <a:endParaRPr lang="zh-CN" altLang="en-US" dirty="0">
              <a:solidFill>
                <a:srgbClr val="000000"/>
              </a:solidFill>
              <a:latin typeface="Times New Roman" panose="02020603050405020304" pitchFamily="18" charset="0"/>
              <a:ea typeface="黑体" panose="02010609060101010101" pitchFamily="49" charset="-122"/>
            </a:endParaRPr>
          </a:p>
          <a:p>
            <a:pPr lvl="3" eaLnBrk="1" hangingPunct="1"/>
            <a:r>
              <a:rPr lang="zh-CN" altLang="en-US" dirty="0">
                <a:solidFill>
                  <a:srgbClr val="000000"/>
                </a:solidFill>
                <a:latin typeface="Times New Roman" panose="02020603050405020304" pitchFamily="18" charset="0"/>
                <a:ea typeface="黑体" panose="02010609060101010101" pitchFamily="49" charset="-122"/>
              </a:rPr>
              <a:t>高级语言层：向量、数组、指针</a:t>
            </a:r>
            <a:endParaRPr lang="zh-CN" altLang="en-US" dirty="0">
              <a:solidFill>
                <a:srgbClr val="000000"/>
              </a:solidFill>
              <a:latin typeface="Times New Roman" panose="02020603050405020304" pitchFamily="18" charset="0"/>
              <a:ea typeface="黑体" panose="02010609060101010101" pitchFamily="49" charset="-122"/>
            </a:endParaRPr>
          </a:p>
          <a:p>
            <a:pPr lvl="3" eaLnBrk="1" hangingPunct="1"/>
            <a:r>
              <a:rPr lang="zh-CN" altLang="en-US" dirty="0">
                <a:solidFill>
                  <a:srgbClr val="000000"/>
                </a:solidFill>
                <a:latin typeface="Times New Roman" panose="02020603050405020304" pitchFamily="18" charset="0"/>
                <a:ea typeface="黑体" panose="02010609060101010101" pitchFamily="49" charset="-122"/>
              </a:rPr>
              <a:t>机器语言层：数据表示</a:t>
            </a:r>
            <a:endParaRPr lang="zh-CN" altLang="en-US" dirty="0">
              <a:solidFill>
                <a:srgbClr val="FF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2.1.2 </a:t>
            </a:r>
            <a:r>
              <a:rPr lang="zh-CN" altLang="en-US" dirty="0">
                <a:solidFill>
                  <a:srgbClr val="000000"/>
                </a:solidFill>
                <a:latin typeface="Times New Roman" panose="02020603050405020304" pitchFamily="18" charset="0"/>
                <a:ea typeface="黑体" panose="02010609060101010101" pitchFamily="49" charset="-122"/>
              </a:rPr>
              <a:t>高级数据表示</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存储器一维线性的存储结构与要求经常使用的多维离散数据结构有着很大的差距</a:t>
            </a:r>
            <a:endParaRPr lang="zh-CN" altLang="en-US"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2.1.3 </a:t>
            </a:r>
            <a:r>
              <a:rPr lang="zh-CN" altLang="en-US" dirty="0">
                <a:solidFill>
                  <a:srgbClr val="000000"/>
                </a:solidFill>
                <a:latin typeface="Times New Roman" panose="02020603050405020304" pitchFamily="18" charset="0"/>
                <a:ea typeface="黑体" panose="02010609060101010101" pitchFamily="49" charset="-122"/>
              </a:rPr>
              <a:t>引入数据表示的原则</a:t>
            </a:r>
            <a:endParaRPr lang="en-US" altLang="zh-CN"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2.1.4 </a:t>
            </a:r>
            <a:r>
              <a:rPr lang="zh-CN" altLang="en-US" dirty="0">
                <a:solidFill>
                  <a:srgbClr val="000000"/>
                </a:solidFill>
                <a:latin typeface="Times New Roman" panose="02020603050405020304" pitchFamily="18" charset="0"/>
                <a:ea typeface="黑体" panose="02010609060101010101" pitchFamily="49" charset="-122"/>
              </a:rPr>
              <a:t>浮点数尾数基值的选择技术</a:t>
            </a:r>
            <a:endParaRPr lang="en-US" altLang="zh-CN"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2.1.5 </a:t>
            </a:r>
            <a:r>
              <a:rPr lang="zh-CN" altLang="en-US" dirty="0">
                <a:solidFill>
                  <a:srgbClr val="000000"/>
                </a:solidFill>
                <a:latin typeface="Times New Roman" panose="02020603050405020304" pitchFamily="18" charset="0"/>
                <a:ea typeface="黑体" panose="02010609060101010101" pitchFamily="49" charset="-122"/>
              </a:rPr>
              <a:t>浮点数尾数的下溢处理方法</a:t>
            </a:r>
            <a:endParaRPr lang="zh-CN" altLang="en-US"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3"/>
          <p:cNvSpPr>
            <a:spLocks noGrp="1"/>
          </p:cNvSpPr>
          <p:nvPr>
            <p:ph idx="1" hasCustomPrompt="1"/>
          </p:nvPr>
        </p:nvSpPr>
        <p:spPr>
          <a:xfrm>
            <a:off x="520700" y="915988"/>
            <a:ext cx="8515350" cy="1973262"/>
          </a:xfrm>
        </p:spPr>
        <p:txBody>
          <a:bodyPr vert="horz" wrap="square" lIns="91440" tIns="45720" rIns="91440" bIns="45720" anchor="t" anchorCtr="0"/>
          <a:p>
            <a:pPr eaLnBrk="1" hangingPunct="1">
              <a:lnSpc>
                <a:spcPct val="150000"/>
              </a:lnSpc>
            </a:pPr>
            <a:r>
              <a:rPr lang="zh-CN" altLang="en-US" dirty="0">
                <a:solidFill>
                  <a:srgbClr val="000000"/>
                </a:solidFill>
                <a:latin typeface="Times New Roman" panose="02020603050405020304" pitchFamily="18" charset="0"/>
                <a:ea typeface="楷体_GB2312"/>
              </a:rPr>
              <a:t>定长浮点数据表示尾数基值大小</a:t>
            </a:r>
            <a:endParaRPr lang="zh-CN" altLang="en-US" dirty="0">
              <a:solidFill>
                <a:srgbClr val="000000"/>
              </a:solidFill>
              <a:latin typeface="Times New Roman" panose="02020603050405020304" pitchFamily="18" charset="0"/>
              <a:ea typeface="楷体_GB2312"/>
            </a:endParaRPr>
          </a:p>
          <a:p>
            <a:pPr eaLnBrk="1" hangingPunct="1">
              <a:lnSpc>
                <a:spcPct val="150000"/>
              </a:lnSpc>
            </a:pPr>
            <a:r>
              <a:rPr lang="zh-CN" altLang="en-US" dirty="0">
                <a:solidFill>
                  <a:srgbClr val="000000"/>
                </a:solidFill>
                <a:latin typeface="Times New Roman" panose="02020603050405020304" pitchFamily="18" charset="0"/>
                <a:ea typeface="楷体_GB2312"/>
              </a:rPr>
              <a:t>影响运算中精度损失的尾数下溢处理方法的处理</a:t>
            </a:r>
            <a:endParaRPr lang="zh-CN" altLang="en-US" dirty="0">
              <a:solidFill>
                <a:srgbClr val="000000"/>
              </a:solidFill>
              <a:latin typeface="Times New Roman" panose="02020603050405020304" pitchFamily="18" charset="0"/>
              <a:ea typeface="楷体_GB2312"/>
            </a:endParaRPr>
          </a:p>
        </p:txBody>
      </p:sp>
      <p:sp>
        <p:nvSpPr>
          <p:cNvPr id="69635"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3"/>
          <p:cNvSpPr>
            <a:spLocks noGrp="1"/>
          </p:cNvSpPr>
          <p:nvPr>
            <p:ph idx="1" hasCustomPrompt="1"/>
          </p:nvPr>
        </p:nvSpPr>
        <p:spPr>
          <a:xfrm>
            <a:off x="469900" y="1022350"/>
            <a:ext cx="8515350" cy="4953000"/>
          </a:xfrm>
        </p:spPr>
        <p:txBody>
          <a:bodyPr vert="horz" wrap="square" lIns="91440" tIns="45720" rIns="91440" bIns="45720" anchor="t" anchorCtr="0"/>
          <a:p>
            <a:pPr eaLnBrk="1" hangingPunct="1">
              <a:lnSpc>
                <a:spcPct val="150000"/>
              </a:lnSpc>
            </a:pPr>
            <a:r>
              <a:rPr lang="zh-CN" altLang="en-US" dirty="0">
                <a:solidFill>
                  <a:srgbClr val="FF0000"/>
                </a:solidFill>
                <a:latin typeface="Times New Roman" panose="02020603050405020304" pitchFamily="18" charset="0"/>
                <a:ea typeface="楷体_GB2312"/>
              </a:rPr>
              <a:t>浮点数如何表示？</a:t>
            </a:r>
            <a:endParaRPr lang="zh-CN" altLang="en-US" dirty="0">
              <a:solidFill>
                <a:srgbClr val="FF0000"/>
              </a:solidFill>
              <a:latin typeface="Times New Roman" panose="02020603050405020304" pitchFamily="18" charset="0"/>
              <a:ea typeface="楷体_GB2312"/>
            </a:endParaRPr>
          </a:p>
          <a:p>
            <a:pPr eaLnBrk="1" hangingPunct="1">
              <a:lnSpc>
                <a:spcPct val="150000"/>
              </a:lnSpc>
            </a:pPr>
            <a:r>
              <a:rPr lang="zh-CN" altLang="en-US" dirty="0">
                <a:solidFill>
                  <a:srgbClr val="FF0000"/>
                </a:solidFill>
                <a:latin typeface="Times New Roman" panose="02020603050405020304" pitchFamily="18" charset="0"/>
                <a:ea typeface="楷体_GB2312"/>
              </a:rPr>
              <a:t>浮点数尾数基</a:t>
            </a:r>
            <a:r>
              <a:rPr lang="zh-CN" altLang="en-US" dirty="0">
                <a:solidFill>
                  <a:srgbClr val="FF0000"/>
                </a:solidFill>
                <a:latin typeface="Times New Roman" panose="02020603050405020304" pitchFamily="18" charset="0"/>
                <a:ea typeface="楷体_GB2312"/>
              </a:rPr>
              <a:t>值的不同，对浮点数表示何有影响？</a:t>
            </a:r>
            <a:endParaRPr lang="zh-CN" altLang="en-US" dirty="0">
              <a:solidFill>
                <a:srgbClr val="FF0000"/>
              </a:solidFill>
              <a:latin typeface="Times New Roman" panose="02020603050405020304" pitchFamily="18" charset="0"/>
              <a:ea typeface="楷体_GB2312"/>
            </a:endParaRPr>
          </a:p>
          <a:p>
            <a:pPr lvl="1" eaLnBrk="1" hangingPunct="1">
              <a:lnSpc>
                <a:spcPct val="150000"/>
              </a:lnSpc>
            </a:pPr>
            <a:r>
              <a:rPr lang="zh-CN" altLang="en-US" dirty="0">
                <a:solidFill>
                  <a:srgbClr val="000000"/>
                </a:solidFill>
                <a:latin typeface="Times New Roman" panose="02020603050405020304" pitchFamily="18" charset="0"/>
                <a:ea typeface="楷体_GB2312"/>
              </a:rPr>
              <a:t>表数范围、表数精度和表数效率之间的关系</a:t>
            </a:r>
            <a:endParaRPr lang="zh-CN" altLang="en-US" dirty="0">
              <a:solidFill>
                <a:srgbClr val="000000"/>
              </a:solidFill>
              <a:latin typeface="Times New Roman" panose="02020603050405020304" pitchFamily="18" charset="0"/>
              <a:ea typeface="楷体_GB2312"/>
            </a:endParaRPr>
          </a:p>
          <a:p>
            <a:pPr eaLnBrk="1" hangingPunct="1">
              <a:lnSpc>
                <a:spcPct val="150000"/>
              </a:lnSpc>
            </a:pPr>
            <a:r>
              <a:rPr lang="zh-CN" altLang="en-US" dirty="0">
                <a:solidFill>
                  <a:srgbClr val="FF0000"/>
                </a:solidFill>
                <a:latin typeface="Times New Roman" panose="02020603050405020304" pitchFamily="18" charset="0"/>
                <a:ea typeface="楷体_GB2312"/>
              </a:rPr>
              <a:t>在不同的机型，应该如何选择尾数基址？</a:t>
            </a:r>
            <a:endParaRPr lang="zh-CN" altLang="en-US" dirty="0">
              <a:solidFill>
                <a:srgbClr val="FF0000"/>
              </a:solidFill>
              <a:latin typeface="Times New Roman" panose="02020603050405020304" pitchFamily="18" charset="0"/>
              <a:ea typeface="楷体_GB2312"/>
            </a:endParaRPr>
          </a:p>
          <a:p>
            <a:pPr eaLnBrk="1" hangingPunct="1"/>
            <a:endParaRPr lang="zh-CN" altLang="en-US" dirty="0">
              <a:solidFill>
                <a:srgbClr val="FF0000"/>
              </a:solidFill>
              <a:latin typeface="Times New Roman" panose="02020603050405020304" pitchFamily="18" charset="0"/>
              <a:ea typeface="楷体_GB2312"/>
            </a:endParaRPr>
          </a:p>
        </p:txBody>
      </p:sp>
      <p:sp>
        <p:nvSpPr>
          <p:cNvPr id="70659"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3"/>
          <p:cNvSpPr>
            <a:spLocks noGrp="1"/>
          </p:cNvSpPr>
          <p:nvPr>
            <p:ph idx="1" hasCustomPrompt="1"/>
          </p:nvPr>
        </p:nvSpPr>
        <p:spPr/>
        <p:txBody>
          <a:bodyPr vert="horz" wrap="square" lIns="91440" tIns="45720" rIns="91440" bIns="45720" anchor="t" anchorCtr="0"/>
          <a:p>
            <a:pPr eaLnBrk="1" hangingPunct="1">
              <a:lnSpc>
                <a:spcPct val="150000"/>
              </a:lnSpc>
            </a:pPr>
            <a:r>
              <a:rPr lang="zh-CN" altLang="en-US" dirty="0">
                <a:solidFill>
                  <a:srgbClr val="000000"/>
                </a:solidFill>
                <a:latin typeface="楷体_GB2312"/>
                <a:ea typeface="楷体_GB2312"/>
              </a:rPr>
              <a:t>如果小数点的位置事先已有约定，不再改变，此类数称为</a:t>
            </a:r>
            <a:r>
              <a:rPr lang="zh-CN" altLang="en-US" dirty="0">
                <a:solidFill>
                  <a:srgbClr val="000000"/>
                </a:solidFill>
                <a:latin typeface="Arial" panose="020B0604020202020204" pitchFamily="34" charset="0"/>
                <a:ea typeface="楷体_GB2312"/>
              </a:rPr>
              <a:t>“</a:t>
            </a:r>
            <a:r>
              <a:rPr lang="zh-CN" altLang="en-US" dirty="0">
                <a:solidFill>
                  <a:srgbClr val="FF0000"/>
                </a:solidFill>
                <a:latin typeface="楷体_GB2312"/>
                <a:ea typeface="楷体_GB2312"/>
              </a:rPr>
              <a:t>定点数</a:t>
            </a:r>
            <a:r>
              <a:rPr lang="zh-CN" altLang="en-US" dirty="0">
                <a:solidFill>
                  <a:srgbClr val="000000"/>
                </a:solidFill>
                <a:latin typeface="Arial" panose="020B0604020202020204" pitchFamily="34" charset="0"/>
                <a:ea typeface="楷体_GB2312"/>
              </a:rPr>
              <a:t>”</a:t>
            </a:r>
            <a:r>
              <a:rPr lang="zh-CN" altLang="en-US" dirty="0">
                <a:solidFill>
                  <a:srgbClr val="000000"/>
                </a:solidFill>
                <a:latin typeface="楷体_GB2312"/>
                <a:ea typeface="楷体_GB2312"/>
              </a:rPr>
              <a:t>。</a:t>
            </a:r>
            <a:endParaRPr lang="zh-CN" altLang="en-US" dirty="0">
              <a:solidFill>
                <a:srgbClr val="000000"/>
              </a:solidFill>
              <a:latin typeface="楷体_GB2312"/>
              <a:ea typeface="楷体_GB2312"/>
            </a:endParaRPr>
          </a:p>
          <a:p>
            <a:pPr eaLnBrk="1" hangingPunct="1">
              <a:lnSpc>
                <a:spcPct val="150000"/>
              </a:lnSpc>
            </a:pPr>
            <a:r>
              <a:rPr lang="zh-CN" altLang="en-US" dirty="0">
                <a:solidFill>
                  <a:srgbClr val="000000"/>
                </a:solidFill>
                <a:latin typeface="楷体_GB2312"/>
                <a:ea typeface="楷体_GB2312"/>
              </a:rPr>
              <a:t>如果小数点的位置可变，则称为</a:t>
            </a:r>
            <a:r>
              <a:rPr lang="zh-CN" altLang="en-US" dirty="0">
                <a:solidFill>
                  <a:srgbClr val="000000"/>
                </a:solidFill>
                <a:latin typeface="Arial" panose="020B0604020202020204" pitchFamily="34" charset="0"/>
                <a:ea typeface="楷体_GB2312"/>
              </a:rPr>
              <a:t>“</a:t>
            </a:r>
            <a:r>
              <a:rPr lang="zh-CN" altLang="en-US" dirty="0">
                <a:solidFill>
                  <a:srgbClr val="FF0000"/>
                </a:solidFill>
                <a:latin typeface="楷体_GB2312"/>
                <a:ea typeface="楷体_GB2312"/>
              </a:rPr>
              <a:t>浮点数</a:t>
            </a:r>
            <a:r>
              <a:rPr lang="zh-CN" altLang="en-US" dirty="0">
                <a:solidFill>
                  <a:srgbClr val="000000"/>
                </a:solidFill>
                <a:latin typeface="Arial" panose="020B0604020202020204" pitchFamily="34" charset="0"/>
                <a:ea typeface="楷体_GB2312"/>
              </a:rPr>
              <a:t>”</a:t>
            </a:r>
            <a:r>
              <a:rPr lang="zh-CN" altLang="en-US" dirty="0">
                <a:solidFill>
                  <a:srgbClr val="000000"/>
                </a:solidFill>
                <a:latin typeface="楷体_GB2312"/>
                <a:ea typeface="楷体_GB2312"/>
              </a:rPr>
              <a:t>。</a:t>
            </a:r>
            <a:endParaRPr lang="zh-CN" altLang="en-US" dirty="0">
              <a:solidFill>
                <a:srgbClr val="000000"/>
              </a:solidFill>
              <a:latin typeface="楷体_GB2312"/>
              <a:ea typeface="楷体_GB2312"/>
            </a:endParaRPr>
          </a:p>
          <a:p>
            <a:pPr lvl="1" eaLnBrk="1" hangingPunct="1"/>
            <a:endParaRPr lang="zh-CN" altLang="en-US" dirty="0">
              <a:solidFill>
                <a:srgbClr val="000000"/>
              </a:solidFill>
              <a:latin typeface="楷体_GB2312"/>
              <a:ea typeface="楷体_GB2312"/>
            </a:endParaRPr>
          </a:p>
        </p:txBody>
      </p:sp>
      <p:sp>
        <p:nvSpPr>
          <p:cNvPr id="71683"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3"/>
          <p:cNvSpPr>
            <a:spLocks noGrp="1"/>
          </p:cNvSpPr>
          <p:nvPr>
            <p:ph idx="1" hasCustomPrompt="1"/>
          </p:nvPr>
        </p:nvSpPr>
        <p:spPr/>
        <p:txBody>
          <a:bodyPr vert="horz" wrap="square" lIns="91440" tIns="45720" rIns="91440" bIns="45720" anchor="t" anchorCtr="0"/>
          <a:p>
            <a:pPr eaLnBrk="1" hangingPunct="1">
              <a:buNone/>
            </a:pPr>
            <a:r>
              <a:rPr lang="zh-CN" altLang="en-US" dirty="0">
                <a:latin typeface="楷体_GB2312" pitchFamily="49" charset="-122"/>
                <a:ea typeface="楷体_GB2312" pitchFamily="49" charset="-122"/>
              </a:rPr>
              <a:t>  </a:t>
            </a:r>
            <a:r>
              <a:rPr lang="zh-CN" altLang="en-US" dirty="0">
                <a:solidFill>
                  <a:srgbClr val="000000"/>
                </a:solidFill>
                <a:latin typeface="楷体_GB2312" pitchFamily="49" charset="-122"/>
                <a:ea typeface="楷体_GB2312" pitchFamily="49" charset="-122"/>
              </a:rPr>
              <a:t>数学中实数在数轴上是连续分布的，但由于机器字长有限，浮点数只能表示出数轴上分散于正、负两个区间上的部分离散值</a:t>
            </a:r>
            <a:endParaRPr lang="zh-CN" altLang="en-US" dirty="0">
              <a:solidFill>
                <a:srgbClr val="000000"/>
              </a:solidFill>
              <a:latin typeface="楷体_GB2312" pitchFamily="49" charset="-122"/>
              <a:ea typeface="楷体_GB2312" pitchFamily="49" charset="-122"/>
            </a:endParaRPr>
          </a:p>
          <a:p>
            <a:pPr eaLnBrk="1" hangingPunct="1">
              <a:buNone/>
            </a:pPr>
            <a:endParaRPr lang="zh-CN" altLang="en-US" dirty="0">
              <a:solidFill>
                <a:srgbClr val="000000"/>
              </a:solidFill>
              <a:latin typeface="楷体_GB2312" pitchFamily="49" charset="-122"/>
              <a:ea typeface="楷体_GB2312" pitchFamily="49" charset="-122"/>
            </a:endParaRPr>
          </a:p>
          <a:p>
            <a:pPr eaLnBrk="1" hangingPunct="1">
              <a:buNone/>
            </a:pPr>
            <a:endParaRPr lang="zh-CN" altLang="en-US" dirty="0">
              <a:solidFill>
                <a:srgbClr val="000000"/>
              </a:solidFill>
              <a:latin typeface="楷体_GB2312" pitchFamily="49" charset="-122"/>
              <a:ea typeface="楷体_GB2312" pitchFamily="49" charset="-122"/>
            </a:endParaRPr>
          </a:p>
          <a:p>
            <a:pPr eaLnBrk="1" hangingPunct="1">
              <a:buNone/>
            </a:pPr>
            <a:endParaRPr lang="zh-CN" altLang="en-US" dirty="0">
              <a:solidFill>
                <a:srgbClr val="000000"/>
              </a:solidFill>
              <a:latin typeface="楷体_GB2312" pitchFamily="49" charset="-122"/>
              <a:ea typeface="楷体_GB2312" pitchFamily="49" charset="-122"/>
            </a:endParaRPr>
          </a:p>
          <a:p>
            <a:pPr eaLnBrk="1" hangingPunct="1">
              <a:buNone/>
            </a:pPr>
            <a:endParaRPr lang="zh-CN" altLang="en-US" dirty="0">
              <a:solidFill>
                <a:srgbClr val="000000"/>
              </a:solidFill>
              <a:latin typeface="楷体_GB2312" pitchFamily="49" charset="-122"/>
              <a:ea typeface="楷体_GB2312" pitchFamily="49" charset="-122"/>
            </a:endParaRPr>
          </a:p>
          <a:p>
            <a:pPr eaLnBrk="1" hangingPunct="1">
              <a:buNone/>
            </a:pPr>
            <a:r>
              <a:rPr lang="zh-CN" altLang="en-US" dirty="0">
                <a:solidFill>
                  <a:srgbClr val="000000"/>
                </a:solidFill>
                <a:latin typeface="楷体_GB2312" pitchFamily="49" charset="-122"/>
                <a:ea typeface="楷体_GB2312" pitchFamily="49" charset="-122"/>
              </a:rPr>
              <a:t>  在机器中阶码都采用二进制，可避免运算中因对阶造成的精度和有效数值的过多损失。</a:t>
            </a:r>
            <a:endParaRPr lang="en-US" altLang="zh-CN" dirty="0">
              <a:solidFill>
                <a:srgbClr val="000000"/>
              </a:solidFill>
              <a:latin typeface="楷体_GB2312" pitchFamily="49" charset="-122"/>
              <a:ea typeface="楷体_GB2312" pitchFamily="49" charset="-122"/>
            </a:endParaRPr>
          </a:p>
          <a:p>
            <a:pPr eaLnBrk="1" hangingPunct="1">
              <a:buNone/>
            </a:pPr>
            <a:r>
              <a:rPr lang="en-US" altLang="zh-CN" dirty="0">
                <a:solidFill>
                  <a:srgbClr val="000000"/>
                </a:solidFill>
                <a:latin typeface="楷体_GB2312" pitchFamily="49" charset="-122"/>
                <a:ea typeface="楷体_GB2312" pitchFamily="49" charset="-122"/>
              </a:rPr>
              <a:t>  </a:t>
            </a:r>
            <a:r>
              <a:rPr lang="zh-CN" altLang="en-US" dirty="0">
                <a:solidFill>
                  <a:srgbClr val="000000"/>
                </a:solidFill>
                <a:latin typeface="楷体_GB2312" pitchFamily="49" charset="-122"/>
                <a:ea typeface="楷体_GB2312" pitchFamily="49" charset="-122"/>
              </a:rPr>
              <a:t>主要讨论尾数的基值的选择。</a:t>
            </a:r>
            <a:endParaRPr lang="zh-CN" altLang="en-US" dirty="0">
              <a:solidFill>
                <a:srgbClr val="000000"/>
              </a:solidFill>
              <a:latin typeface="楷体_GB2312" pitchFamily="49" charset="-122"/>
              <a:ea typeface="楷体_GB2312" pitchFamily="49" charset="-122"/>
            </a:endParaRPr>
          </a:p>
        </p:txBody>
      </p:sp>
      <p:pic>
        <p:nvPicPr>
          <p:cNvPr id="73731" name="Picture 4"/>
          <p:cNvPicPr>
            <a:picLocks noChangeAspect="1"/>
          </p:cNvPicPr>
          <p:nvPr/>
        </p:nvPicPr>
        <p:blipFill>
          <a:blip r:embed="rId1"/>
          <a:stretch>
            <a:fillRect/>
          </a:stretch>
        </p:blipFill>
        <p:spPr>
          <a:xfrm>
            <a:off x="1177925" y="2706688"/>
            <a:ext cx="7602538" cy="1331912"/>
          </a:xfrm>
          <a:prstGeom prst="rect">
            <a:avLst/>
          </a:prstGeom>
          <a:noFill/>
          <a:ln w="9525">
            <a:noFill/>
          </a:ln>
        </p:spPr>
      </p:pic>
      <p:sp>
        <p:nvSpPr>
          <p:cNvPr id="73732" name="AutoShape 6"/>
          <p:cNvSpPr/>
          <p:nvPr/>
        </p:nvSpPr>
        <p:spPr>
          <a:xfrm>
            <a:off x="2354263" y="3384550"/>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33" name="AutoShape 7"/>
          <p:cNvSpPr/>
          <p:nvPr/>
        </p:nvSpPr>
        <p:spPr>
          <a:xfrm>
            <a:off x="2481263" y="3384550"/>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34" name="AutoShape 8"/>
          <p:cNvSpPr/>
          <p:nvPr/>
        </p:nvSpPr>
        <p:spPr>
          <a:xfrm>
            <a:off x="2751138" y="3384550"/>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35" name="AutoShape 9"/>
          <p:cNvSpPr/>
          <p:nvPr/>
        </p:nvSpPr>
        <p:spPr>
          <a:xfrm>
            <a:off x="2925763" y="3384550"/>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36" name="AutoShape 10"/>
          <p:cNvSpPr/>
          <p:nvPr/>
        </p:nvSpPr>
        <p:spPr>
          <a:xfrm>
            <a:off x="3703638" y="3384550"/>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37" name="AutoShape 11"/>
          <p:cNvSpPr/>
          <p:nvPr/>
        </p:nvSpPr>
        <p:spPr>
          <a:xfrm>
            <a:off x="3195638" y="3384550"/>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38" name="AutoShape 12"/>
          <p:cNvSpPr/>
          <p:nvPr/>
        </p:nvSpPr>
        <p:spPr>
          <a:xfrm>
            <a:off x="5100638" y="3384550"/>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39" name="AutoShape 13"/>
          <p:cNvSpPr/>
          <p:nvPr/>
        </p:nvSpPr>
        <p:spPr>
          <a:xfrm>
            <a:off x="5284788" y="3394075"/>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40" name="AutoShape 14"/>
          <p:cNvSpPr/>
          <p:nvPr/>
        </p:nvSpPr>
        <p:spPr>
          <a:xfrm>
            <a:off x="5586413" y="3394075"/>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41" name="AutoShape 15"/>
          <p:cNvSpPr/>
          <p:nvPr/>
        </p:nvSpPr>
        <p:spPr>
          <a:xfrm>
            <a:off x="6078538" y="3394075"/>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42" name="AutoShape 16"/>
          <p:cNvSpPr/>
          <p:nvPr/>
        </p:nvSpPr>
        <p:spPr>
          <a:xfrm>
            <a:off x="6650038" y="3409950"/>
            <a:ext cx="185737" cy="201613"/>
          </a:xfrm>
          <a:prstGeom prst="star4">
            <a:avLst>
              <a:gd name="adj" fmla="val 12500"/>
            </a:avLst>
          </a:prstGeom>
          <a:solidFill>
            <a:srgbClr val="FF0000"/>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3743"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ea typeface="楷体_GB2312"/>
              </a:rPr>
              <a:t>浮点数表数误差产生的原因：</a:t>
            </a:r>
            <a:endParaRPr lang="zh-CN" altLang="en-US" dirty="0">
              <a:solidFill>
                <a:srgbClr val="000000"/>
              </a:solidFill>
              <a:ea typeface="楷体_GB2312"/>
            </a:endParaRPr>
          </a:p>
          <a:p>
            <a:pPr lvl="1" eaLnBrk="1" hangingPunct="1"/>
            <a:r>
              <a:rPr lang="zh-CN" altLang="en-US" b="1" dirty="0">
                <a:solidFill>
                  <a:srgbClr val="FF0000"/>
                </a:solidFill>
                <a:ea typeface="楷体_GB2312"/>
              </a:rPr>
              <a:t>运算的结果</a:t>
            </a:r>
            <a:endParaRPr lang="zh-CN" altLang="en-US" b="1" dirty="0">
              <a:solidFill>
                <a:srgbClr val="FF0000"/>
              </a:solidFill>
              <a:ea typeface="楷体_GB2312"/>
            </a:endParaRPr>
          </a:p>
          <a:p>
            <a:pPr lvl="1" eaLnBrk="1" hangingPunct="1"/>
            <a:r>
              <a:rPr lang="zh-CN" altLang="en-US" b="1" dirty="0">
                <a:solidFill>
                  <a:srgbClr val="FF0000"/>
                </a:solidFill>
                <a:ea typeface="楷体_GB2312"/>
              </a:rPr>
              <a:t>十进制转化为二进制、四进制、八进制、十六进制</a:t>
            </a:r>
            <a:endParaRPr lang="zh-CN" altLang="en-US" b="1" dirty="0">
              <a:solidFill>
                <a:srgbClr val="FF0000"/>
              </a:solidFill>
              <a:ea typeface="楷体_GB2312"/>
            </a:endParaRPr>
          </a:p>
          <a:p>
            <a:pPr lvl="1" eaLnBrk="1" hangingPunct="1"/>
            <a:r>
              <a:rPr lang="zh-CN" altLang="en-US" b="1" dirty="0">
                <a:solidFill>
                  <a:srgbClr val="000000"/>
                </a:solidFill>
                <a:latin typeface="楷体_GB2312"/>
                <a:ea typeface="楷体_GB2312"/>
              </a:rPr>
              <a:t>例如 </a:t>
            </a:r>
            <a:endParaRPr lang="zh-CN" altLang="en-US" b="1" dirty="0">
              <a:solidFill>
                <a:srgbClr val="000000"/>
              </a:solidFill>
              <a:latin typeface="楷体_GB2312"/>
              <a:ea typeface="楷体_GB2312"/>
            </a:endParaRPr>
          </a:p>
          <a:p>
            <a:pPr lvl="1" eaLnBrk="1" hangingPunct="1">
              <a:buNone/>
            </a:pPr>
            <a:r>
              <a:rPr lang="en-US" altLang="zh-CN" b="1" dirty="0">
                <a:solidFill>
                  <a:srgbClr val="000000"/>
                </a:solidFill>
                <a:latin typeface="楷体_GB2312"/>
                <a:ea typeface="楷体_GB2312"/>
              </a:rPr>
              <a:t>    0.1=0.000110011001100</a:t>
            </a:r>
            <a:r>
              <a:rPr lang="en-US" altLang="zh-CN" b="1" dirty="0">
                <a:solidFill>
                  <a:srgbClr val="000000"/>
                </a:solidFill>
                <a:latin typeface="Arial" panose="020B0604020202020204" pitchFamily="34" charset="0"/>
                <a:ea typeface="楷体_GB2312"/>
              </a:rPr>
              <a:t>···</a:t>
            </a:r>
            <a:r>
              <a:rPr lang="en-US" altLang="zh-CN" b="1" dirty="0">
                <a:solidFill>
                  <a:srgbClr val="000000"/>
                </a:solidFill>
                <a:latin typeface="楷体_GB2312"/>
                <a:ea typeface="楷体_GB2312"/>
              </a:rPr>
              <a:t>(2)</a:t>
            </a:r>
            <a:endParaRPr lang="en-US" altLang="zh-CN" b="1" dirty="0">
              <a:solidFill>
                <a:srgbClr val="000000"/>
              </a:solidFill>
              <a:latin typeface="楷体_GB2312"/>
              <a:ea typeface="楷体_GB2312"/>
            </a:endParaRPr>
          </a:p>
          <a:p>
            <a:pPr lvl="1" eaLnBrk="1" hangingPunct="1">
              <a:buNone/>
            </a:pPr>
            <a:r>
              <a:rPr lang="en-US" altLang="zh-CN" b="1" dirty="0">
                <a:solidFill>
                  <a:srgbClr val="000000"/>
                </a:solidFill>
                <a:latin typeface="楷体_GB2312"/>
                <a:ea typeface="楷体_GB2312"/>
              </a:rPr>
              <a:t>       =0.0121212</a:t>
            </a:r>
            <a:r>
              <a:rPr lang="en-US" altLang="zh-CN" b="1" dirty="0">
                <a:solidFill>
                  <a:srgbClr val="000000"/>
                </a:solidFill>
                <a:latin typeface="Arial" panose="020B0604020202020204" pitchFamily="34" charset="0"/>
                <a:ea typeface="楷体_GB2312"/>
              </a:rPr>
              <a:t>···</a:t>
            </a:r>
            <a:r>
              <a:rPr lang="en-US" altLang="zh-CN" b="1" dirty="0">
                <a:solidFill>
                  <a:srgbClr val="000000"/>
                </a:solidFill>
                <a:latin typeface="楷体_GB2312"/>
                <a:ea typeface="楷体_GB2312"/>
              </a:rPr>
              <a:t>(4)</a:t>
            </a:r>
            <a:endParaRPr lang="en-US" altLang="zh-CN" b="1" dirty="0">
              <a:solidFill>
                <a:srgbClr val="000000"/>
              </a:solidFill>
              <a:latin typeface="楷体_GB2312"/>
              <a:ea typeface="楷体_GB2312"/>
            </a:endParaRPr>
          </a:p>
          <a:p>
            <a:pPr lvl="1" eaLnBrk="1" hangingPunct="1">
              <a:buNone/>
            </a:pPr>
            <a:r>
              <a:rPr lang="en-US" altLang="zh-CN" b="1" dirty="0">
                <a:solidFill>
                  <a:srgbClr val="000000"/>
                </a:solidFill>
                <a:latin typeface="楷体_GB2312"/>
                <a:ea typeface="楷体_GB2312"/>
              </a:rPr>
              <a:t>       =0.06146314</a:t>
            </a:r>
            <a:r>
              <a:rPr lang="en-US" altLang="zh-CN" b="1" dirty="0">
                <a:solidFill>
                  <a:srgbClr val="000000"/>
                </a:solidFill>
                <a:latin typeface="Arial" panose="020B0604020202020204" pitchFamily="34" charset="0"/>
                <a:ea typeface="楷体_GB2312"/>
              </a:rPr>
              <a:t>···</a:t>
            </a:r>
            <a:r>
              <a:rPr lang="en-US" altLang="zh-CN" b="1" dirty="0">
                <a:solidFill>
                  <a:srgbClr val="000000"/>
                </a:solidFill>
                <a:latin typeface="楷体_GB2312"/>
                <a:ea typeface="楷体_GB2312"/>
              </a:rPr>
              <a:t>(8)</a:t>
            </a:r>
            <a:endParaRPr lang="en-US" altLang="zh-CN" b="1" dirty="0">
              <a:solidFill>
                <a:srgbClr val="000000"/>
              </a:solidFill>
              <a:latin typeface="楷体_GB2312"/>
              <a:ea typeface="楷体_GB2312"/>
            </a:endParaRPr>
          </a:p>
          <a:p>
            <a:pPr lvl="1" eaLnBrk="1" hangingPunct="1">
              <a:buNone/>
            </a:pPr>
            <a:r>
              <a:rPr lang="en-US" altLang="zh-CN" b="1" dirty="0">
                <a:solidFill>
                  <a:srgbClr val="000000"/>
                </a:solidFill>
                <a:latin typeface="楷体_GB2312"/>
                <a:ea typeface="楷体_GB2312"/>
              </a:rPr>
              <a:t>       =0.1999</a:t>
            </a:r>
            <a:r>
              <a:rPr lang="en-US" altLang="zh-CN" b="1" dirty="0">
                <a:solidFill>
                  <a:srgbClr val="000000"/>
                </a:solidFill>
                <a:latin typeface="Arial" panose="020B0604020202020204" pitchFamily="34" charset="0"/>
                <a:ea typeface="楷体_GB2312"/>
              </a:rPr>
              <a:t>···</a:t>
            </a:r>
            <a:r>
              <a:rPr lang="en-US" altLang="zh-CN" b="1" dirty="0">
                <a:solidFill>
                  <a:srgbClr val="000000"/>
                </a:solidFill>
                <a:latin typeface="楷体_GB2312"/>
                <a:ea typeface="楷体_GB2312"/>
              </a:rPr>
              <a:t>(16)</a:t>
            </a:r>
            <a:r>
              <a:rPr lang="en-US" altLang="zh-CN" b="1" dirty="0">
                <a:solidFill>
                  <a:srgbClr val="FF0000"/>
                </a:solidFill>
                <a:latin typeface="楷体_GB2312"/>
                <a:ea typeface="楷体_GB2312"/>
              </a:rPr>
              <a:t> </a:t>
            </a:r>
            <a:endParaRPr lang="zh-CN" altLang="en-US" b="1" dirty="0">
              <a:solidFill>
                <a:srgbClr val="FF0000"/>
              </a:solidFill>
              <a:latin typeface="楷体_GB2312"/>
              <a:ea typeface="楷体_GB2312"/>
            </a:endParaRPr>
          </a:p>
          <a:p>
            <a:pPr eaLnBrk="1" hangingPunct="1"/>
            <a:endParaRPr lang="zh-CN" altLang="en-US" dirty="0">
              <a:solidFill>
                <a:srgbClr val="FF0000"/>
              </a:solidFill>
              <a:ea typeface="楷体_GB2312"/>
            </a:endParaRPr>
          </a:p>
        </p:txBody>
      </p:sp>
      <p:sp>
        <p:nvSpPr>
          <p:cNvPr id="74755"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用</a:t>
            </a:r>
            <a:r>
              <a:rPr lang="en-US" altLang="zh-CN" sz="3200" dirty="0">
                <a:solidFill>
                  <a:srgbClr val="000000"/>
                </a:solidFill>
                <a:latin typeface="黑体" panose="02010609060101010101" pitchFamily="49" charset="-122"/>
                <a:ea typeface="黑体" panose="02010609060101010101" pitchFamily="49" charset="-122"/>
              </a:rPr>
              <a:t>JAVASCRIPT</a:t>
            </a:r>
            <a:r>
              <a:rPr lang="zh-CN" altLang="en-US" sz="3200" dirty="0">
                <a:solidFill>
                  <a:srgbClr val="000000"/>
                </a:solidFill>
                <a:latin typeface="黑体" panose="02010609060101010101" pitchFamily="49" charset="-122"/>
                <a:ea typeface="黑体" panose="02010609060101010101" pitchFamily="49" charset="-122"/>
              </a:rPr>
              <a:t>计算</a:t>
            </a:r>
            <a:r>
              <a:rPr lang="en-US" altLang="zh-CN" sz="3200" dirty="0">
                <a:solidFill>
                  <a:srgbClr val="000000"/>
                </a:solidFill>
                <a:latin typeface="黑体" panose="02010609060101010101" pitchFamily="49" charset="-122"/>
                <a:ea typeface="黑体" panose="02010609060101010101" pitchFamily="49" charset="-122"/>
              </a:rPr>
              <a:t>0.1+0.7</a:t>
            </a:r>
            <a:r>
              <a:rPr lang="zh-CN" altLang="en-US" sz="3200" dirty="0">
                <a:solidFill>
                  <a:srgbClr val="000000"/>
                </a:solidFill>
                <a:latin typeface="黑体" panose="02010609060101010101" pitchFamily="49" charset="-122"/>
                <a:ea typeface="黑体" panose="02010609060101010101" pitchFamily="49" charset="-122"/>
              </a:rPr>
              <a:t>的值</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76803" name="Rectangle 4"/>
          <p:cNvSpPr/>
          <p:nvPr/>
        </p:nvSpPr>
        <p:spPr>
          <a:xfrm>
            <a:off x="517525" y="1050925"/>
            <a:ext cx="45720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2400" dirty="0">
                <a:solidFill>
                  <a:srgbClr val="000000"/>
                </a:solidFill>
                <a:latin typeface="Times New Roman" panose="02020603050405020304" pitchFamily="18" charset="0"/>
                <a:ea typeface="宋体" panose="02010600030101010101" pitchFamily="2" charset="-122"/>
              </a:rPr>
              <a:t>&lt;script type="text/javascript"&gt;</a:t>
            </a:r>
            <a:endParaRPr lang="en-US" altLang="zh-CN" sz="2400" dirty="0">
              <a:solidFill>
                <a:srgbClr val="000000"/>
              </a:solidFill>
              <a:latin typeface="Times New Roman" panose="02020603050405020304" pitchFamily="18" charset="0"/>
              <a:ea typeface="宋体" panose="02010600030101010101" pitchFamily="2" charset="-122"/>
            </a:endParaRPr>
          </a:p>
          <a:p>
            <a:pPr marL="0" lvl="0" indent="0">
              <a:spcBef>
                <a:spcPct val="0"/>
              </a:spcBef>
              <a:buClrTx/>
              <a:buFontTx/>
              <a:buNone/>
            </a:pPr>
            <a:r>
              <a:rPr lang="en-US" altLang="zh-CN" sz="2400" dirty="0">
                <a:solidFill>
                  <a:srgbClr val="000000"/>
                </a:solidFill>
                <a:latin typeface="Times New Roman" panose="02020603050405020304" pitchFamily="18" charset="0"/>
                <a:ea typeface="宋体" panose="02010600030101010101" pitchFamily="2" charset="-122"/>
              </a:rPr>
              <a:t>        var $result = 0.1+0.7;</a:t>
            </a:r>
            <a:endParaRPr lang="en-US" altLang="zh-CN" sz="2400" dirty="0">
              <a:solidFill>
                <a:srgbClr val="000000"/>
              </a:solidFill>
              <a:latin typeface="Times New Roman" panose="02020603050405020304" pitchFamily="18" charset="0"/>
              <a:ea typeface="宋体" panose="02010600030101010101" pitchFamily="2" charset="-122"/>
            </a:endParaRPr>
          </a:p>
          <a:p>
            <a:pPr marL="0" lvl="0" indent="0">
              <a:spcBef>
                <a:spcPct val="0"/>
              </a:spcBef>
              <a:buClrTx/>
              <a:buFontTx/>
              <a:buNone/>
            </a:pPr>
            <a:r>
              <a:rPr lang="en-US" altLang="zh-CN" sz="2400" dirty="0">
                <a:solidFill>
                  <a:srgbClr val="000000"/>
                </a:solidFill>
                <a:latin typeface="Times New Roman" panose="02020603050405020304" pitchFamily="18" charset="0"/>
                <a:ea typeface="宋体" panose="02010600030101010101" pitchFamily="2" charset="-122"/>
              </a:rPr>
              <a:t>        alert($result);</a:t>
            </a:r>
            <a:endParaRPr lang="en-US" altLang="zh-CN" sz="2400" dirty="0">
              <a:solidFill>
                <a:srgbClr val="000000"/>
              </a:solidFill>
              <a:latin typeface="Times New Roman" panose="02020603050405020304" pitchFamily="18" charset="0"/>
              <a:ea typeface="宋体" panose="02010600030101010101" pitchFamily="2" charset="-122"/>
            </a:endParaRPr>
          </a:p>
          <a:p>
            <a:pPr marL="0" lvl="0" indent="0">
              <a:spcBef>
                <a:spcPct val="0"/>
              </a:spcBef>
              <a:buClrTx/>
              <a:buFontTx/>
              <a:buNone/>
            </a:pPr>
            <a:r>
              <a:rPr lang="en-US" altLang="zh-CN" sz="2400" dirty="0">
                <a:solidFill>
                  <a:srgbClr val="000000"/>
                </a:solidFill>
                <a:latin typeface="Times New Roman" panose="02020603050405020304" pitchFamily="18" charset="0"/>
                <a:ea typeface="宋体" panose="02010600030101010101" pitchFamily="2" charset="-122"/>
              </a:rPr>
              <a:t>&lt;/script&gt;</a:t>
            </a:r>
            <a:endParaRPr lang="zh-CN" altLang="en-US" sz="2400" dirty="0">
              <a:solidFill>
                <a:srgbClr val="000000"/>
              </a:solidFill>
              <a:latin typeface="Times New Roman" panose="02020603050405020304" pitchFamily="18" charset="0"/>
              <a:ea typeface="宋体" panose="02010600030101010101" pitchFamily="2" charset="-122"/>
            </a:endParaRPr>
          </a:p>
        </p:txBody>
      </p:sp>
      <p:pic>
        <p:nvPicPr>
          <p:cNvPr id="775173" name="Picture 5"/>
          <p:cNvPicPr>
            <a:picLocks noChangeAspect="1"/>
          </p:cNvPicPr>
          <p:nvPr/>
        </p:nvPicPr>
        <p:blipFill>
          <a:blip r:embed="rId1"/>
          <a:stretch>
            <a:fillRect/>
          </a:stretch>
        </p:blipFill>
        <p:spPr>
          <a:xfrm>
            <a:off x="768350" y="2692400"/>
            <a:ext cx="7339013" cy="3800475"/>
          </a:xfrm>
          <a:prstGeom prst="rect">
            <a:avLst/>
          </a:prstGeom>
          <a:noFill/>
          <a:ln w="9525">
            <a:noFill/>
          </a:ln>
        </p:spPr>
      </p:pic>
      <p:sp>
        <p:nvSpPr>
          <p:cNvPr id="775176" name="Rectangle 8"/>
          <p:cNvSpPr/>
          <p:nvPr/>
        </p:nvSpPr>
        <p:spPr>
          <a:xfrm>
            <a:off x="752475" y="2681288"/>
            <a:ext cx="4298950" cy="3113087"/>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en-US" altLang="zh-CN" sz="1800" dirty="0">
                <a:solidFill>
                  <a:srgbClr val="000000"/>
                </a:solidFill>
                <a:latin typeface="Arial" panose="020B0604020202020204" pitchFamily="34" charset="0"/>
                <a:ea typeface="宋体" panose="02010600030101010101" pitchFamily="2" charset="-122"/>
              </a:rPr>
              <a:t>0.1</a:t>
            </a:r>
            <a:r>
              <a:rPr lang="zh-CN" altLang="en-US" sz="1800" dirty="0">
                <a:solidFill>
                  <a:srgbClr val="000000"/>
                </a:solidFill>
                <a:latin typeface="Arial" panose="020B0604020202020204" pitchFamily="34" charset="0"/>
                <a:ea typeface="宋体" panose="02010600030101010101" pitchFamily="2" charset="-122"/>
              </a:rPr>
              <a:t>换算成</a:t>
            </a:r>
            <a:r>
              <a:rPr lang="en-US" altLang="zh-CN" sz="1800" dirty="0">
                <a:solidFill>
                  <a:srgbClr val="000000"/>
                </a:solidFill>
                <a:latin typeface="Arial" panose="020B0604020202020204" pitchFamily="34" charset="0"/>
                <a:ea typeface="宋体" panose="02010600030101010101" pitchFamily="2" charset="-122"/>
              </a:rPr>
              <a:t>2</a:t>
            </a:r>
            <a:r>
              <a:rPr lang="zh-CN" altLang="en-US" sz="1800" dirty="0">
                <a:solidFill>
                  <a:srgbClr val="000000"/>
                </a:solidFill>
                <a:latin typeface="Arial" panose="020B0604020202020204" pitchFamily="34" charset="0"/>
                <a:ea typeface="宋体" panose="02010600030101010101" pitchFamily="2" charset="-122"/>
              </a:rPr>
              <a:t>进制是</a:t>
            </a:r>
            <a:br>
              <a:rPr lang="zh-CN" altLang="en-US" sz="1800" dirty="0">
                <a:solidFill>
                  <a:srgbClr val="000000"/>
                </a:solidFill>
                <a:latin typeface="Arial" panose="020B0604020202020204" pitchFamily="34" charset="0"/>
                <a:ea typeface="宋体" panose="02010600030101010101" pitchFamily="2" charset="-122"/>
              </a:rPr>
            </a:br>
            <a:r>
              <a:rPr lang="en-US" altLang="zh-CN" sz="1800" dirty="0">
                <a:solidFill>
                  <a:srgbClr val="000000"/>
                </a:solidFill>
                <a:latin typeface="Arial" panose="020B0604020202020204" pitchFamily="34" charset="0"/>
                <a:ea typeface="宋体" panose="02010600030101010101" pitchFamily="2" charset="-122"/>
              </a:rPr>
              <a:t>0. 00011 0011 0011</a:t>
            </a:r>
            <a:r>
              <a:rPr lang="zh-CN" altLang="en-US" sz="1800" dirty="0">
                <a:solidFill>
                  <a:srgbClr val="000000"/>
                </a:solidFill>
                <a:latin typeface="Arial" panose="020B0604020202020204" pitchFamily="34" charset="0"/>
                <a:ea typeface="宋体" panose="02010600030101010101" pitchFamily="2" charset="-122"/>
              </a:rPr>
              <a:t>无限循环</a:t>
            </a:r>
            <a:br>
              <a:rPr lang="zh-CN" altLang="en-US" sz="1800" dirty="0">
                <a:solidFill>
                  <a:srgbClr val="000000"/>
                </a:solidFill>
                <a:latin typeface="Arial" panose="020B0604020202020204" pitchFamily="34" charset="0"/>
                <a:ea typeface="宋体" panose="02010600030101010101" pitchFamily="2" charset="-122"/>
              </a:rPr>
            </a:br>
            <a:r>
              <a:rPr lang="en-US" altLang="zh-CN" sz="1800" dirty="0">
                <a:solidFill>
                  <a:srgbClr val="000000"/>
                </a:solidFill>
                <a:latin typeface="Arial" panose="020B0604020202020204" pitchFamily="34" charset="0"/>
                <a:ea typeface="宋体" panose="02010600030101010101" pitchFamily="2" charset="-122"/>
              </a:rPr>
              <a:t>0.7</a:t>
            </a:r>
            <a:r>
              <a:rPr lang="zh-CN" altLang="en-US" sz="1800" dirty="0">
                <a:solidFill>
                  <a:srgbClr val="000000"/>
                </a:solidFill>
                <a:latin typeface="Arial" panose="020B0604020202020204" pitchFamily="34" charset="0"/>
                <a:ea typeface="宋体" panose="02010600030101010101" pitchFamily="2" charset="-122"/>
              </a:rPr>
              <a:t>是</a:t>
            </a:r>
            <a:br>
              <a:rPr lang="zh-CN" altLang="en-US" sz="1800" dirty="0">
                <a:solidFill>
                  <a:srgbClr val="000000"/>
                </a:solidFill>
                <a:latin typeface="Arial" panose="020B0604020202020204" pitchFamily="34" charset="0"/>
                <a:ea typeface="宋体" panose="02010600030101010101" pitchFamily="2" charset="-122"/>
              </a:rPr>
            </a:br>
            <a:r>
              <a:rPr lang="en-US" altLang="zh-CN" sz="1800" dirty="0">
                <a:solidFill>
                  <a:srgbClr val="000000"/>
                </a:solidFill>
                <a:latin typeface="Arial" panose="020B0604020202020204" pitchFamily="34" charset="0"/>
                <a:ea typeface="宋体" panose="02010600030101010101" pitchFamily="2" charset="-122"/>
              </a:rPr>
              <a:t>0.10110011 0011 0011 </a:t>
            </a:r>
            <a:r>
              <a:rPr lang="zh-CN" altLang="en-US" sz="1800" dirty="0">
                <a:solidFill>
                  <a:srgbClr val="000000"/>
                </a:solidFill>
                <a:latin typeface="Arial" panose="020B0604020202020204" pitchFamily="34" charset="0"/>
                <a:ea typeface="宋体" panose="02010600030101010101" pitchFamily="2" charset="-122"/>
              </a:rPr>
              <a:t>无限循环</a:t>
            </a:r>
            <a:br>
              <a:rPr lang="zh-CN" altLang="en-US" sz="1800" dirty="0">
                <a:solidFill>
                  <a:srgbClr val="000000"/>
                </a:solidFill>
                <a:latin typeface="Arial" panose="020B0604020202020204" pitchFamily="34" charset="0"/>
                <a:ea typeface="宋体" panose="02010600030101010101" pitchFamily="2" charset="-122"/>
              </a:rPr>
            </a:br>
            <a:r>
              <a:rPr lang="en-US" altLang="zh-CN" sz="1800" dirty="0">
                <a:solidFill>
                  <a:srgbClr val="000000"/>
                </a:solidFill>
                <a:latin typeface="Arial" panose="020B0604020202020204" pitchFamily="34" charset="0"/>
                <a:ea typeface="宋体" panose="02010600030101010101" pitchFamily="2" charset="-122"/>
              </a:rPr>
              <a:t>0.8</a:t>
            </a:r>
            <a:br>
              <a:rPr lang="en-US" altLang="zh-CN" sz="1800" dirty="0">
                <a:solidFill>
                  <a:srgbClr val="000000"/>
                </a:solidFill>
                <a:latin typeface="Arial" panose="020B0604020202020204" pitchFamily="34" charset="0"/>
                <a:ea typeface="宋体" panose="02010600030101010101" pitchFamily="2" charset="-122"/>
              </a:rPr>
            </a:br>
            <a:r>
              <a:rPr lang="zh-CN" altLang="en-US" sz="1800" dirty="0">
                <a:solidFill>
                  <a:srgbClr val="000000"/>
                </a:solidFill>
                <a:latin typeface="Arial" panose="020B0604020202020204" pitchFamily="34" charset="0"/>
                <a:ea typeface="宋体" panose="02010600030101010101" pitchFamily="2" charset="-122"/>
              </a:rPr>
              <a:t>但是</a:t>
            </a:r>
            <a:r>
              <a:rPr lang="en-US" altLang="zh-CN" sz="1800" dirty="0">
                <a:solidFill>
                  <a:srgbClr val="000000"/>
                </a:solidFill>
                <a:latin typeface="Arial" panose="020B0604020202020204" pitchFamily="34" charset="0"/>
                <a:ea typeface="宋体" panose="02010600030101010101" pitchFamily="2" charset="-122"/>
              </a:rPr>
              <a:t>JAVASCRIPT</a:t>
            </a:r>
            <a:r>
              <a:rPr lang="zh-CN" altLang="en-US" sz="1800" dirty="0">
                <a:solidFill>
                  <a:srgbClr val="000000"/>
                </a:solidFill>
                <a:latin typeface="Arial" panose="020B0604020202020204" pitchFamily="34" charset="0"/>
                <a:ea typeface="宋体" panose="02010600030101010101" pitchFamily="2" charset="-122"/>
              </a:rPr>
              <a:t>只会存储</a:t>
            </a:r>
            <a:r>
              <a:rPr lang="en-US" altLang="zh-CN" sz="1800" dirty="0">
                <a:solidFill>
                  <a:srgbClr val="000000"/>
                </a:solidFill>
                <a:latin typeface="Arial" panose="020B0604020202020204" pitchFamily="34" charset="0"/>
                <a:ea typeface="宋体" panose="02010600030101010101" pitchFamily="2" charset="-122"/>
              </a:rPr>
              <a:t>16</a:t>
            </a:r>
            <a:r>
              <a:rPr lang="zh-CN" altLang="en-US" sz="1800" dirty="0">
                <a:solidFill>
                  <a:srgbClr val="000000"/>
                </a:solidFill>
                <a:latin typeface="Arial" panose="020B0604020202020204" pitchFamily="34" charset="0"/>
                <a:ea typeface="宋体" panose="02010600030101010101" pitchFamily="2" charset="-122"/>
              </a:rPr>
              <a:t>位就成了</a:t>
            </a:r>
            <a:br>
              <a:rPr lang="zh-CN" altLang="en-US" sz="1800" dirty="0">
                <a:solidFill>
                  <a:srgbClr val="000000"/>
                </a:solidFill>
                <a:latin typeface="Arial" panose="020B0604020202020204" pitchFamily="34" charset="0"/>
                <a:ea typeface="宋体" panose="02010600030101010101" pitchFamily="2" charset="-122"/>
              </a:rPr>
            </a:br>
            <a:r>
              <a:rPr lang="en-US" altLang="zh-CN" sz="1800" dirty="0">
                <a:solidFill>
                  <a:srgbClr val="000000"/>
                </a:solidFill>
                <a:latin typeface="Arial" panose="020B0604020202020204" pitchFamily="34" charset="0"/>
                <a:ea typeface="宋体" panose="02010600030101010101" pitchFamily="2" charset="-122"/>
              </a:rPr>
              <a:t>0.1    =   0.000110011001100</a:t>
            </a:r>
            <a:br>
              <a:rPr lang="en-US" altLang="zh-CN" sz="1800" dirty="0">
                <a:solidFill>
                  <a:srgbClr val="000000"/>
                </a:solidFill>
                <a:latin typeface="Arial" panose="020B0604020202020204" pitchFamily="34" charset="0"/>
                <a:ea typeface="宋体" panose="02010600030101010101" pitchFamily="2" charset="-122"/>
              </a:rPr>
            </a:br>
            <a:r>
              <a:rPr lang="en-US" altLang="zh-CN" sz="1800" dirty="0">
                <a:solidFill>
                  <a:srgbClr val="000000"/>
                </a:solidFill>
                <a:latin typeface="Arial" panose="020B0604020202020204" pitchFamily="34" charset="0"/>
                <a:ea typeface="宋体" panose="02010600030101010101" pitchFamily="2" charset="-122"/>
              </a:rPr>
              <a:t>0.7    =   0.101100110011001</a:t>
            </a:r>
            <a:br>
              <a:rPr lang="en-US" altLang="zh-CN" sz="1800" dirty="0">
                <a:solidFill>
                  <a:srgbClr val="000000"/>
                </a:solidFill>
                <a:latin typeface="Arial" panose="020B0604020202020204" pitchFamily="34" charset="0"/>
                <a:ea typeface="宋体" panose="02010600030101010101" pitchFamily="2" charset="-122"/>
              </a:rPr>
            </a:br>
            <a:r>
              <a:rPr lang="zh-CN" altLang="en-US" sz="1800" dirty="0">
                <a:solidFill>
                  <a:srgbClr val="000000"/>
                </a:solidFill>
                <a:latin typeface="Arial" panose="020B0604020202020204" pitchFamily="34" charset="0"/>
                <a:ea typeface="宋体" panose="02010600030101010101" pitchFamily="2" charset="-122"/>
              </a:rPr>
              <a:t>那么</a:t>
            </a:r>
            <a:r>
              <a:rPr lang="en-US" altLang="zh-CN" sz="1800" dirty="0">
                <a:solidFill>
                  <a:srgbClr val="000000"/>
                </a:solidFill>
                <a:latin typeface="Arial" panose="020B0604020202020204" pitchFamily="34" charset="0"/>
                <a:ea typeface="宋体" panose="02010600030101010101" pitchFamily="2" charset="-122"/>
              </a:rPr>
              <a:t>0.1+0.7</a:t>
            </a:r>
            <a:r>
              <a:rPr lang="zh-CN" altLang="en-US" sz="1800" dirty="0">
                <a:solidFill>
                  <a:srgbClr val="000000"/>
                </a:solidFill>
                <a:latin typeface="Arial" panose="020B0604020202020204" pitchFamily="34" charset="0"/>
                <a:ea typeface="宋体" panose="02010600030101010101" pitchFamily="2" charset="-122"/>
              </a:rPr>
              <a:t>就成了  </a:t>
            </a:r>
            <a:r>
              <a:rPr lang="en-US" altLang="zh-CN" sz="1800" dirty="0">
                <a:solidFill>
                  <a:srgbClr val="000000"/>
                </a:solidFill>
                <a:latin typeface="Arial" panose="020B0604020202020204" pitchFamily="34" charset="0"/>
                <a:ea typeface="宋体" panose="02010600030101010101" pitchFamily="2" charset="-122"/>
              </a:rPr>
              <a:t>0.110011001100101</a:t>
            </a:r>
            <a:br>
              <a:rPr lang="en-US" altLang="zh-CN" sz="1800" dirty="0">
                <a:solidFill>
                  <a:srgbClr val="000000"/>
                </a:solidFill>
                <a:latin typeface="Arial" panose="020B0604020202020204" pitchFamily="34" charset="0"/>
                <a:ea typeface="宋体" panose="02010600030101010101" pitchFamily="2" charset="-122"/>
              </a:rPr>
            </a:br>
            <a:r>
              <a:rPr lang="zh-CN" altLang="en-US" sz="1800" dirty="0">
                <a:solidFill>
                  <a:srgbClr val="000000"/>
                </a:solidFill>
                <a:latin typeface="Arial" panose="020B0604020202020204" pitchFamily="34" charset="0"/>
                <a:ea typeface="宋体" panose="02010600030101010101" pitchFamily="2" charset="-122"/>
              </a:rPr>
              <a:t>但是</a:t>
            </a:r>
            <a:r>
              <a:rPr lang="en-US" altLang="zh-CN" sz="1800" dirty="0">
                <a:solidFill>
                  <a:srgbClr val="000000"/>
                </a:solidFill>
                <a:latin typeface="Arial" panose="020B0604020202020204" pitchFamily="34" charset="0"/>
                <a:ea typeface="宋体" panose="02010600030101010101" pitchFamily="2" charset="-122"/>
              </a:rPr>
              <a:t>0.8</a:t>
            </a:r>
            <a:r>
              <a:rPr lang="zh-CN" altLang="en-US" sz="1800" dirty="0">
                <a:solidFill>
                  <a:srgbClr val="000000"/>
                </a:solidFill>
                <a:latin typeface="Arial" panose="020B0604020202020204" pitchFamily="34" charset="0"/>
                <a:ea typeface="宋体" panose="02010600030101010101" pitchFamily="2" charset="-122"/>
              </a:rPr>
              <a:t>的</a:t>
            </a:r>
            <a:r>
              <a:rPr lang="en-US" altLang="zh-CN" sz="1800" dirty="0">
                <a:solidFill>
                  <a:srgbClr val="000000"/>
                </a:solidFill>
                <a:latin typeface="Arial" panose="020B0604020202020204" pitchFamily="34" charset="0"/>
                <a:ea typeface="宋体" panose="02010600030101010101" pitchFamily="2" charset="-122"/>
              </a:rPr>
              <a:t>2</a:t>
            </a:r>
            <a:r>
              <a:rPr lang="zh-CN" altLang="en-US" sz="1800" dirty="0">
                <a:solidFill>
                  <a:srgbClr val="000000"/>
                </a:solidFill>
                <a:latin typeface="Arial" panose="020B0604020202020204" pitchFamily="34" charset="0"/>
                <a:ea typeface="宋体" panose="02010600030101010101" pitchFamily="2" charset="-122"/>
              </a:rPr>
              <a:t>进制是</a:t>
            </a:r>
            <a:r>
              <a:rPr lang="en-US" altLang="zh-CN" sz="1800" dirty="0">
                <a:solidFill>
                  <a:srgbClr val="000000"/>
                </a:solidFill>
                <a:latin typeface="Arial" panose="020B0604020202020204" pitchFamily="34" charset="0"/>
                <a:ea typeface="宋体" panose="02010600030101010101" pitchFamily="2" charset="-122"/>
              </a:rPr>
              <a:t>:  0.110011001100110</a:t>
            </a:r>
            <a:br>
              <a:rPr lang="en-US" altLang="zh-CN" sz="1800" dirty="0">
                <a:solidFill>
                  <a:srgbClr val="000000"/>
                </a:solidFill>
                <a:latin typeface="Arial" panose="020B0604020202020204" pitchFamily="34" charset="0"/>
                <a:ea typeface="宋体" panose="02010600030101010101" pitchFamily="2" charset="-122"/>
              </a:rPr>
            </a:br>
            <a:r>
              <a:rPr lang="zh-CN" altLang="en-US" sz="1800" dirty="0">
                <a:solidFill>
                  <a:srgbClr val="000000"/>
                </a:solidFill>
                <a:latin typeface="Arial" panose="020B0604020202020204" pitchFamily="34" charset="0"/>
                <a:ea typeface="宋体" panose="02010600030101010101" pitchFamily="2" charset="-122"/>
              </a:rPr>
              <a:t>所以就差了那么       </a:t>
            </a:r>
            <a:r>
              <a:rPr lang="en-US" altLang="zh-CN" sz="1800" dirty="0">
                <a:solidFill>
                  <a:srgbClr val="000000"/>
                </a:solidFill>
                <a:latin typeface="Arial" panose="020B0604020202020204" pitchFamily="34" charset="0"/>
                <a:ea typeface="宋体" panose="02010600030101010101" pitchFamily="2" charset="-122"/>
              </a:rPr>
              <a:t>0.0000000000001</a:t>
            </a:r>
            <a:r>
              <a:rPr lang="en-US" altLang="zh-CN" sz="1800" b="0" dirty="0">
                <a:solidFill>
                  <a:schemeClr val="tx1"/>
                </a:solidFill>
                <a:latin typeface="Arial" panose="020B0604020202020204" pitchFamily="34" charset="0"/>
                <a:ea typeface="宋体" panose="02010600030101010101" pitchFamily="2" charset="-122"/>
              </a:rPr>
              <a:t> </a:t>
            </a:r>
            <a:endParaRPr lang="en-US" altLang="zh-CN" sz="1800" b="0" dirty="0">
              <a:solidFill>
                <a:schemeClr val="tx1"/>
              </a:solidFill>
              <a:latin typeface="Arial" panose="020B0604020202020204" pitchFamily="34" charset="0"/>
              <a:ea typeface="宋体" panose="02010600030101010101" pitchFamily="2" charset="-122"/>
            </a:endParaRPr>
          </a:p>
        </p:txBody>
      </p:sp>
      <p:pic>
        <p:nvPicPr>
          <p:cNvPr id="1025" name="DefaultOcx" descr="clipboard/media/image11.wmf"/>
          <p:cNvPicPr/>
          <p:nvPr/>
        </p:nvPicPr>
        <p:blipFill>
          <a:blip r:embed="rId2"/>
          <a:stretch>
            <a:fillRect/>
          </a:stretch>
        </p:blipFill>
        <p:spPr>
          <a:xfrm>
            <a:off x="3214688" y="1935163"/>
            <a:ext cx="914400" cy="228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5173"/>
                                        </p:tgtEl>
                                        <p:attrNameLst>
                                          <p:attrName>style.visibility</p:attrName>
                                        </p:attrNameLst>
                                      </p:cBhvr>
                                      <p:to>
                                        <p:strVal val="visible"/>
                                      </p:to>
                                    </p:set>
                                    <p:animEffect transition="in" filter="blinds(horizontal)">
                                      <p:cBhvr>
                                        <p:cTn id="7" dur="500"/>
                                        <p:tgtEl>
                                          <p:spTgt spid="7751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5176">
                                            <p:txEl>
                                              <p:charRg st="0" end="244"/>
                                            </p:txEl>
                                          </p:spTgt>
                                        </p:tgtEl>
                                        <p:attrNameLst>
                                          <p:attrName>style.visibility</p:attrName>
                                        </p:attrNameLst>
                                      </p:cBhvr>
                                      <p:to>
                                        <p:strVal val="visible"/>
                                      </p:to>
                                    </p:set>
                                    <p:animEffect transition="in" filter="blinds(horizontal)">
                                      <p:cBhvr>
                                        <p:cTn id="12" dur="500"/>
                                        <p:tgtEl>
                                          <p:spTgt spid="775176">
                                            <p:txEl>
                                              <p:charRg st="0" end="244"/>
                                            </p:txEl>
                                          </p:spTgt>
                                        </p:tgtEl>
                                      </p:cBhvr>
                                    </p:animEffect>
                                  </p:childTnLst>
                                </p:cTn>
                              </p:par>
                              <p:par>
                                <p:cTn id="13" presetID="3" presetClass="exit" presetSubtype="10" fill="hold" nodeType="withEffect">
                                  <p:stCondLst>
                                    <p:cond delay="0"/>
                                  </p:stCondLst>
                                  <p:childTnLst>
                                    <p:animEffect transition="out" filter="blinds(horizontal)">
                                      <p:cBhvr>
                                        <p:cTn id="14" dur="500"/>
                                        <p:tgtEl>
                                          <p:spTgt spid="775173"/>
                                        </p:tgtEl>
                                      </p:cBhvr>
                                    </p:animEffect>
                                    <p:set>
                                      <p:cBhvr>
                                        <p:cTn id="15" dur="1" fill="hold">
                                          <p:stCondLst>
                                            <p:cond delay="499"/>
                                          </p:stCondLst>
                                        </p:cTn>
                                        <p:tgtEl>
                                          <p:spTgt spid="7751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Text Box 4"/>
          <p:cNvSpPr txBox="1"/>
          <p:nvPr/>
        </p:nvSpPr>
        <p:spPr>
          <a:xfrm>
            <a:off x="427038" y="968375"/>
            <a:ext cx="8489950" cy="2743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just" eaLnBrk="1" hangingPunct="1">
              <a:lnSpc>
                <a:spcPct val="145000"/>
              </a:lnSpc>
              <a:spcBef>
                <a:spcPct val="50000"/>
              </a:spcBef>
              <a:buClrTx/>
              <a:buFontTx/>
              <a:buNone/>
            </a:pPr>
            <a:r>
              <a:rPr lang="zh-CN" altLang="en-US" sz="2400" b="0" dirty="0">
                <a:solidFill>
                  <a:srgbClr val="000000"/>
                </a:solidFill>
                <a:latin typeface="楷体_GB2312" pitchFamily="49" charset="-122"/>
                <a:ea typeface="楷体_GB2312" pitchFamily="49" charset="-122"/>
              </a:rPr>
              <a:t>为讨论选择不同浮点数尾数基值的影响，用</a:t>
            </a:r>
            <a:r>
              <a:rPr lang="en-US" altLang="zh-CN" sz="2400" b="0" i="1" dirty="0">
                <a:solidFill>
                  <a:srgbClr val="000000"/>
                </a:solidFill>
                <a:latin typeface="楷体_GB2312" pitchFamily="49" charset="-122"/>
                <a:ea typeface="楷体_GB2312" pitchFamily="49" charset="-122"/>
              </a:rPr>
              <a:t>r</a:t>
            </a:r>
            <a:r>
              <a:rPr lang="en-US" altLang="zh-CN" sz="2400" b="0" i="1" baseline="-25000" dirty="0">
                <a:solidFill>
                  <a:srgbClr val="000000"/>
                </a:solidFill>
                <a:latin typeface="楷体_GB2312" pitchFamily="49" charset="-122"/>
                <a:ea typeface="楷体_GB2312" pitchFamily="49" charset="-122"/>
              </a:rPr>
              <a:t>m</a:t>
            </a:r>
            <a:r>
              <a:rPr lang="zh-CN" altLang="en-US" sz="2400" b="0" dirty="0">
                <a:solidFill>
                  <a:srgbClr val="000000"/>
                </a:solidFill>
                <a:latin typeface="楷体_GB2312" pitchFamily="49" charset="-122"/>
                <a:ea typeface="楷体_GB2312" pitchFamily="49" charset="-122"/>
              </a:rPr>
              <a:t>来表示其浮点数尾数的基。在机器中，一个</a:t>
            </a:r>
            <a:r>
              <a:rPr lang="en-US" altLang="zh-CN" sz="2400" b="0" i="1" dirty="0">
                <a:solidFill>
                  <a:srgbClr val="000000"/>
                </a:solidFill>
                <a:latin typeface="楷体_GB2312" pitchFamily="49" charset="-122"/>
                <a:ea typeface="楷体_GB2312" pitchFamily="49" charset="-122"/>
              </a:rPr>
              <a:t>r</a:t>
            </a:r>
            <a:r>
              <a:rPr lang="en-US" altLang="zh-CN" sz="2400" b="0" i="1" baseline="-25000" dirty="0">
                <a:solidFill>
                  <a:srgbClr val="000000"/>
                </a:solidFill>
                <a:latin typeface="楷体_GB2312" pitchFamily="49" charset="-122"/>
                <a:ea typeface="楷体_GB2312" pitchFamily="49" charset="-122"/>
              </a:rPr>
              <a:t>m</a:t>
            </a:r>
            <a:r>
              <a:rPr lang="zh-CN" altLang="en-US" sz="2400" b="0" dirty="0">
                <a:solidFill>
                  <a:srgbClr val="000000"/>
                </a:solidFill>
                <a:latin typeface="楷体_GB2312" pitchFamily="49" charset="-122"/>
                <a:ea typeface="楷体_GB2312" pitchFamily="49" charset="-122"/>
              </a:rPr>
              <a:t>进制的数位是用       个</a:t>
            </a:r>
            <a:r>
              <a:rPr lang="zh-CN" altLang="en-US" sz="2400" b="0" dirty="0">
                <a:solidFill>
                  <a:srgbClr val="FF0000"/>
                </a:solidFill>
                <a:latin typeface="楷体_GB2312" pitchFamily="49" charset="-122"/>
                <a:ea typeface="楷体_GB2312" pitchFamily="49" charset="-122"/>
              </a:rPr>
              <a:t>机器位数</a:t>
            </a:r>
            <a:r>
              <a:rPr lang="zh-CN" altLang="en-US" sz="2400" b="0" dirty="0">
                <a:solidFill>
                  <a:srgbClr val="000000"/>
                </a:solidFill>
                <a:latin typeface="楷体_GB2312" pitchFamily="49" charset="-122"/>
                <a:ea typeface="楷体_GB2312" pitchFamily="49" charset="-122"/>
              </a:rPr>
              <a:t>来表示，因此，尾数的机器位数为</a:t>
            </a:r>
            <a:r>
              <a:rPr lang="en-US" altLang="zh-CN" sz="2400" b="0" i="1" dirty="0">
                <a:solidFill>
                  <a:srgbClr val="000000"/>
                </a:solidFill>
                <a:latin typeface="楷体_GB2312" pitchFamily="49" charset="-122"/>
                <a:ea typeface="楷体_GB2312" pitchFamily="49" charset="-122"/>
              </a:rPr>
              <a:t>m</a:t>
            </a:r>
            <a:r>
              <a:rPr lang="zh-CN" altLang="en-US" sz="2400" b="0" dirty="0">
                <a:solidFill>
                  <a:srgbClr val="000000"/>
                </a:solidFill>
                <a:latin typeface="楷体_GB2312" pitchFamily="49" charset="-122"/>
                <a:ea typeface="楷体_GB2312" pitchFamily="49" charset="-122"/>
              </a:rPr>
              <a:t>时，相当于</a:t>
            </a:r>
            <a:r>
              <a:rPr lang="en-US" altLang="zh-CN" sz="2400" b="0" i="1" dirty="0">
                <a:solidFill>
                  <a:srgbClr val="000000"/>
                </a:solidFill>
                <a:latin typeface="楷体_GB2312" pitchFamily="49" charset="-122"/>
                <a:ea typeface="楷体_GB2312" pitchFamily="49" charset="-122"/>
              </a:rPr>
              <a:t>r</a:t>
            </a:r>
            <a:r>
              <a:rPr lang="en-US" altLang="zh-CN" sz="2400" b="0" i="1" baseline="-25000" dirty="0">
                <a:solidFill>
                  <a:srgbClr val="000000"/>
                </a:solidFill>
                <a:latin typeface="楷体_GB2312" pitchFamily="49" charset="-122"/>
                <a:ea typeface="楷体_GB2312" pitchFamily="49" charset="-122"/>
              </a:rPr>
              <a:t>m</a:t>
            </a:r>
            <a:r>
              <a:rPr lang="zh-CN" altLang="en-US" sz="2400" b="0" dirty="0">
                <a:solidFill>
                  <a:srgbClr val="000000"/>
                </a:solidFill>
                <a:latin typeface="楷体_GB2312" pitchFamily="49" charset="-122"/>
                <a:ea typeface="楷体_GB2312" pitchFamily="49" charset="-122"/>
              </a:rPr>
              <a:t>进制的尾数共有</a:t>
            </a:r>
            <a:r>
              <a:rPr lang="en-US" altLang="zh-CN" sz="2400" b="0" i="1" dirty="0">
                <a:solidFill>
                  <a:srgbClr val="000000"/>
                </a:solidFill>
                <a:latin typeface="楷体_GB2312" pitchFamily="49" charset="-122"/>
                <a:ea typeface="楷体_GB2312" pitchFamily="49" charset="-122"/>
              </a:rPr>
              <a:t>m</a:t>
            </a:r>
            <a:r>
              <a:rPr lang="en-US" altLang="zh-CN" sz="2400" b="0" dirty="0">
                <a:solidFill>
                  <a:srgbClr val="000000"/>
                </a:solidFill>
                <a:latin typeface="Times New Roman" panose="02020603050405020304" pitchFamily="18" charset="0"/>
                <a:ea typeface="楷体_GB2312" pitchFamily="49" charset="-122"/>
              </a:rPr>
              <a:t>’</a:t>
            </a:r>
            <a:r>
              <a:rPr lang="zh-CN" altLang="en-US" sz="2400" b="0" dirty="0">
                <a:solidFill>
                  <a:srgbClr val="000000"/>
                </a:solidFill>
                <a:latin typeface="楷体_GB2312" pitchFamily="49" charset="-122"/>
                <a:ea typeface="楷体_GB2312" pitchFamily="49" charset="-122"/>
              </a:rPr>
              <a:t>个数位，其权值由小数点开始向右依次为                 。 其中，</a:t>
            </a:r>
            <a:r>
              <a:rPr lang="zh-CN" altLang="en-US" sz="2400" b="0" dirty="0">
                <a:solidFill>
                  <a:srgbClr val="FF0000"/>
                </a:solidFill>
                <a:latin typeface="楷体_GB2312" pitchFamily="49" charset="-122"/>
                <a:ea typeface="楷体_GB2312" pitchFamily="49" charset="-122"/>
              </a:rPr>
              <a:t> </a:t>
            </a:r>
            <a:endParaRPr lang="zh-CN" altLang="en-US" sz="2400" b="0" dirty="0">
              <a:solidFill>
                <a:srgbClr val="FF0000"/>
              </a:solidFill>
              <a:latin typeface="楷体_GB2312" pitchFamily="49" charset="-122"/>
              <a:ea typeface="楷体_GB2312" pitchFamily="49" charset="-122"/>
            </a:endParaRPr>
          </a:p>
        </p:txBody>
      </p:sp>
      <p:graphicFrame>
        <p:nvGraphicFramePr>
          <p:cNvPr id="77827" name="Object 5"/>
          <p:cNvGraphicFramePr>
            <a:graphicFrameLocks noChangeAspect="1"/>
          </p:cNvGraphicFramePr>
          <p:nvPr/>
        </p:nvGraphicFramePr>
        <p:xfrm>
          <a:off x="908050" y="3162300"/>
          <a:ext cx="2514600" cy="561975"/>
        </p:xfrm>
        <a:graphic>
          <a:graphicData uri="http://schemas.openxmlformats.org/presentationml/2006/ole">
            <mc:AlternateContent xmlns:mc="http://schemas.openxmlformats.org/markup-compatibility/2006">
              <mc:Choice xmlns:v="urn:schemas-microsoft-com:vml" Requires="v">
                <p:oleObj spid="_x0000_s3076" name="" r:id="rId1" imgW="1078865" imgH="241300" progId="Equation.DSMT4">
                  <p:embed/>
                </p:oleObj>
              </mc:Choice>
              <mc:Fallback>
                <p:oleObj name="" r:id="rId1" imgW="1078865" imgH="241300" progId="Equation.DSMT4">
                  <p:embed/>
                  <p:pic>
                    <p:nvPicPr>
                      <p:cNvPr id="0" name="图片 3075"/>
                      <p:cNvPicPr/>
                      <p:nvPr/>
                    </p:nvPicPr>
                    <p:blipFill>
                      <a:blip r:embed="rId2"/>
                      <a:stretch>
                        <a:fillRect/>
                      </a:stretch>
                    </p:blipFill>
                    <p:spPr>
                      <a:xfrm>
                        <a:off x="908050" y="3162300"/>
                        <a:ext cx="2514600" cy="561975"/>
                      </a:xfrm>
                      <a:prstGeom prst="rect">
                        <a:avLst/>
                      </a:prstGeom>
                      <a:solidFill>
                        <a:schemeClr val="bg1"/>
                      </a:solidFill>
                      <a:ln w="38100">
                        <a:noFill/>
                        <a:miter/>
                      </a:ln>
                    </p:spPr>
                  </p:pic>
                </p:oleObj>
              </mc:Fallback>
            </mc:AlternateContent>
          </a:graphicData>
        </a:graphic>
      </p:graphicFrame>
      <p:graphicFrame>
        <p:nvGraphicFramePr>
          <p:cNvPr id="77828" name="Object 6"/>
          <p:cNvGraphicFramePr>
            <a:graphicFrameLocks noChangeAspect="1"/>
          </p:cNvGraphicFramePr>
          <p:nvPr/>
        </p:nvGraphicFramePr>
        <p:xfrm>
          <a:off x="4732338" y="3276600"/>
          <a:ext cx="1884362" cy="439738"/>
        </p:xfrm>
        <a:graphic>
          <a:graphicData uri="http://schemas.openxmlformats.org/presentationml/2006/ole">
            <mc:AlternateContent xmlns:mc="http://schemas.openxmlformats.org/markup-compatibility/2006">
              <mc:Choice xmlns:v="urn:schemas-microsoft-com:vml" Requires="v">
                <p:oleObj spid="_x0000_s3077" name="" r:id="rId3" imgW="761365" imgH="177800" progId="Equation.DSMT4">
                  <p:embed/>
                </p:oleObj>
              </mc:Choice>
              <mc:Fallback>
                <p:oleObj name="" r:id="rId3" imgW="761365" imgH="177800" progId="Equation.DSMT4">
                  <p:embed/>
                  <p:pic>
                    <p:nvPicPr>
                      <p:cNvPr id="0" name="图片 3076"/>
                      <p:cNvPicPr/>
                      <p:nvPr/>
                    </p:nvPicPr>
                    <p:blipFill>
                      <a:blip r:embed="rId4"/>
                      <a:stretch>
                        <a:fillRect/>
                      </a:stretch>
                    </p:blipFill>
                    <p:spPr>
                      <a:xfrm>
                        <a:off x="4732338" y="3276600"/>
                        <a:ext cx="1884362" cy="439738"/>
                      </a:xfrm>
                      <a:prstGeom prst="rect">
                        <a:avLst/>
                      </a:prstGeom>
                      <a:solidFill>
                        <a:schemeClr val="bg1"/>
                      </a:solidFill>
                      <a:ln w="38100">
                        <a:noFill/>
                        <a:miter/>
                      </a:ln>
                    </p:spPr>
                  </p:pic>
                </p:oleObj>
              </mc:Fallback>
            </mc:AlternateContent>
          </a:graphicData>
        </a:graphic>
      </p:graphicFrame>
      <p:sp>
        <p:nvSpPr>
          <p:cNvPr id="77829" name="Text Box 7"/>
          <p:cNvSpPr txBox="1"/>
          <p:nvPr/>
        </p:nvSpPr>
        <p:spPr>
          <a:xfrm>
            <a:off x="457200" y="3613150"/>
            <a:ext cx="8382000" cy="22828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just" eaLnBrk="1" hangingPunct="1">
              <a:lnSpc>
                <a:spcPct val="150000"/>
              </a:lnSpc>
              <a:spcBef>
                <a:spcPct val="50000"/>
              </a:spcBef>
              <a:buClrTx/>
              <a:buFontTx/>
              <a:buNone/>
            </a:pPr>
            <a:r>
              <a:rPr lang="zh-CN" altLang="en-US" sz="2400" b="0" dirty="0">
                <a:solidFill>
                  <a:srgbClr val="000000"/>
                </a:solidFill>
                <a:latin typeface="楷体_GB2312" pitchFamily="49" charset="-122"/>
                <a:ea typeface="楷体_GB2312" pitchFamily="49" charset="-122"/>
              </a:rPr>
              <a:t>例如，</a:t>
            </a:r>
            <a:r>
              <a:rPr lang="en-US" altLang="zh-CN" sz="2400" b="0" i="1" dirty="0">
                <a:solidFill>
                  <a:srgbClr val="000000"/>
                </a:solidFill>
                <a:latin typeface="楷体_GB2312" pitchFamily="49" charset="-122"/>
                <a:ea typeface="楷体_GB2312" pitchFamily="49" charset="-122"/>
              </a:rPr>
              <a:t>r</a:t>
            </a:r>
            <a:r>
              <a:rPr lang="en-US" altLang="zh-CN" sz="2400" b="0" i="1" baseline="-25000" dirty="0">
                <a:solidFill>
                  <a:srgbClr val="000000"/>
                </a:solidFill>
                <a:latin typeface="楷体_GB2312" pitchFamily="49" charset="-122"/>
                <a:ea typeface="楷体_GB2312" pitchFamily="49" charset="-122"/>
              </a:rPr>
              <a:t>m</a:t>
            </a:r>
            <a:r>
              <a:rPr lang="en-US" altLang="zh-CN" sz="2400" b="0" dirty="0">
                <a:solidFill>
                  <a:srgbClr val="000000"/>
                </a:solidFill>
                <a:latin typeface="楷体_GB2312" pitchFamily="49" charset="-122"/>
                <a:ea typeface="楷体_GB2312" pitchFamily="49" charset="-122"/>
              </a:rPr>
              <a:t>=2 </a:t>
            </a:r>
            <a:r>
              <a:rPr lang="zh-CN" altLang="en-US" sz="2400" b="0" dirty="0">
                <a:solidFill>
                  <a:srgbClr val="000000"/>
                </a:solidFill>
                <a:latin typeface="楷体_GB2312" pitchFamily="49" charset="-122"/>
                <a:ea typeface="楷体_GB2312" pitchFamily="49" charset="-122"/>
              </a:rPr>
              <a:t>时，</a:t>
            </a:r>
            <a:r>
              <a:rPr lang="en-US" altLang="zh-CN" sz="2400" b="0" i="1" dirty="0">
                <a:solidFill>
                  <a:srgbClr val="000000"/>
                </a:solidFill>
                <a:latin typeface="楷体_GB2312" pitchFamily="49" charset="-122"/>
                <a:ea typeface="楷体_GB2312" pitchFamily="49" charset="-122"/>
              </a:rPr>
              <a:t>m</a:t>
            </a:r>
            <a:r>
              <a:rPr lang="en-US" altLang="zh-CN" sz="2400" b="0" dirty="0">
                <a:solidFill>
                  <a:srgbClr val="000000"/>
                </a:solidFill>
                <a:latin typeface="Times New Roman" panose="02020603050405020304" pitchFamily="18" charset="0"/>
                <a:ea typeface="楷体_GB2312" pitchFamily="49" charset="-122"/>
              </a:rPr>
              <a:t>’</a:t>
            </a:r>
            <a:r>
              <a:rPr lang="zh-CN" altLang="en-US" sz="2400" b="0" dirty="0">
                <a:solidFill>
                  <a:srgbClr val="000000"/>
                </a:solidFill>
                <a:latin typeface="楷体_GB2312" pitchFamily="49" charset="-122"/>
                <a:ea typeface="楷体_GB2312" pitchFamily="49" charset="-122"/>
              </a:rPr>
              <a:t>为</a:t>
            </a:r>
            <a:r>
              <a:rPr lang="en-US" altLang="zh-CN" sz="2400" b="0" i="1" dirty="0">
                <a:solidFill>
                  <a:srgbClr val="000000"/>
                </a:solidFill>
                <a:latin typeface="楷体_GB2312" pitchFamily="49" charset="-122"/>
                <a:ea typeface="楷体_GB2312" pitchFamily="49" charset="-122"/>
              </a:rPr>
              <a:t>m</a:t>
            </a:r>
            <a:r>
              <a:rPr lang="en-US" altLang="zh-CN" sz="2400" b="0" dirty="0">
                <a:solidFill>
                  <a:srgbClr val="000000"/>
                </a:solidFill>
                <a:latin typeface="楷体_GB2312" pitchFamily="49" charset="-122"/>
                <a:ea typeface="楷体_GB2312" pitchFamily="49" charset="-122"/>
              </a:rPr>
              <a:t>; </a:t>
            </a:r>
            <a:r>
              <a:rPr lang="en-US" altLang="zh-CN" sz="2400" b="0" i="1" dirty="0">
                <a:solidFill>
                  <a:srgbClr val="000000"/>
                </a:solidFill>
                <a:latin typeface="楷体_GB2312" pitchFamily="49" charset="-122"/>
                <a:ea typeface="楷体_GB2312" pitchFamily="49" charset="-122"/>
              </a:rPr>
              <a:t>r</a:t>
            </a:r>
            <a:r>
              <a:rPr lang="en-US" altLang="zh-CN" sz="2400" b="0" i="1" baseline="-25000" dirty="0">
                <a:solidFill>
                  <a:srgbClr val="000000"/>
                </a:solidFill>
                <a:latin typeface="楷体_GB2312" pitchFamily="49" charset="-122"/>
                <a:ea typeface="楷体_GB2312" pitchFamily="49" charset="-122"/>
              </a:rPr>
              <a:t>m</a:t>
            </a:r>
            <a:r>
              <a:rPr lang="en-US" altLang="zh-CN" sz="2400" b="0" dirty="0">
                <a:solidFill>
                  <a:srgbClr val="000000"/>
                </a:solidFill>
                <a:latin typeface="楷体_GB2312" pitchFamily="49" charset="-122"/>
                <a:ea typeface="楷体_GB2312" pitchFamily="49" charset="-122"/>
              </a:rPr>
              <a:t>=16 </a:t>
            </a:r>
            <a:r>
              <a:rPr lang="zh-CN" altLang="en-US" sz="2400" b="0" dirty="0">
                <a:solidFill>
                  <a:srgbClr val="000000"/>
                </a:solidFill>
                <a:latin typeface="楷体_GB2312" pitchFamily="49" charset="-122"/>
                <a:ea typeface="楷体_GB2312" pitchFamily="49" charset="-122"/>
              </a:rPr>
              <a:t>时，</a:t>
            </a:r>
            <a:r>
              <a:rPr lang="en-US" altLang="zh-CN" sz="2400" b="0" i="1" dirty="0">
                <a:solidFill>
                  <a:srgbClr val="000000"/>
                </a:solidFill>
                <a:latin typeface="楷体_GB2312" pitchFamily="49" charset="-122"/>
                <a:ea typeface="楷体_GB2312" pitchFamily="49" charset="-122"/>
              </a:rPr>
              <a:t>m</a:t>
            </a:r>
            <a:r>
              <a:rPr lang="en-US" altLang="zh-CN" sz="2400" b="0" dirty="0">
                <a:solidFill>
                  <a:srgbClr val="000000"/>
                </a:solidFill>
                <a:latin typeface="Times New Roman" panose="02020603050405020304" pitchFamily="18" charset="0"/>
                <a:ea typeface="楷体_GB2312" pitchFamily="49" charset="-122"/>
              </a:rPr>
              <a:t>’</a:t>
            </a:r>
            <a:r>
              <a:rPr lang="zh-CN" altLang="en-US" sz="2400" b="0" dirty="0">
                <a:solidFill>
                  <a:srgbClr val="000000"/>
                </a:solidFill>
                <a:latin typeface="楷体_GB2312" pitchFamily="49" charset="-122"/>
                <a:ea typeface="楷体_GB2312" pitchFamily="49" charset="-122"/>
              </a:rPr>
              <a:t>为</a:t>
            </a:r>
            <a:r>
              <a:rPr lang="en-US" altLang="zh-CN" sz="2400" b="0" i="1" dirty="0">
                <a:solidFill>
                  <a:srgbClr val="000000"/>
                </a:solidFill>
                <a:latin typeface="楷体_GB2312" pitchFamily="49" charset="-122"/>
                <a:ea typeface="楷体_GB2312" pitchFamily="49" charset="-122"/>
              </a:rPr>
              <a:t>m</a:t>
            </a:r>
            <a:r>
              <a:rPr lang="en-US" altLang="zh-CN" sz="2400" b="0" dirty="0">
                <a:solidFill>
                  <a:srgbClr val="000000"/>
                </a:solidFill>
                <a:latin typeface="楷体_GB2312" pitchFamily="49" charset="-122"/>
                <a:ea typeface="楷体_GB2312" pitchFamily="49" charset="-122"/>
              </a:rPr>
              <a:t>/4; </a:t>
            </a:r>
            <a:r>
              <a:rPr lang="en-US" altLang="zh-CN" sz="2400" b="0" i="1" dirty="0">
                <a:solidFill>
                  <a:srgbClr val="000000"/>
                </a:solidFill>
                <a:latin typeface="楷体_GB2312" pitchFamily="49" charset="-122"/>
                <a:ea typeface="楷体_GB2312" pitchFamily="49" charset="-122"/>
              </a:rPr>
              <a:t>r</a:t>
            </a:r>
            <a:r>
              <a:rPr lang="en-US" altLang="zh-CN" sz="2400" b="0" i="1" baseline="-25000" dirty="0">
                <a:solidFill>
                  <a:srgbClr val="000000"/>
                </a:solidFill>
                <a:latin typeface="楷体_GB2312" pitchFamily="49" charset="-122"/>
                <a:ea typeface="楷体_GB2312" pitchFamily="49" charset="-122"/>
              </a:rPr>
              <a:t>m</a:t>
            </a:r>
            <a:r>
              <a:rPr lang="en-US" altLang="zh-CN" sz="2400" b="0" dirty="0">
                <a:solidFill>
                  <a:srgbClr val="000000"/>
                </a:solidFill>
                <a:latin typeface="楷体_GB2312" pitchFamily="49" charset="-122"/>
                <a:ea typeface="楷体_GB2312" pitchFamily="49" charset="-122"/>
              </a:rPr>
              <a:t>=10 </a:t>
            </a:r>
            <a:r>
              <a:rPr lang="zh-CN" altLang="en-US" sz="2400" b="0" dirty="0">
                <a:solidFill>
                  <a:srgbClr val="000000"/>
                </a:solidFill>
                <a:latin typeface="楷体_GB2312" pitchFamily="49" charset="-122"/>
                <a:ea typeface="楷体_GB2312" pitchFamily="49" charset="-122"/>
              </a:rPr>
              <a:t>时，</a:t>
            </a:r>
            <a:r>
              <a:rPr lang="en-US" altLang="zh-CN" sz="2400" b="0" i="1" dirty="0">
                <a:solidFill>
                  <a:srgbClr val="000000"/>
                </a:solidFill>
                <a:latin typeface="楷体_GB2312" pitchFamily="49" charset="-122"/>
                <a:ea typeface="楷体_GB2312" pitchFamily="49" charset="-122"/>
              </a:rPr>
              <a:t>m</a:t>
            </a:r>
            <a:r>
              <a:rPr lang="zh-CN" altLang="en-US" sz="2400" b="0" dirty="0">
                <a:solidFill>
                  <a:srgbClr val="000000"/>
                </a:solidFill>
                <a:latin typeface="楷体_GB2312" pitchFamily="49" charset="-122"/>
                <a:ea typeface="楷体_GB2312" pitchFamily="49" charset="-122"/>
              </a:rPr>
              <a:t>为</a:t>
            </a:r>
            <a:r>
              <a:rPr lang="en-US" altLang="zh-CN" sz="2400" b="0" i="1" dirty="0">
                <a:solidFill>
                  <a:srgbClr val="000000"/>
                </a:solidFill>
                <a:latin typeface="楷体_GB2312" pitchFamily="49" charset="-122"/>
                <a:ea typeface="楷体_GB2312" pitchFamily="49" charset="-122"/>
              </a:rPr>
              <a:t>m</a:t>
            </a:r>
            <a:r>
              <a:rPr lang="en-US" altLang="zh-CN" sz="2400" b="0" dirty="0">
                <a:solidFill>
                  <a:srgbClr val="000000"/>
                </a:solidFill>
                <a:latin typeface="楷体_GB2312" pitchFamily="49" charset="-122"/>
                <a:ea typeface="楷体_GB2312" pitchFamily="49" charset="-122"/>
              </a:rPr>
              <a:t>/4</a:t>
            </a:r>
            <a:r>
              <a:rPr lang="zh-CN" altLang="en-US" sz="2400" b="0" dirty="0">
                <a:solidFill>
                  <a:srgbClr val="000000"/>
                </a:solidFill>
                <a:latin typeface="楷体_GB2312" pitchFamily="49" charset="-122"/>
                <a:ea typeface="楷体_GB2312" pitchFamily="49" charset="-122"/>
              </a:rPr>
              <a:t>。当</a:t>
            </a:r>
            <a:r>
              <a:rPr lang="en-US" altLang="zh-CN" sz="2400" b="0" i="1" dirty="0">
                <a:solidFill>
                  <a:srgbClr val="000000"/>
                </a:solidFill>
                <a:latin typeface="楷体_GB2312" pitchFamily="49" charset="-122"/>
                <a:ea typeface="楷体_GB2312" pitchFamily="49" charset="-122"/>
              </a:rPr>
              <a:t>r</a:t>
            </a:r>
            <a:r>
              <a:rPr lang="en-US" altLang="zh-CN" sz="2400" b="0" i="1" baseline="-25000" dirty="0">
                <a:solidFill>
                  <a:srgbClr val="000000"/>
                </a:solidFill>
                <a:latin typeface="楷体_GB2312" pitchFamily="49" charset="-122"/>
                <a:ea typeface="楷体_GB2312" pitchFamily="49" charset="-122"/>
              </a:rPr>
              <a:t>m</a:t>
            </a:r>
            <a:r>
              <a:rPr lang="zh-CN" altLang="en-US" sz="2400" b="0" dirty="0">
                <a:solidFill>
                  <a:srgbClr val="000000"/>
                </a:solidFill>
                <a:latin typeface="楷体_GB2312" pitchFamily="49" charset="-122"/>
                <a:ea typeface="楷体_GB2312" pitchFamily="49" charset="-122"/>
              </a:rPr>
              <a:t>为</a:t>
            </a:r>
            <a:r>
              <a:rPr lang="en-US" altLang="zh-CN" sz="2400" b="0" dirty="0">
                <a:solidFill>
                  <a:srgbClr val="000000"/>
                </a:solidFill>
                <a:latin typeface="楷体_GB2312" pitchFamily="49" charset="-122"/>
                <a:ea typeface="楷体_GB2312" pitchFamily="49" charset="-122"/>
              </a:rPr>
              <a:t>2</a:t>
            </a:r>
            <a:r>
              <a:rPr lang="zh-CN" altLang="en-US" sz="2400" b="0" dirty="0">
                <a:solidFill>
                  <a:srgbClr val="000000"/>
                </a:solidFill>
                <a:latin typeface="楷体_GB2312" pitchFamily="49" charset="-122"/>
                <a:ea typeface="楷体_GB2312" pitchFamily="49" charset="-122"/>
              </a:rPr>
              <a:t>的整数次幂时，就有特例：        。所谓以</a:t>
            </a:r>
            <a:r>
              <a:rPr lang="en-US" altLang="zh-CN" sz="2400" b="0" i="1" dirty="0">
                <a:solidFill>
                  <a:srgbClr val="000000"/>
                </a:solidFill>
                <a:latin typeface="楷体_GB2312" pitchFamily="49" charset="-122"/>
                <a:ea typeface="楷体_GB2312" pitchFamily="49" charset="-122"/>
              </a:rPr>
              <a:t>r</a:t>
            </a:r>
            <a:r>
              <a:rPr lang="en-US" altLang="zh-CN" sz="2400" b="0" i="1" baseline="-25000" dirty="0">
                <a:solidFill>
                  <a:srgbClr val="000000"/>
                </a:solidFill>
                <a:latin typeface="楷体_GB2312" pitchFamily="49" charset="-122"/>
                <a:ea typeface="楷体_GB2312" pitchFamily="49" charset="-122"/>
              </a:rPr>
              <a:t>m</a:t>
            </a:r>
            <a:r>
              <a:rPr lang="zh-CN" altLang="en-US" sz="2400" b="0" dirty="0">
                <a:solidFill>
                  <a:srgbClr val="000000"/>
                </a:solidFill>
                <a:latin typeface="楷体_GB2312" pitchFamily="49" charset="-122"/>
                <a:ea typeface="楷体_GB2312" pitchFamily="49" charset="-122"/>
              </a:rPr>
              <a:t>为尾数基值的浮点数就是当其尾数右移一个</a:t>
            </a:r>
            <a:r>
              <a:rPr lang="en-US" altLang="zh-CN" sz="2400" b="0" i="1" dirty="0">
                <a:solidFill>
                  <a:srgbClr val="000000"/>
                </a:solidFill>
                <a:latin typeface="楷体_GB2312" pitchFamily="49" charset="-122"/>
                <a:ea typeface="楷体_GB2312" pitchFamily="49" charset="-122"/>
              </a:rPr>
              <a:t>r</a:t>
            </a:r>
            <a:r>
              <a:rPr lang="en-US" altLang="zh-CN" sz="2400" b="0" i="1" baseline="-25000" dirty="0">
                <a:solidFill>
                  <a:srgbClr val="000000"/>
                </a:solidFill>
                <a:latin typeface="楷体_GB2312" pitchFamily="49" charset="-122"/>
                <a:ea typeface="楷体_GB2312" pitchFamily="49" charset="-122"/>
              </a:rPr>
              <a:t>m</a:t>
            </a:r>
            <a:r>
              <a:rPr lang="zh-CN" altLang="en-US" sz="2400" b="0" dirty="0">
                <a:solidFill>
                  <a:srgbClr val="000000"/>
                </a:solidFill>
                <a:latin typeface="楷体_GB2312" pitchFamily="49" charset="-122"/>
                <a:ea typeface="楷体_GB2312" pitchFamily="49" charset="-122"/>
              </a:rPr>
              <a:t>进制数位时，为保持数值不变，</a:t>
            </a:r>
            <a:r>
              <a:rPr lang="zh-CN" altLang="en-US" sz="2400" b="0" dirty="0">
                <a:solidFill>
                  <a:srgbClr val="000000"/>
                </a:solidFill>
                <a:highlight>
                  <a:srgbClr val="FFFF00"/>
                </a:highlight>
                <a:latin typeface="楷体_GB2312" pitchFamily="49" charset="-122"/>
                <a:ea typeface="楷体_GB2312" pitchFamily="49" charset="-122"/>
              </a:rPr>
              <a:t>阶码才增 </a:t>
            </a:r>
            <a:r>
              <a:rPr lang="en-US" altLang="zh-CN" sz="2400" b="0" dirty="0">
                <a:solidFill>
                  <a:srgbClr val="000000"/>
                </a:solidFill>
                <a:highlight>
                  <a:srgbClr val="FFFF00"/>
                </a:highlight>
                <a:latin typeface="楷体_GB2312" pitchFamily="49" charset="-122"/>
                <a:ea typeface="楷体_GB2312" pitchFamily="49" charset="-122"/>
              </a:rPr>
              <a:t>1</a:t>
            </a:r>
            <a:r>
              <a:rPr lang="zh-CN" altLang="en-US" sz="2400" b="0" dirty="0">
                <a:solidFill>
                  <a:srgbClr val="000000"/>
                </a:solidFill>
                <a:latin typeface="楷体_GB2312" pitchFamily="49" charset="-122"/>
                <a:ea typeface="楷体_GB2312" pitchFamily="49" charset="-122"/>
              </a:rPr>
              <a:t>。</a:t>
            </a:r>
            <a:r>
              <a:rPr lang="zh-CN" altLang="en-US" sz="2400" b="0" dirty="0">
                <a:solidFill>
                  <a:schemeClr val="tx1"/>
                </a:solidFill>
                <a:latin typeface="楷体_GB2312" pitchFamily="49" charset="-122"/>
                <a:ea typeface="楷体_GB2312" pitchFamily="49" charset="-122"/>
              </a:rPr>
              <a:t> </a:t>
            </a:r>
            <a:endParaRPr lang="zh-CN" altLang="en-US" sz="2400" b="0" dirty="0">
              <a:solidFill>
                <a:schemeClr val="tx1"/>
              </a:solidFill>
              <a:latin typeface="楷体_GB2312" pitchFamily="49" charset="-122"/>
              <a:ea typeface="楷体_GB2312" pitchFamily="49" charset="-122"/>
            </a:endParaRPr>
          </a:p>
        </p:txBody>
      </p:sp>
      <p:graphicFrame>
        <p:nvGraphicFramePr>
          <p:cNvPr id="77830" name="Object 8"/>
          <p:cNvGraphicFramePr>
            <a:graphicFrameLocks noChangeAspect="1"/>
          </p:cNvGraphicFramePr>
          <p:nvPr/>
        </p:nvGraphicFramePr>
        <p:xfrm>
          <a:off x="6038850" y="4300538"/>
          <a:ext cx="1143000" cy="528637"/>
        </p:xfrm>
        <a:graphic>
          <a:graphicData uri="http://schemas.openxmlformats.org/presentationml/2006/ole">
            <mc:AlternateContent xmlns:mc="http://schemas.openxmlformats.org/markup-compatibility/2006">
              <mc:Choice xmlns:v="urn:schemas-microsoft-com:vml" Requires="v">
                <p:oleObj spid="_x0000_s3078" name="" r:id="rId5" imgW="520700" imgH="241300" progId="Equation.DSMT4">
                  <p:embed/>
                </p:oleObj>
              </mc:Choice>
              <mc:Fallback>
                <p:oleObj name="" r:id="rId5" imgW="520700" imgH="241300" progId="Equation.DSMT4">
                  <p:embed/>
                  <p:pic>
                    <p:nvPicPr>
                      <p:cNvPr id="0" name="图片 3077"/>
                      <p:cNvPicPr/>
                      <p:nvPr/>
                    </p:nvPicPr>
                    <p:blipFill>
                      <a:blip r:embed="rId6"/>
                      <a:stretch>
                        <a:fillRect/>
                      </a:stretch>
                    </p:blipFill>
                    <p:spPr>
                      <a:xfrm>
                        <a:off x="6038850" y="4300538"/>
                        <a:ext cx="1143000" cy="528637"/>
                      </a:xfrm>
                      <a:prstGeom prst="rect">
                        <a:avLst/>
                      </a:prstGeom>
                      <a:noFill/>
                      <a:ln w="38100">
                        <a:noFill/>
                        <a:miter/>
                      </a:ln>
                    </p:spPr>
                  </p:pic>
                </p:oleObj>
              </mc:Fallback>
            </mc:AlternateContent>
          </a:graphicData>
        </a:graphic>
      </p:graphicFrame>
      <p:graphicFrame>
        <p:nvGraphicFramePr>
          <p:cNvPr id="77831" name="Object 9"/>
          <p:cNvGraphicFramePr>
            <a:graphicFrameLocks noChangeAspect="1"/>
          </p:cNvGraphicFramePr>
          <p:nvPr/>
        </p:nvGraphicFramePr>
        <p:xfrm>
          <a:off x="3340100" y="1993900"/>
          <a:ext cx="914400" cy="163513"/>
        </p:xfrm>
        <a:graphic>
          <a:graphicData uri="http://schemas.openxmlformats.org/presentationml/2006/ole">
            <mc:AlternateContent xmlns:mc="http://schemas.openxmlformats.org/markup-compatibility/2006">
              <mc:Choice xmlns:v="urn:schemas-microsoft-com:vml" Requires="v">
                <p:oleObj spid="_x0000_s3080" name="" r:id="rId7" imgW="454660" imgH="624840" progId="Equation.DSMT4">
                  <p:embed/>
                </p:oleObj>
              </mc:Choice>
              <mc:Fallback>
                <p:oleObj name="" r:id="rId7" imgW="454660" imgH="624840" progId="Equation.DSMT4">
                  <p:embed/>
                  <p:pic>
                    <p:nvPicPr>
                      <p:cNvPr id="0" name="图片 3079"/>
                      <p:cNvPicPr/>
                      <p:nvPr/>
                    </p:nvPicPr>
                    <p:blipFill>
                      <a:blip r:embed="rId8"/>
                      <a:stretch>
                        <a:fillRect/>
                      </a:stretch>
                    </p:blipFill>
                    <p:spPr>
                      <a:xfrm>
                        <a:off x="3340100" y="1993900"/>
                        <a:ext cx="914400" cy="163513"/>
                      </a:xfrm>
                      <a:prstGeom prst="rect">
                        <a:avLst/>
                      </a:prstGeom>
                      <a:noFill/>
                      <a:ln w="38100">
                        <a:noFill/>
                        <a:miter/>
                      </a:ln>
                    </p:spPr>
                  </p:pic>
                </p:oleObj>
              </mc:Fallback>
            </mc:AlternateContent>
          </a:graphicData>
        </a:graphic>
      </p:graphicFrame>
      <p:graphicFrame>
        <p:nvGraphicFramePr>
          <p:cNvPr id="77832" name="Object 11"/>
          <p:cNvGraphicFramePr>
            <a:graphicFrameLocks noChangeAspect="1"/>
          </p:cNvGraphicFramePr>
          <p:nvPr>
            <p:ph idx="1" hasCustomPrompt="1"/>
          </p:nvPr>
        </p:nvGraphicFramePr>
        <p:xfrm>
          <a:off x="6869113" y="1647825"/>
          <a:ext cx="976312" cy="427038"/>
        </p:xfrm>
        <a:graphic>
          <a:graphicData uri="http://schemas.openxmlformats.org/presentationml/2006/ole">
            <mc:AlternateContent xmlns:mc="http://schemas.openxmlformats.org/markup-compatibility/2006">
              <mc:Choice xmlns:v="urn:schemas-microsoft-com:vml" Requires="v">
                <p:oleObj spid="_x0000_s3079" name="" r:id="rId9" imgW="405765" imgH="177800" progId="Equation.DSMT4">
                  <p:embed/>
                </p:oleObj>
              </mc:Choice>
              <mc:Fallback>
                <p:oleObj name="" r:id="rId9" imgW="405765" imgH="177800" progId="Equation.DSMT4">
                  <p:embed/>
                  <p:pic>
                    <p:nvPicPr>
                      <p:cNvPr id="0" name="图片 3078"/>
                      <p:cNvPicPr/>
                      <p:nvPr/>
                    </p:nvPicPr>
                    <p:blipFill>
                      <a:blip r:embed="rId10"/>
                      <a:srcRect/>
                      <a:stretch>
                        <a:fillRect/>
                      </a:stretch>
                    </p:blipFill>
                    <p:spPr>
                      <a:xfrm>
                        <a:off x="6869113" y="1647825"/>
                        <a:ext cx="976312" cy="427038"/>
                      </a:xfrm>
                      <a:prstGeom prst="rect">
                        <a:avLst/>
                      </a:prstGeom>
                      <a:noFill/>
                      <a:ln w="38100">
                        <a:miter/>
                      </a:ln>
                    </p:spPr>
                  </p:pic>
                </p:oleObj>
              </mc:Fallback>
            </mc:AlternateContent>
          </a:graphicData>
        </a:graphic>
      </p:graphicFrame>
      <p:sp>
        <p:nvSpPr>
          <p:cNvPr id="77833"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sp>
        <p:nvSpPr>
          <p:cNvPr id="78851" name="文本框 2"/>
          <p:cNvSpPr txBox="1"/>
          <p:nvPr/>
        </p:nvSpPr>
        <p:spPr>
          <a:xfrm>
            <a:off x="-50800" y="1625600"/>
            <a:ext cx="2686050" cy="39703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nSpc>
                <a:spcPct val="150000"/>
              </a:lnSpc>
              <a:spcBef>
                <a:spcPct val="0"/>
              </a:spcBef>
              <a:buClrTx/>
              <a:buFontTx/>
              <a:buNone/>
            </a:pPr>
            <a:r>
              <a:rPr lang="zh-CN" altLang="en-US" b="0" dirty="0">
                <a:solidFill>
                  <a:srgbClr val="000000"/>
                </a:solidFill>
                <a:latin typeface="Times New Roman" panose="02020603050405020304" pitchFamily="18" charset="0"/>
              </a:rPr>
              <a:t>一般情况：</a:t>
            </a:r>
            <a:endParaRPr lang="en-US" altLang="zh-CN" b="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N = S * 2 </a:t>
            </a:r>
            <a:r>
              <a:rPr lang="en-US" altLang="zh-CN" b="0" baseline="30000" dirty="0">
                <a:solidFill>
                  <a:srgbClr val="000000"/>
                </a:solidFill>
                <a:latin typeface="Times New Roman" panose="02020603050405020304" pitchFamily="18" charset="0"/>
              </a:rPr>
              <a:t>J1</a:t>
            </a:r>
            <a:endParaRPr lang="en-US" altLang="zh-CN" b="0" baseline="3000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baseline="30000" dirty="0">
                <a:solidFill>
                  <a:srgbClr val="000000"/>
                </a:solidFill>
                <a:latin typeface="Times New Roman" panose="02020603050405020304" pitchFamily="18" charset="0"/>
              </a:rPr>
              <a:t>           </a:t>
            </a:r>
            <a:r>
              <a:rPr lang="en-US" altLang="zh-CN" b="0" dirty="0">
                <a:solidFill>
                  <a:srgbClr val="000000"/>
                </a:solidFill>
                <a:latin typeface="Times New Roman" panose="02020603050405020304" pitchFamily="18" charset="0"/>
              </a:rPr>
              <a:t>    = S * 4 </a:t>
            </a:r>
            <a:r>
              <a:rPr lang="en-US" altLang="zh-CN" b="0" baseline="30000" dirty="0">
                <a:solidFill>
                  <a:srgbClr val="000000"/>
                </a:solidFill>
                <a:latin typeface="Times New Roman" panose="02020603050405020304" pitchFamily="18" charset="0"/>
              </a:rPr>
              <a:t>J2</a:t>
            </a:r>
            <a:endParaRPr lang="en-US" altLang="zh-CN" b="0" baseline="3000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 S * 8 </a:t>
            </a:r>
            <a:r>
              <a:rPr lang="en-US" altLang="zh-CN" b="0" baseline="30000" dirty="0">
                <a:solidFill>
                  <a:srgbClr val="000000"/>
                </a:solidFill>
                <a:latin typeface="Times New Roman" panose="02020603050405020304" pitchFamily="18" charset="0"/>
              </a:rPr>
              <a:t>J3</a:t>
            </a:r>
            <a:endParaRPr lang="en-US" altLang="zh-CN" b="0" baseline="3000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 S * 16 </a:t>
            </a:r>
            <a:r>
              <a:rPr lang="en-US" altLang="zh-CN" b="0" baseline="30000" dirty="0">
                <a:solidFill>
                  <a:srgbClr val="000000"/>
                </a:solidFill>
                <a:latin typeface="Times New Roman" panose="02020603050405020304" pitchFamily="18" charset="0"/>
              </a:rPr>
              <a:t>J4</a:t>
            </a:r>
            <a:endParaRPr lang="en-US" altLang="zh-CN" b="0" baseline="3000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 ……</a:t>
            </a:r>
            <a:endParaRPr lang="zh-CN" altLang="en-US" b="0" baseline="30000" dirty="0">
              <a:solidFill>
                <a:srgbClr val="000000"/>
              </a:solidFill>
              <a:latin typeface="Times New Roman" panose="02020603050405020304" pitchFamily="18" charset="0"/>
            </a:endParaRPr>
          </a:p>
        </p:txBody>
      </p:sp>
      <p:sp>
        <p:nvSpPr>
          <p:cNvPr id="12" name="文本框 11"/>
          <p:cNvSpPr txBox="1"/>
          <p:nvPr/>
        </p:nvSpPr>
        <p:spPr>
          <a:xfrm>
            <a:off x="2546350" y="1587500"/>
            <a:ext cx="2771775" cy="13081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nSpc>
                <a:spcPct val="150000"/>
              </a:lnSpc>
              <a:spcBef>
                <a:spcPct val="0"/>
              </a:spcBef>
              <a:buClrTx/>
              <a:buFontTx/>
              <a:buNone/>
            </a:pPr>
            <a:endParaRPr lang="en-US" altLang="zh-CN" b="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N = S * r</a:t>
            </a:r>
            <a:r>
              <a:rPr lang="en-US" altLang="zh-CN" b="0" baseline="-25000" dirty="0">
                <a:solidFill>
                  <a:srgbClr val="000000"/>
                </a:solidFill>
                <a:latin typeface="Times New Roman" panose="02020603050405020304" pitchFamily="18" charset="0"/>
              </a:rPr>
              <a:t>m</a:t>
            </a:r>
            <a:r>
              <a:rPr lang="en-US" altLang="zh-CN" b="0" dirty="0">
                <a:solidFill>
                  <a:srgbClr val="000000"/>
                </a:solidFill>
                <a:latin typeface="Times New Roman" panose="02020603050405020304" pitchFamily="18" charset="0"/>
              </a:rPr>
              <a:t> </a:t>
            </a:r>
            <a:r>
              <a:rPr lang="en-US" altLang="zh-CN" b="0" baseline="30000" dirty="0">
                <a:solidFill>
                  <a:srgbClr val="000000"/>
                </a:solidFill>
                <a:latin typeface="Times New Roman" panose="02020603050405020304" pitchFamily="18" charset="0"/>
              </a:rPr>
              <a:t>J</a:t>
            </a:r>
            <a:r>
              <a:rPr lang="en-US" altLang="zh-CN" b="0" dirty="0">
                <a:solidFill>
                  <a:srgbClr val="000000"/>
                </a:solidFill>
                <a:latin typeface="Times New Roman" panose="02020603050405020304" pitchFamily="18" charset="0"/>
              </a:rPr>
              <a:t>   </a:t>
            </a:r>
            <a:endParaRPr lang="en-US" altLang="zh-CN" b="0" baseline="30000" dirty="0">
              <a:solidFill>
                <a:srgbClr val="000000"/>
              </a:solidFill>
              <a:latin typeface="Times New Roman" panose="02020603050405020304" pitchFamily="18" charset="0"/>
            </a:endParaRPr>
          </a:p>
        </p:txBody>
      </p:sp>
      <p:sp>
        <p:nvSpPr>
          <p:cNvPr id="4" name="文本框 3"/>
          <p:cNvSpPr txBox="1">
            <a:spLocks noRot="1" noChangeAspect="1" noMove="1" noResize="1" noEditPoints="1" noAdjustHandles="1" noChangeArrowheads="1" noChangeShapeType="1" noTextEdit="1"/>
          </p:cNvSpPr>
          <p:nvPr/>
        </p:nvSpPr>
        <p:spPr>
          <a:xfrm>
            <a:off x="3969481" y="4929118"/>
            <a:ext cx="990399" cy="461665"/>
          </a:xfrm>
          <a:prstGeom prst="rect">
            <a:avLst/>
          </a:prstGeom>
          <a:blipFill>
            <a:blip r:embed="rId1"/>
            <a:stretch>
              <a:fillRect l="-613" b="-20000"/>
            </a:stretch>
          </a:blipFill>
        </p:spPr>
        <p:txBody>
          <a:bodyPr/>
          <a:lstStyle/>
          <a:p>
            <a:pPr marR="0" defTabSz="914400">
              <a:buClrTx/>
              <a:buSzTx/>
              <a:buFontTx/>
              <a:buNone/>
              <a:defRPr/>
            </a:pPr>
            <a:r>
              <a:rPr kumimoji="0" lang="zh-CN" altLang="en-US" kern="1200" cap="none" spc="0" normalizeH="0" baseline="0" noProof="0">
                <a:noFill/>
                <a:latin typeface="Times New Roman" panose="02020603050405020304" pitchFamily="18" charset="0"/>
                <a:ea typeface="隶书" panose="02010509060101010101" pitchFamily="49" charset="-122"/>
                <a:cs typeface="+mn-cs"/>
              </a:rPr>
              <a:t> </a:t>
            </a:r>
            <a:endParaRPr kumimoji="0" lang="zh-CN" altLang="en-US" kern="1200" cap="none" spc="0" normalizeH="0" baseline="0" noProof="0">
              <a:noFill/>
              <a:latin typeface="Times New Roman" panose="02020603050405020304" pitchFamily="18" charset="0"/>
              <a:ea typeface="隶书" panose="02010509060101010101" pitchFamily="49" charset="-122"/>
              <a:cs typeface="+mn-cs"/>
            </a:endParaRPr>
          </a:p>
        </p:txBody>
      </p:sp>
      <p:sp>
        <p:nvSpPr>
          <p:cNvPr id="5" name="矩形 4"/>
          <p:cNvSpPr>
            <a:spLocks noRot="1" noChangeAspect="1" noMove="1" noResize="1" noEditPoints="1" noAdjustHandles="1" noChangeArrowheads="1" noChangeShapeType="1" noTextEdit="1"/>
          </p:cNvSpPr>
          <p:nvPr/>
        </p:nvSpPr>
        <p:spPr>
          <a:xfrm>
            <a:off x="3421420" y="3036434"/>
            <a:ext cx="2101857" cy="1156792"/>
          </a:xfrm>
          <a:prstGeom prst="rect">
            <a:avLst/>
          </a:prstGeom>
          <a:blipFill>
            <a:blip r:embed="rId2"/>
            <a:stretch>
              <a:fillRect l="-7246" r="-2609"/>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rPr>
              <a:t> </a:t>
            </a:r>
            <a:endPar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endParaRPr>
          </a:p>
        </p:txBody>
      </p:sp>
      <p:sp>
        <p:nvSpPr>
          <p:cNvPr id="6" name="矩形 5"/>
          <p:cNvSpPr>
            <a:spLocks noRot="1" noChangeAspect="1" noMove="1" noResize="1" noEditPoints="1" noAdjustHandles="1" noChangeArrowheads="1" noChangeShapeType="1" noTextEdit="1"/>
          </p:cNvSpPr>
          <p:nvPr/>
        </p:nvSpPr>
        <p:spPr>
          <a:xfrm>
            <a:off x="3421420" y="4561100"/>
            <a:ext cx="2577950" cy="859018"/>
          </a:xfrm>
          <a:prstGeom prst="rect">
            <a:avLst/>
          </a:prstGeom>
          <a:blipFill>
            <a:blip r:embed="rId3"/>
            <a:stretch>
              <a:fillRect l="-1891" r="-2128" b="-2837"/>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rPr>
              <a:t> </a:t>
            </a:r>
            <a:endPar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endParaRPr>
          </a:p>
        </p:txBody>
      </p:sp>
      <p:sp>
        <p:nvSpPr>
          <p:cNvPr id="7" name="文本框 6"/>
          <p:cNvSpPr txBox="1"/>
          <p:nvPr/>
        </p:nvSpPr>
        <p:spPr>
          <a:xfrm>
            <a:off x="6442075" y="2101850"/>
            <a:ext cx="2592388"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2400" b="0" dirty="0">
                <a:solidFill>
                  <a:srgbClr val="0000CC"/>
                </a:solidFill>
                <a:latin typeface="华文中宋" panose="02010600040101010101" pitchFamily="2" charset="-122"/>
                <a:ea typeface="华文中宋" panose="02010600040101010101" pitchFamily="2" charset="-122"/>
              </a:rPr>
              <a:t>尾数右移</a:t>
            </a:r>
            <a:r>
              <a:rPr lang="en-US" altLang="zh-CN" sz="2400" b="0" dirty="0">
                <a:solidFill>
                  <a:srgbClr val="0000CC"/>
                </a:solidFill>
                <a:latin typeface="华文中宋" panose="02010600040101010101" pitchFamily="2" charset="-122"/>
                <a:ea typeface="华文中宋" panose="02010600040101010101" pitchFamily="2" charset="-122"/>
              </a:rPr>
              <a:t>1</a:t>
            </a:r>
            <a:r>
              <a:rPr lang="zh-CN" altLang="en-US" sz="2400" b="0" dirty="0">
                <a:solidFill>
                  <a:srgbClr val="0000CC"/>
                </a:solidFill>
                <a:latin typeface="华文中宋" panose="02010600040101010101" pitchFamily="2" charset="-122"/>
                <a:ea typeface="华文中宋" panose="02010600040101010101" pitchFamily="2" charset="-122"/>
              </a:rPr>
              <a:t>个</a:t>
            </a:r>
            <a:r>
              <a:rPr lang="en-US" altLang="zh-CN" sz="2400" b="0" dirty="0">
                <a:solidFill>
                  <a:srgbClr val="0000CC"/>
                </a:solidFill>
                <a:latin typeface="华文中宋" panose="02010600040101010101" pitchFamily="2" charset="-122"/>
                <a:ea typeface="华文中宋" panose="02010600040101010101" pitchFamily="2" charset="-122"/>
              </a:rPr>
              <a:t>r</a:t>
            </a:r>
            <a:r>
              <a:rPr lang="en-US" altLang="zh-CN" sz="2400" b="0" baseline="-25000" dirty="0">
                <a:solidFill>
                  <a:srgbClr val="0000CC"/>
                </a:solidFill>
                <a:latin typeface="华文中宋" panose="02010600040101010101" pitchFamily="2" charset="-122"/>
                <a:ea typeface="华文中宋" panose="02010600040101010101" pitchFamily="2" charset="-122"/>
              </a:rPr>
              <a:t>m</a:t>
            </a:r>
            <a:r>
              <a:rPr lang="zh-CN" altLang="en-US" sz="2400" b="0" dirty="0">
                <a:solidFill>
                  <a:srgbClr val="0000CC"/>
                </a:solidFill>
                <a:latin typeface="华文中宋" panose="02010600040101010101" pitchFamily="2" charset="-122"/>
                <a:ea typeface="华文中宋" panose="02010600040101010101" pitchFamily="2" charset="-122"/>
              </a:rPr>
              <a:t>进制后，其阶码</a:t>
            </a:r>
            <a:r>
              <a:rPr lang="en-US" altLang="zh-CN" sz="2400" b="0" dirty="0">
                <a:solidFill>
                  <a:srgbClr val="0000CC"/>
                </a:solidFill>
                <a:latin typeface="华文中宋" panose="02010600040101010101" pitchFamily="2" charset="-122"/>
                <a:ea typeface="华文中宋" panose="02010600040101010101" pitchFamily="2" charset="-122"/>
              </a:rPr>
              <a:t>+1</a:t>
            </a:r>
            <a:r>
              <a:rPr lang="zh-CN" altLang="en-US" sz="2400" b="0" dirty="0">
                <a:solidFill>
                  <a:srgbClr val="0000CC"/>
                </a:solidFill>
                <a:latin typeface="华文中宋" panose="02010600040101010101" pitchFamily="2" charset="-122"/>
                <a:ea typeface="华文中宋" panose="02010600040101010101" pitchFamily="2" charset="-122"/>
              </a:rPr>
              <a:t>，</a:t>
            </a:r>
            <a:r>
              <a:rPr lang="en-US" altLang="zh-CN" sz="2400" b="0" dirty="0">
                <a:solidFill>
                  <a:srgbClr val="0000CC"/>
                </a:solidFill>
                <a:latin typeface="华文中宋" panose="02010600040101010101" pitchFamily="2" charset="-122"/>
                <a:ea typeface="华文中宋" panose="02010600040101010101" pitchFamily="2" charset="-122"/>
              </a:rPr>
              <a:t>N</a:t>
            </a:r>
            <a:r>
              <a:rPr lang="zh-CN" altLang="en-US" sz="2400" b="0" dirty="0">
                <a:solidFill>
                  <a:srgbClr val="0000CC"/>
                </a:solidFill>
                <a:latin typeface="华文中宋" panose="02010600040101010101" pitchFamily="2" charset="-122"/>
                <a:ea typeface="华文中宋" panose="02010600040101010101" pitchFamily="2" charset="-122"/>
              </a:rPr>
              <a:t>值不变</a:t>
            </a:r>
            <a:endParaRPr lang="zh-CN" altLang="en-US" sz="2400" b="0" dirty="0">
              <a:solidFill>
                <a:srgbClr val="0000CC"/>
              </a:solidFill>
              <a:latin typeface="华文中宋" panose="02010600040101010101" pitchFamily="2" charset="-122"/>
              <a:ea typeface="华文中宋" panose="02010600040101010101" pitchFamily="2" charset="-122"/>
            </a:endParaRPr>
          </a:p>
        </p:txBody>
      </p:sp>
      <p:sp>
        <p:nvSpPr>
          <p:cNvPr id="78857" name="右箭头 7"/>
          <p:cNvSpPr/>
          <p:nvPr/>
        </p:nvSpPr>
        <p:spPr>
          <a:xfrm>
            <a:off x="2692400" y="3841750"/>
            <a:ext cx="349250" cy="350838"/>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9" name="圆角矩形 8"/>
          <p:cNvSpPr/>
          <p:nvPr/>
        </p:nvSpPr>
        <p:spPr bwMode="auto">
          <a:xfrm>
            <a:off x="152400" y="2112963"/>
            <a:ext cx="2482850" cy="4033838"/>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78859" name="矩形 9"/>
          <p:cNvSpPr/>
          <p:nvPr/>
        </p:nvSpPr>
        <p:spPr>
          <a:xfrm>
            <a:off x="-88900" y="944563"/>
            <a:ext cx="92837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2400" b="0" dirty="0">
                <a:solidFill>
                  <a:srgbClr val="000000"/>
                </a:solidFill>
                <a:latin typeface="楷体_GB2312"/>
                <a:ea typeface="楷体_GB2312"/>
              </a:rPr>
              <a:t>为讨论选择不同浮点数尾数基值的影响，用</a:t>
            </a:r>
            <a:r>
              <a:rPr lang="en-US" altLang="zh-CN" sz="2400" i="1" dirty="0">
                <a:solidFill>
                  <a:srgbClr val="FF0000"/>
                </a:solidFill>
                <a:latin typeface="楷体_GB2312"/>
                <a:ea typeface="楷体_GB2312"/>
              </a:rPr>
              <a:t>r</a:t>
            </a:r>
            <a:r>
              <a:rPr lang="en-US" altLang="zh-CN" sz="2400" i="1" baseline="-25000" dirty="0">
                <a:solidFill>
                  <a:srgbClr val="FF0000"/>
                </a:solidFill>
                <a:latin typeface="楷体_GB2312"/>
                <a:ea typeface="楷体_GB2312"/>
              </a:rPr>
              <a:t>m</a:t>
            </a:r>
            <a:r>
              <a:rPr lang="zh-CN" altLang="en-US" sz="2400" b="0" dirty="0">
                <a:solidFill>
                  <a:srgbClr val="000000"/>
                </a:solidFill>
                <a:latin typeface="楷体_GB2312"/>
                <a:ea typeface="楷体_GB2312"/>
              </a:rPr>
              <a:t>表示其浮点数尾数的基</a:t>
            </a:r>
            <a:endParaRPr lang="zh-CN" altLang="en-US" sz="2400" b="0" dirty="0">
              <a:solidFill>
                <a:schemeClr val="tx1"/>
              </a:solidFill>
              <a:latin typeface="Times New Roman" panose="02020603050405020304" pitchFamily="18" charset="0"/>
            </a:endParaRPr>
          </a:p>
        </p:txBody>
      </p:sp>
      <p:sp>
        <p:nvSpPr>
          <p:cNvPr id="11" name="文本框 10"/>
          <p:cNvSpPr txBox="1">
            <a:spLocks noRot="1" noChangeAspect="1" noMove="1" noResize="1" noEditPoints="1" noAdjustHandles="1" noChangeArrowheads="1" noChangeShapeType="1" noTextEdit="1"/>
          </p:cNvSpPr>
          <p:nvPr/>
        </p:nvSpPr>
        <p:spPr>
          <a:xfrm>
            <a:off x="6112477" y="3564164"/>
            <a:ext cx="3082894" cy="1326004"/>
          </a:xfrm>
          <a:prstGeom prst="rect">
            <a:avLst/>
          </a:prstGeom>
          <a:blipFill>
            <a:blip r:embed="rId4"/>
            <a:stretch>
              <a:fillRect l="-3168" t="-3687" r="-198" b="-1843"/>
            </a:stretch>
          </a:blipFill>
        </p:spPr>
        <p:txBody>
          <a:bodyPr/>
          <a:lstStyle/>
          <a:p>
            <a:pPr marR="0" defTabSz="914400">
              <a:buClrTx/>
              <a:buSzTx/>
              <a:buFontTx/>
              <a:buNone/>
              <a:defRPr/>
            </a:pPr>
            <a:r>
              <a:rPr kumimoji="0" lang="zh-CN" altLang="en-US" kern="1200" cap="none" spc="0" normalizeH="0" baseline="0" noProof="0">
                <a:noFill/>
                <a:latin typeface="Times New Roman" panose="02020603050405020304" pitchFamily="18" charset="0"/>
                <a:ea typeface="隶书" panose="02010509060101010101" pitchFamily="49" charset="-122"/>
                <a:cs typeface="+mn-cs"/>
              </a:rPr>
              <a:t> </a:t>
            </a:r>
            <a:endParaRPr kumimoji="0" lang="zh-CN" altLang="en-US" kern="1200" cap="none" spc="0" normalizeH="0" baseline="0" noProof="0">
              <a:noFill/>
              <a:latin typeface="Times New Roman" panose="02020603050405020304" pitchFamily="18" charset="0"/>
              <a:ea typeface="隶书" panose="02010509060101010101" pitchFamily="49" charset="-122"/>
              <a:cs typeface="+mn-cs"/>
            </a:endParaRPr>
          </a:p>
        </p:txBody>
      </p:sp>
      <p:sp>
        <p:nvSpPr>
          <p:cNvPr id="24" name="圆角矩形 23"/>
          <p:cNvSpPr/>
          <p:nvPr/>
        </p:nvSpPr>
        <p:spPr bwMode="auto">
          <a:xfrm>
            <a:off x="3098800" y="2101850"/>
            <a:ext cx="3013075" cy="4033838"/>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25" name="矩形 24"/>
          <p:cNvSpPr/>
          <p:nvPr/>
        </p:nvSpPr>
        <p:spPr>
          <a:xfrm>
            <a:off x="3276600" y="3124200"/>
            <a:ext cx="2676525" cy="1209675"/>
          </a:xfrm>
          <a:prstGeom prst="rect">
            <a:avLst/>
          </a:prstGeom>
          <a:noFill/>
          <a:ln w="38100"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6" name="右箭头 25"/>
          <p:cNvSpPr/>
          <p:nvPr/>
        </p:nvSpPr>
        <p:spPr>
          <a:xfrm rot="-1462318">
            <a:off x="6016625" y="3189288"/>
            <a:ext cx="350838" cy="352425"/>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24" grpId="0" bldLvl="0" animBg="1"/>
      <p:bldP spid="25" grpId="0" bldLvl="0" animBg="1"/>
      <p:bldP spid="26"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sp>
        <p:nvSpPr>
          <p:cNvPr id="79875" name="文本框 2"/>
          <p:cNvSpPr txBox="1"/>
          <p:nvPr/>
        </p:nvSpPr>
        <p:spPr>
          <a:xfrm>
            <a:off x="-50800" y="1625600"/>
            <a:ext cx="2686050" cy="39703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nSpc>
                <a:spcPct val="150000"/>
              </a:lnSpc>
              <a:spcBef>
                <a:spcPct val="0"/>
              </a:spcBef>
              <a:buClrTx/>
              <a:buFontTx/>
              <a:buNone/>
            </a:pPr>
            <a:r>
              <a:rPr lang="zh-CN" altLang="en-US" b="0" dirty="0">
                <a:solidFill>
                  <a:srgbClr val="000000"/>
                </a:solidFill>
                <a:latin typeface="Times New Roman" panose="02020603050405020304" pitchFamily="18" charset="0"/>
              </a:rPr>
              <a:t>一般情况：</a:t>
            </a:r>
            <a:endParaRPr lang="en-US" altLang="zh-CN" b="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N = S * 2 </a:t>
            </a:r>
            <a:r>
              <a:rPr lang="en-US" altLang="zh-CN" b="0" baseline="30000" dirty="0">
                <a:solidFill>
                  <a:srgbClr val="000000"/>
                </a:solidFill>
                <a:latin typeface="Times New Roman" panose="02020603050405020304" pitchFamily="18" charset="0"/>
              </a:rPr>
              <a:t>J1</a:t>
            </a:r>
            <a:endParaRPr lang="en-US" altLang="zh-CN" b="0" baseline="3000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baseline="30000" dirty="0">
                <a:solidFill>
                  <a:srgbClr val="000000"/>
                </a:solidFill>
                <a:latin typeface="Times New Roman" panose="02020603050405020304" pitchFamily="18" charset="0"/>
              </a:rPr>
              <a:t>           </a:t>
            </a:r>
            <a:r>
              <a:rPr lang="en-US" altLang="zh-CN" b="0" dirty="0">
                <a:solidFill>
                  <a:srgbClr val="000000"/>
                </a:solidFill>
                <a:latin typeface="Times New Roman" panose="02020603050405020304" pitchFamily="18" charset="0"/>
              </a:rPr>
              <a:t>    = S * 4 </a:t>
            </a:r>
            <a:r>
              <a:rPr lang="en-US" altLang="zh-CN" b="0" baseline="30000" dirty="0">
                <a:solidFill>
                  <a:srgbClr val="000000"/>
                </a:solidFill>
                <a:latin typeface="Times New Roman" panose="02020603050405020304" pitchFamily="18" charset="0"/>
              </a:rPr>
              <a:t>J2</a:t>
            </a:r>
            <a:endParaRPr lang="en-US" altLang="zh-CN" b="0" baseline="3000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 S * 8 </a:t>
            </a:r>
            <a:r>
              <a:rPr lang="en-US" altLang="zh-CN" b="0" baseline="30000" dirty="0">
                <a:solidFill>
                  <a:srgbClr val="000000"/>
                </a:solidFill>
                <a:latin typeface="Times New Roman" panose="02020603050405020304" pitchFamily="18" charset="0"/>
              </a:rPr>
              <a:t>J3</a:t>
            </a:r>
            <a:endParaRPr lang="en-US" altLang="zh-CN" b="0" baseline="3000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 S * 16 </a:t>
            </a:r>
            <a:r>
              <a:rPr lang="en-US" altLang="zh-CN" b="0" baseline="30000" dirty="0">
                <a:solidFill>
                  <a:srgbClr val="000000"/>
                </a:solidFill>
                <a:latin typeface="Times New Roman" panose="02020603050405020304" pitchFamily="18" charset="0"/>
              </a:rPr>
              <a:t>J4</a:t>
            </a:r>
            <a:endParaRPr lang="en-US" altLang="zh-CN" b="0" baseline="3000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 ……</a:t>
            </a:r>
            <a:endParaRPr lang="zh-CN" altLang="en-US" b="0" baseline="30000" dirty="0">
              <a:solidFill>
                <a:srgbClr val="000000"/>
              </a:solidFill>
              <a:latin typeface="Times New Roman" panose="02020603050405020304" pitchFamily="18" charset="0"/>
            </a:endParaRPr>
          </a:p>
        </p:txBody>
      </p:sp>
      <p:sp>
        <p:nvSpPr>
          <p:cNvPr id="79876" name="文本框 11"/>
          <p:cNvSpPr txBox="1"/>
          <p:nvPr/>
        </p:nvSpPr>
        <p:spPr>
          <a:xfrm>
            <a:off x="2546350" y="1587500"/>
            <a:ext cx="2771775" cy="13081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nSpc>
                <a:spcPct val="150000"/>
              </a:lnSpc>
              <a:spcBef>
                <a:spcPct val="0"/>
              </a:spcBef>
              <a:buClrTx/>
              <a:buFontTx/>
              <a:buNone/>
            </a:pPr>
            <a:endParaRPr lang="en-US" altLang="zh-CN" b="0" dirty="0">
              <a:solidFill>
                <a:srgbClr val="000000"/>
              </a:solidFill>
              <a:latin typeface="Times New Roman" panose="02020603050405020304" pitchFamily="18" charset="0"/>
            </a:endParaRPr>
          </a:p>
          <a:p>
            <a:pPr marL="0" lvl="0" indent="0">
              <a:lnSpc>
                <a:spcPct val="150000"/>
              </a:lnSpc>
              <a:spcBef>
                <a:spcPct val="0"/>
              </a:spcBef>
              <a:buClrTx/>
              <a:buFontTx/>
              <a:buNone/>
            </a:pPr>
            <a:r>
              <a:rPr lang="en-US" altLang="zh-CN" b="0" dirty="0">
                <a:solidFill>
                  <a:srgbClr val="000000"/>
                </a:solidFill>
                <a:latin typeface="Times New Roman" panose="02020603050405020304" pitchFamily="18" charset="0"/>
              </a:rPr>
              <a:t>       N = S * r</a:t>
            </a:r>
            <a:r>
              <a:rPr lang="en-US" altLang="zh-CN" b="0" baseline="-25000" dirty="0">
                <a:solidFill>
                  <a:srgbClr val="000000"/>
                </a:solidFill>
                <a:latin typeface="Times New Roman" panose="02020603050405020304" pitchFamily="18" charset="0"/>
              </a:rPr>
              <a:t>m</a:t>
            </a:r>
            <a:r>
              <a:rPr lang="en-US" altLang="zh-CN" b="0" dirty="0">
                <a:solidFill>
                  <a:srgbClr val="000000"/>
                </a:solidFill>
                <a:latin typeface="Times New Roman" panose="02020603050405020304" pitchFamily="18" charset="0"/>
              </a:rPr>
              <a:t> </a:t>
            </a:r>
            <a:r>
              <a:rPr lang="en-US" altLang="zh-CN" b="0" baseline="30000" dirty="0">
                <a:solidFill>
                  <a:srgbClr val="000000"/>
                </a:solidFill>
                <a:latin typeface="Times New Roman" panose="02020603050405020304" pitchFamily="18" charset="0"/>
              </a:rPr>
              <a:t>J</a:t>
            </a:r>
            <a:r>
              <a:rPr lang="en-US" altLang="zh-CN" b="0" dirty="0">
                <a:solidFill>
                  <a:srgbClr val="000000"/>
                </a:solidFill>
                <a:latin typeface="Times New Roman" panose="02020603050405020304" pitchFamily="18" charset="0"/>
              </a:rPr>
              <a:t>   </a:t>
            </a:r>
            <a:endParaRPr lang="en-US" altLang="zh-CN" b="0" baseline="30000" dirty="0">
              <a:solidFill>
                <a:srgbClr val="000000"/>
              </a:solidFill>
              <a:latin typeface="Times New Roman" panose="02020603050405020304" pitchFamily="18" charset="0"/>
            </a:endParaRPr>
          </a:p>
        </p:txBody>
      </p:sp>
      <p:sp>
        <p:nvSpPr>
          <p:cNvPr id="4" name="文本框 3"/>
          <p:cNvSpPr txBox="1">
            <a:spLocks noRot="1" noChangeAspect="1" noMove="1" noResize="1" noEditPoints="1" noAdjustHandles="1" noChangeArrowheads="1" noChangeShapeType="1" noTextEdit="1"/>
          </p:cNvSpPr>
          <p:nvPr/>
        </p:nvSpPr>
        <p:spPr>
          <a:xfrm>
            <a:off x="3969481" y="4929118"/>
            <a:ext cx="990399" cy="461665"/>
          </a:xfrm>
          <a:prstGeom prst="rect">
            <a:avLst/>
          </a:prstGeom>
          <a:blipFill>
            <a:blip r:embed="rId1"/>
            <a:stretch>
              <a:fillRect l="-613" b="-20000"/>
            </a:stretch>
          </a:blipFill>
        </p:spPr>
        <p:txBody>
          <a:bodyPr/>
          <a:lstStyle/>
          <a:p>
            <a:pPr marR="0" defTabSz="914400">
              <a:buClrTx/>
              <a:buSzTx/>
              <a:buFontTx/>
              <a:buNone/>
              <a:defRPr/>
            </a:pPr>
            <a:r>
              <a:rPr kumimoji="0" lang="zh-CN" altLang="en-US" kern="1200" cap="none" spc="0" normalizeH="0" baseline="0" noProof="0">
                <a:noFill/>
                <a:latin typeface="Times New Roman" panose="02020603050405020304" pitchFamily="18" charset="0"/>
                <a:ea typeface="隶书" panose="02010509060101010101" pitchFamily="49" charset="-122"/>
                <a:cs typeface="+mn-cs"/>
              </a:rPr>
              <a:t> </a:t>
            </a:r>
            <a:endParaRPr kumimoji="0" lang="zh-CN" altLang="en-US" kern="1200" cap="none" spc="0" normalizeH="0" baseline="0" noProof="0">
              <a:noFill/>
              <a:latin typeface="Times New Roman" panose="02020603050405020304" pitchFamily="18" charset="0"/>
              <a:ea typeface="隶书" panose="02010509060101010101" pitchFamily="49" charset="-122"/>
              <a:cs typeface="+mn-cs"/>
            </a:endParaRPr>
          </a:p>
        </p:txBody>
      </p:sp>
      <p:sp>
        <p:nvSpPr>
          <p:cNvPr id="5" name="矩形 4"/>
          <p:cNvSpPr>
            <a:spLocks noRot="1" noChangeAspect="1" noMove="1" noResize="1" noEditPoints="1" noAdjustHandles="1" noChangeArrowheads="1" noChangeShapeType="1" noTextEdit="1"/>
          </p:cNvSpPr>
          <p:nvPr/>
        </p:nvSpPr>
        <p:spPr>
          <a:xfrm>
            <a:off x="3421420" y="3036434"/>
            <a:ext cx="2101857" cy="1156792"/>
          </a:xfrm>
          <a:prstGeom prst="rect">
            <a:avLst/>
          </a:prstGeom>
          <a:blipFill>
            <a:blip r:embed="rId2"/>
            <a:stretch>
              <a:fillRect l="-7246" r="-2609"/>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rPr>
              <a:t> </a:t>
            </a:r>
            <a:endPar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endParaRPr>
          </a:p>
        </p:txBody>
      </p:sp>
      <p:sp>
        <p:nvSpPr>
          <p:cNvPr id="6" name="矩形 5"/>
          <p:cNvSpPr>
            <a:spLocks noRot="1" noChangeAspect="1" noMove="1" noResize="1" noEditPoints="1" noAdjustHandles="1" noChangeArrowheads="1" noChangeShapeType="1" noTextEdit="1"/>
          </p:cNvSpPr>
          <p:nvPr/>
        </p:nvSpPr>
        <p:spPr>
          <a:xfrm>
            <a:off x="3421420" y="4561100"/>
            <a:ext cx="2577950" cy="859018"/>
          </a:xfrm>
          <a:prstGeom prst="rect">
            <a:avLst/>
          </a:prstGeom>
          <a:blipFill>
            <a:blip r:embed="rId3"/>
            <a:stretch>
              <a:fillRect l="-1891" r="-2128" b="-2837"/>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rPr>
              <a:t> </a:t>
            </a:r>
            <a:endPar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endParaRPr>
          </a:p>
        </p:txBody>
      </p:sp>
      <p:sp>
        <p:nvSpPr>
          <p:cNvPr id="79880" name="右箭头 7"/>
          <p:cNvSpPr/>
          <p:nvPr/>
        </p:nvSpPr>
        <p:spPr>
          <a:xfrm>
            <a:off x="2692400" y="3841750"/>
            <a:ext cx="349250" cy="350838"/>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9" name="圆角矩形 8"/>
          <p:cNvSpPr/>
          <p:nvPr/>
        </p:nvSpPr>
        <p:spPr bwMode="auto">
          <a:xfrm>
            <a:off x="152400" y="2112963"/>
            <a:ext cx="2482850" cy="4033838"/>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19" name="圆角矩形 18"/>
          <p:cNvSpPr/>
          <p:nvPr/>
        </p:nvSpPr>
        <p:spPr bwMode="auto">
          <a:xfrm>
            <a:off x="3098800" y="2101850"/>
            <a:ext cx="3013075" cy="4033838"/>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隶书" panose="02010509060101010101" pitchFamily="49" charset="-122"/>
              <a:cs typeface="+mn-cs"/>
            </a:endParaRPr>
          </a:p>
        </p:txBody>
      </p:sp>
      <p:sp>
        <p:nvSpPr>
          <p:cNvPr id="79883" name="矩形 9"/>
          <p:cNvSpPr/>
          <p:nvPr/>
        </p:nvSpPr>
        <p:spPr>
          <a:xfrm>
            <a:off x="-88900" y="944563"/>
            <a:ext cx="92837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2400" b="0" dirty="0">
                <a:solidFill>
                  <a:srgbClr val="000000"/>
                </a:solidFill>
                <a:latin typeface="楷体_GB2312"/>
                <a:ea typeface="楷体_GB2312"/>
              </a:rPr>
              <a:t>为讨论选择不同浮点数尾数基值的影响，用</a:t>
            </a:r>
            <a:r>
              <a:rPr lang="en-US" altLang="zh-CN" sz="2400" i="1" dirty="0">
                <a:solidFill>
                  <a:srgbClr val="FF0000"/>
                </a:solidFill>
                <a:latin typeface="楷体_GB2312"/>
                <a:ea typeface="楷体_GB2312"/>
              </a:rPr>
              <a:t>r</a:t>
            </a:r>
            <a:r>
              <a:rPr lang="en-US" altLang="zh-CN" sz="2400" i="1" baseline="-25000" dirty="0">
                <a:solidFill>
                  <a:srgbClr val="FF0000"/>
                </a:solidFill>
                <a:latin typeface="楷体_GB2312"/>
                <a:ea typeface="楷体_GB2312"/>
              </a:rPr>
              <a:t>m</a:t>
            </a:r>
            <a:r>
              <a:rPr lang="zh-CN" altLang="en-US" sz="2400" b="0" dirty="0">
                <a:solidFill>
                  <a:srgbClr val="000000"/>
                </a:solidFill>
                <a:latin typeface="楷体_GB2312"/>
                <a:ea typeface="楷体_GB2312"/>
              </a:rPr>
              <a:t>表示其浮点数尾数的基</a:t>
            </a:r>
            <a:endParaRPr lang="zh-CN" altLang="en-US" sz="2400" b="0" dirty="0">
              <a:solidFill>
                <a:schemeClr val="tx1"/>
              </a:solidFill>
              <a:latin typeface="Times New Roman" panose="02020603050405020304" pitchFamily="18" charset="0"/>
            </a:endParaRPr>
          </a:p>
        </p:txBody>
      </p:sp>
      <p:sp>
        <p:nvSpPr>
          <p:cNvPr id="11" name="文本框 10"/>
          <p:cNvSpPr txBox="1">
            <a:spLocks noRot="1" noChangeAspect="1" noMove="1" noResize="1" noEditPoints="1" noAdjustHandles="1" noChangeArrowheads="1" noChangeShapeType="1" noTextEdit="1"/>
          </p:cNvSpPr>
          <p:nvPr/>
        </p:nvSpPr>
        <p:spPr>
          <a:xfrm>
            <a:off x="6112477" y="3564164"/>
            <a:ext cx="3076482" cy="2392835"/>
          </a:xfrm>
          <a:prstGeom prst="rect">
            <a:avLst/>
          </a:prstGeom>
          <a:blipFill>
            <a:blip r:embed="rId4"/>
            <a:stretch>
              <a:fillRect l="-3175" t="-2041" r="-595"/>
            </a:stretch>
          </a:blipFill>
        </p:spPr>
        <p:txBody>
          <a:bodyPr/>
          <a:lstStyle/>
          <a:p>
            <a:pPr marR="0" defTabSz="914400">
              <a:buClrTx/>
              <a:buSzTx/>
              <a:buFontTx/>
              <a:buNone/>
              <a:defRPr/>
            </a:pPr>
            <a:r>
              <a:rPr kumimoji="0" lang="zh-CN" altLang="en-US" kern="1200" cap="none" spc="0" normalizeH="0" baseline="0" noProof="0">
                <a:noFill/>
                <a:latin typeface="Times New Roman" panose="02020603050405020304" pitchFamily="18" charset="0"/>
                <a:ea typeface="隶书" panose="02010509060101010101" pitchFamily="49" charset="-122"/>
                <a:cs typeface="+mn-cs"/>
              </a:rPr>
              <a:t> </a:t>
            </a:r>
            <a:endParaRPr kumimoji="0" lang="zh-CN" altLang="en-US" kern="1200" cap="none" spc="0" normalizeH="0" baseline="0" noProof="0">
              <a:noFill/>
              <a:latin typeface="Times New Roman" panose="02020603050405020304" pitchFamily="18" charset="0"/>
              <a:ea typeface="隶书" panose="02010509060101010101" pitchFamily="49" charset="-122"/>
              <a:cs typeface="+mn-cs"/>
            </a:endParaRPr>
          </a:p>
        </p:txBody>
      </p:sp>
      <p:sp>
        <p:nvSpPr>
          <p:cNvPr id="15" name="矩形 14"/>
          <p:cNvSpPr/>
          <p:nvPr/>
        </p:nvSpPr>
        <p:spPr>
          <a:xfrm>
            <a:off x="3276600" y="3124200"/>
            <a:ext cx="2676525" cy="2471738"/>
          </a:xfrm>
          <a:prstGeom prst="rect">
            <a:avLst/>
          </a:prstGeom>
          <a:noFill/>
          <a:ln w="38100"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6" name="文本框 15"/>
          <p:cNvSpPr txBox="1">
            <a:spLocks noRot="1" noChangeAspect="1" noMove="1" noResize="1" noEditPoints="1" noAdjustHandles="1" noChangeArrowheads="1" noChangeShapeType="1" noTextEdit="1"/>
          </p:cNvSpPr>
          <p:nvPr/>
        </p:nvSpPr>
        <p:spPr>
          <a:xfrm>
            <a:off x="6191924" y="2064602"/>
            <a:ext cx="2974433" cy="1200329"/>
          </a:xfrm>
          <a:prstGeom prst="rect">
            <a:avLst/>
          </a:prstGeom>
          <a:blipFill>
            <a:blip r:embed="rId5"/>
            <a:stretch>
              <a:fillRect l="-3279" t="-4061" r="-3074" b="-10660"/>
            </a:stretch>
          </a:blipFill>
        </p:spPr>
        <p:txBody>
          <a:bodyPr/>
          <a:lstStyle/>
          <a:p>
            <a:pPr marR="0" defTabSz="914400">
              <a:buClrTx/>
              <a:buSzTx/>
              <a:buFontTx/>
              <a:buNone/>
              <a:defRPr/>
            </a:pPr>
            <a:r>
              <a:rPr kumimoji="0" lang="zh-CN" altLang="en-US" kern="1200" cap="none" spc="0" normalizeH="0" baseline="0" noProof="0">
                <a:noFill/>
                <a:latin typeface="Times New Roman" panose="02020603050405020304" pitchFamily="18" charset="0"/>
                <a:ea typeface="隶书" panose="02010509060101010101" pitchFamily="49" charset="-122"/>
                <a:cs typeface="+mn-cs"/>
              </a:rPr>
              <a:t> </a:t>
            </a:r>
            <a:endParaRPr kumimoji="0" lang="zh-CN" altLang="en-US" kern="1200" cap="none" spc="0" normalizeH="0" baseline="0" noProof="0">
              <a:noFill/>
              <a:latin typeface="Times New Roman" panose="02020603050405020304" pitchFamily="18" charset="0"/>
              <a:ea typeface="隶书" panose="02010509060101010101" pitchFamily="49" charset="-122"/>
              <a:cs typeface="+mn-cs"/>
            </a:endParaRPr>
          </a:p>
        </p:txBody>
      </p:sp>
      <p:sp>
        <p:nvSpPr>
          <p:cNvPr id="17" name="右箭头 16"/>
          <p:cNvSpPr/>
          <p:nvPr/>
        </p:nvSpPr>
        <p:spPr>
          <a:xfrm rot="5569715">
            <a:off x="4481513" y="4221163"/>
            <a:ext cx="349250" cy="350837"/>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 name="矩形 1"/>
          <p:cNvSpPr>
            <a:spLocks noRot="1" noChangeAspect="1" noMove="1" noResize="1" noEditPoints="1" noAdjustHandles="1" noChangeArrowheads="1" noChangeShapeType="1" noTextEdit="1"/>
          </p:cNvSpPr>
          <p:nvPr/>
        </p:nvSpPr>
        <p:spPr>
          <a:xfrm>
            <a:off x="7780740" y="5492134"/>
            <a:ext cx="714619" cy="374911"/>
          </a:xfrm>
          <a:prstGeom prst="rect">
            <a:avLst/>
          </a:prstGeom>
          <a:blipFill>
            <a:blip r:embed="rId6"/>
            <a:stretch>
              <a:fillRect b="-14754"/>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rPr>
              <a:t> </a:t>
            </a:r>
            <a:endParaRPr kumimoji="0" lang="zh-CN" altLang="en-US" sz="1800" b="0" i="0" u="none" strike="noStrike" kern="1200" cap="none" spc="0" normalizeH="0" baseline="0" noProof="0">
              <a:ln>
                <a:noFill/>
              </a:ln>
              <a:noFill/>
              <a:effectLst/>
              <a:uLnTx/>
              <a:uFillTx/>
              <a:latin typeface="Times New Roman" panose="02020603050405020304" pitchFamily="18" charset="0"/>
              <a:ea typeface="隶书" panose="020105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7"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Text Box 4"/>
          <p:cNvSpPr txBox="1"/>
          <p:nvPr/>
        </p:nvSpPr>
        <p:spPr>
          <a:xfrm>
            <a:off x="427038" y="968375"/>
            <a:ext cx="8489950" cy="2235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just" eaLnBrk="1" hangingPunct="1">
              <a:lnSpc>
                <a:spcPct val="145000"/>
              </a:lnSpc>
              <a:spcBef>
                <a:spcPct val="50000"/>
              </a:spcBef>
              <a:buClrTx/>
              <a:buFontTx/>
              <a:buNone/>
            </a:pPr>
            <a:r>
              <a:rPr lang="zh-CN" altLang="en-US" sz="2400" b="0" dirty="0">
                <a:solidFill>
                  <a:srgbClr val="000000"/>
                </a:solidFill>
                <a:latin typeface="楷体_GB2312"/>
                <a:ea typeface="楷体_GB2312"/>
              </a:rPr>
              <a:t>在机器中，一个</a:t>
            </a:r>
            <a:r>
              <a:rPr lang="en-US" altLang="zh-CN" sz="2400" b="0" i="1" dirty="0">
                <a:solidFill>
                  <a:srgbClr val="000000"/>
                </a:solidFill>
                <a:latin typeface="楷体_GB2312"/>
                <a:ea typeface="楷体_GB2312"/>
              </a:rPr>
              <a:t>r</a:t>
            </a:r>
            <a:r>
              <a:rPr lang="en-US" altLang="zh-CN" sz="2400" b="0" i="1" baseline="-25000" dirty="0">
                <a:solidFill>
                  <a:srgbClr val="000000"/>
                </a:solidFill>
                <a:latin typeface="楷体_GB2312"/>
                <a:ea typeface="楷体_GB2312"/>
              </a:rPr>
              <a:t>m</a:t>
            </a:r>
            <a:r>
              <a:rPr lang="zh-CN" altLang="en-US" sz="2400" b="0" dirty="0">
                <a:solidFill>
                  <a:srgbClr val="000000"/>
                </a:solidFill>
                <a:latin typeface="楷体_GB2312"/>
                <a:ea typeface="楷体_GB2312"/>
              </a:rPr>
              <a:t>进制的数位是用       个</a:t>
            </a:r>
            <a:r>
              <a:rPr lang="zh-CN" altLang="en-US" sz="2400" b="0" dirty="0">
                <a:solidFill>
                  <a:srgbClr val="FF0000"/>
                </a:solidFill>
                <a:latin typeface="楷体_GB2312"/>
                <a:ea typeface="楷体_GB2312"/>
              </a:rPr>
              <a:t>机器位数</a:t>
            </a:r>
            <a:r>
              <a:rPr lang="zh-CN" altLang="en-US" sz="2400" b="0" dirty="0">
                <a:solidFill>
                  <a:srgbClr val="000000"/>
                </a:solidFill>
                <a:latin typeface="楷体_GB2312"/>
                <a:ea typeface="楷体_GB2312"/>
              </a:rPr>
              <a:t>来表示，因此，尾数的机器位数为</a:t>
            </a:r>
            <a:r>
              <a:rPr lang="en-US" altLang="zh-CN" sz="2400" b="0" i="1" dirty="0">
                <a:solidFill>
                  <a:srgbClr val="000000"/>
                </a:solidFill>
                <a:latin typeface="楷体_GB2312"/>
                <a:ea typeface="楷体_GB2312"/>
              </a:rPr>
              <a:t>m</a:t>
            </a:r>
            <a:r>
              <a:rPr lang="zh-CN" altLang="en-US" sz="2400" b="0" dirty="0">
                <a:solidFill>
                  <a:srgbClr val="000000"/>
                </a:solidFill>
                <a:latin typeface="楷体_GB2312"/>
                <a:ea typeface="楷体_GB2312"/>
              </a:rPr>
              <a:t>时，相当于</a:t>
            </a:r>
            <a:r>
              <a:rPr lang="en-US" altLang="zh-CN" sz="2400" b="0" i="1" dirty="0">
                <a:solidFill>
                  <a:srgbClr val="000000"/>
                </a:solidFill>
                <a:latin typeface="楷体_GB2312"/>
                <a:ea typeface="楷体_GB2312"/>
              </a:rPr>
              <a:t>r</a:t>
            </a:r>
            <a:r>
              <a:rPr lang="en-US" altLang="zh-CN" sz="2400" b="0" i="1" baseline="-25000" dirty="0">
                <a:solidFill>
                  <a:srgbClr val="000000"/>
                </a:solidFill>
                <a:latin typeface="楷体_GB2312"/>
                <a:ea typeface="楷体_GB2312"/>
              </a:rPr>
              <a:t>m</a:t>
            </a:r>
            <a:r>
              <a:rPr lang="zh-CN" altLang="en-US" sz="2400" b="0" dirty="0">
                <a:solidFill>
                  <a:srgbClr val="000000"/>
                </a:solidFill>
                <a:latin typeface="楷体_GB2312"/>
                <a:ea typeface="楷体_GB2312"/>
              </a:rPr>
              <a:t>进制的尾数共有</a:t>
            </a:r>
            <a:r>
              <a:rPr lang="en-US" altLang="zh-CN" sz="2400" b="0" i="1" dirty="0">
                <a:solidFill>
                  <a:srgbClr val="000000"/>
                </a:solidFill>
                <a:latin typeface="楷体_GB2312"/>
                <a:ea typeface="楷体_GB2312"/>
              </a:rPr>
              <a:t>m</a:t>
            </a:r>
            <a:r>
              <a:rPr lang="en-US" altLang="zh-CN" sz="2400" b="0" dirty="0">
                <a:solidFill>
                  <a:srgbClr val="000000"/>
                </a:solidFill>
                <a:latin typeface="Times New Roman" panose="02020603050405020304" pitchFamily="18" charset="0"/>
                <a:ea typeface="楷体_GB2312"/>
              </a:rPr>
              <a:t>’</a:t>
            </a:r>
            <a:r>
              <a:rPr lang="zh-CN" altLang="en-US" sz="2400" b="0" dirty="0">
                <a:solidFill>
                  <a:srgbClr val="000000"/>
                </a:solidFill>
                <a:latin typeface="楷体_GB2312"/>
                <a:ea typeface="楷体_GB2312"/>
              </a:rPr>
              <a:t>个数位，其权值由小数点开始向右依次为                  。 其中，</a:t>
            </a:r>
            <a:r>
              <a:rPr lang="zh-CN" altLang="en-US" sz="2400" b="0" dirty="0">
                <a:solidFill>
                  <a:srgbClr val="FF0000"/>
                </a:solidFill>
                <a:latin typeface="楷体_GB2312"/>
                <a:ea typeface="楷体_GB2312"/>
              </a:rPr>
              <a:t> </a:t>
            </a:r>
            <a:endParaRPr lang="zh-CN" altLang="en-US" sz="2400" b="0" dirty="0">
              <a:solidFill>
                <a:srgbClr val="FF0000"/>
              </a:solidFill>
              <a:latin typeface="楷体_GB2312"/>
              <a:ea typeface="楷体_GB2312"/>
            </a:endParaRPr>
          </a:p>
        </p:txBody>
      </p:sp>
      <p:graphicFrame>
        <p:nvGraphicFramePr>
          <p:cNvPr id="80899" name="Object 5"/>
          <p:cNvGraphicFramePr>
            <a:graphicFrameLocks noChangeAspect="1"/>
          </p:cNvGraphicFramePr>
          <p:nvPr/>
        </p:nvGraphicFramePr>
        <p:xfrm>
          <a:off x="5764213" y="2085975"/>
          <a:ext cx="2514600" cy="561975"/>
        </p:xfrm>
        <a:graphic>
          <a:graphicData uri="http://schemas.openxmlformats.org/presentationml/2006/ole">
            <mc:AlternateContent xmlns:mc="http://schemas.openxmlformats.org/markup-compatibility/2006">
              <mc:Choice xmlns:v="urn:schemas-microsoft-com:vml" Requires="v">
                <p:oleObj spid="_x0000_s3076" name="" r:id="rId1" imgW="1078865" imgH="241300" progId="Equation.DSMT4">
                  <p:embed/>
                </p:oleObj>
              </mc:Choice>
              <mc:Fallback>
                <p:oleObj name="" r:id="rId1" imgW="1078865" imgH="241300" progId="Equation.DSMT4">
                  <p:embed/>
                  <p:pic>
                    <p:nvPicPr>
                      <p:cNvPr id="0" name="图片 3075"/>
                      <p:cNvPicPr/>
                      <p:nvPr/>
                    </p:nvPicPr>
                    <p:blipFill>
                      <a:blip r:embed="rId2"/>
                      <a:stretch>
                        <a:fillRect/>
                      </a:stretch>
                    </p:blipFill>
                    <p:spPr>
                      <a:xfrm>
                        <a:off x="5764213" y="2085975"/>
                        <a:ext cx="2514600" cy="561975"/>
                      </a:xfrm>
                      <a:prstGeom prst="rect">
                        <a:avLst/>
                      </a:prstGeom>
                      <a:solidFill>
                        <a:schemeClr val="bg1"/>
                      </a:solidFill>
                      <a:ln w="38100">
                        <a:noFill/>
                        <a:miter/>
                      </a:ln>
                    </p:spPr>
                  </p:pic>
                </p:oleObj>
              </mc:Fallback>
            </mc:AlternateContent>
          </a:graphicData>
        </a:graphic>
      </p:graphicFrame>
      <p:graphicFrame>
        <p:nvGraphicFramePr>
          <p:cNvPr id="80900" name="Object 6"/>
          <p:cNvGraphicFramePr>
            <a:graphicFrameLocks noChangeAspect="1"/>
          </p:cNvGraphicFramePr>
          <p:nvPr/>
        </p:nvGraphicFramePr>
        <p:xfrm>
          <a:off x="1544638" y="2674938"/>
          <a:ext cx="1884362" cy="439737"/>
        </p:xfrm>
        <a:graphic>
          <a:graphicData uri="http://schemas.openxmlformats.org/presentationml/2006/ole">
            <mc:AlternateContent xmlns:mc="http://schemas.openxmlformats.org/markup-compatibility/2006">
              <mc:Choice xmlns:v="urn:schemas-microsoft-com:vml" Requires="v">
                <p:oleObj spid="_x0000_s3079" name="" r:id="rId3" imgW="761365" imgH="177800" progId="Equation.DSMT4">
                  <p:embed/>
                </p:oleObj>
              </mc:Choice>
              <mc:Fallback>
                <p:oleObj name="" r:id="rId3" imgW="761365" imgH="177800" progId="Equation.DSMT4">
                  <p:embed/>
                  <p:pic>
                    <p:nvPicPr>
                      <p:cNvPr id="0" name="图片 3078"/>
                      <p:cNvPicPr/>
                      <p:nvPr/>
                    </p:nvPicPr>
                    <p:blipFill>
                      <a:blip r:embed="rId4"/>
                      <a:stretch>
                        <a:fillRect/>
                      </a:stretch>
                    </p:blipFill>
                    <p:spPr>
                      <a:xfrm>
                        <a:off x="1544638" y="2674938"/>
                        <a:ext cx="1884362" cy="439737"/>
                      </a:xfrm>
                      <a:prstGeom prst="rect">
                        <a:avLst/>
                      </a:prstGeom>
                      <a:solidFill>
                        <a:schemeClr val="bg1"/>
                      </a:solidFill>
                      <a:ln w="38100">
                        <a:noFill/>
                        <a:miter/>
                      </a:ln>
                    </p:spPr>
                  </p:pic>
                </p:oleObj>
              </mc:Fallback>
            </mc:AlternateContent>
          </a:graphicData>
        </a:graphic>
      </p:graphicFrame>
      <p:graphicFrame>
        <p:nvGraphicFramePr>
          <p:cNvPr id="80901" name="Object 9"/>
          <p:cNvGraphicFramePr>
            <a:graphicFrameLocks noChangeAspect="1"/>
          </p:cNvGraphicFramePr>
          <p:nvPr/>
        </p:nvGraphicFramePr>
        <p:xfrm>
          <a:off x="3340100" y="1993900"/>
          <a:ext cx="914400" cy="163513"/>
        </p:xfrm>
        <a:graphic>
          <a:graphicData uri="http://schemas.openxmlformats.org/presentationml/2006/ole">
            <mc:AlternateContent xmlns:mc="http://schemas.openxmlformats.org/markup-compatibility/2006">
              <mc:Choice xmlns:v="urn:schemas-microsoft-com:vml" Requires="v">
                <p:oleObj spid="_x0000_s3077" name="" r:id="rId5" imgW="454660" imgH="624840" progId="Equation.DSMT4">
                  <p:embed/>
                </p:oleObj>
              </mc:Choice>
              <mc:Fallback>
                <p:oleObj name="" r:id="rId5" imgW="454660" imgH="624840" progId="Equation.DSMT4">
                  <p:embed/>
                  <p:pic>
                    <p:nvPicPr>
                      <p:cNvPr id="0" name="图片 3076"/>
                      <p:cNvPicPr/>
                      <p:nvPr/>
                    </p:nvPicPr>
                    <p:blipFill>
                      <a:blip r:embed="rId6"/>
                      <a:stretch>
                        <a:fillRect/>
                      </a:stretch>
                    </p:blipFill>
                    <p:spPr>
                      <a:xfrm>
                        <a:off x="3340100" y="1993900"/>
                        <a:ext cx="914400" cy="163513"/>
                      </a:xfrm>
                      <a:prstGeom prst="rect">
                        <a:avLst/>
                      </a:prstGeom>
                      <a:noFill/>
                      <a:ln w="38100">
                        <a:noFill/>
                        <a:miter/>
                      </a:ln>
                    </p:spPr>
                  </p:pic>
                </p:oleObj>
              </mc:Fallback>
            </mc:AlternateContent>
          </a:graphicData>
        </a:graphic>
      </p:graphicFrame>
      <p:graphicFrame>
        <p:nvGraphicFramePr>
          <p:cNvPr id="80902" name="Object 11"/>
          <p:cNvGraphicFramePr>
            <a:graphicFrameLocks noGrp="1" noChangeAspect="1"/>
          </p:cNvGraphicFramePr>
          <p:nvPr>
            <p:ph idx="1" hasCustomPrompt="1"/>
          </p:nvPr>
        </p:nvGraphicFramePr>
        <p:xfrm>
          <a:off x="5276850" y="1112838"/>
          <a:ext cx="976313" cy="427037"/>
        </p:xfrm>
        <a:graphic>
          <a:graphicData uri="http://schemas.openxmlformats.org/presentationml/2006/ole">
            <mc:AlternateContent xmlns:mc="http://schemas.openxmlformats.org/markup-compatibility/2006">
              <mc:Choice xmlns:v="urn:schemas-microsoft-com:vml" Requires="v">
                <p:oleObj spid="_x0000_s3078" name="" r:id="rId7" imgW="405765" imgH="177800" progId="Equation.DSMT4">
                  <p:embed/>
                </p:oleObj>
              </mc:Choice>
              <mc:Fallback>
                <p:oleObj name="" r:id="rId7" imgW="405765" imgH="177800" progId="Equation.DSMT4">
                  <p:embed/>
                  <p:pic>
                    <p:nvPicPr>
                      <p:cNvPr id="0" name="图片 3077"/>
                      <p:cNvPicPr/>
                      <p:nvPr/>
                    </p:nvPicPr>
                    <p:blipFill>
                      <a:blip r:embed="rId8"/>
                      <a:srcRect/>
                      <a:stretch>
                        <a:fillRect/>
                      </a:stretch>
                    </p:blipFill>
                    <p:spPr>
                      <a:xfrm>
                        <a:off x="5276850" y="1112838"/>
                        <a:ext cx="976313" cy="427037"/>
                      </a:xfrm>
                      <a:prstGeom prst="rect">
                        <a:avLst/>
                      </a:prstGeom>
                      <a:noFill/>
                      <a:ln w="38100">
                        <a:miter/>
                      </a:ln>
                    </p:spPr>
                  </p:pic>
                </p:oleObj>
              </mc:Fallback>
            </mc:AlternateContent>
          </a:graphicData>
        </a:graphic>
      </p:graphicFrame>
      <p:sp>
        <p:nvSpPr>
          <p:cNvPr id="80903"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sp>
        <p:nvSpPr>
          <p:cNvPr id="80904" name="矩形 8"/>
          <p:cNvSpPr/>
          <p:nvPr/>
        </p:nvSpPr>
        <p:spPr>
          <a:xfrm>
            <a:off x="1693863" y="4037013"/>
            <a:ext cx="660400" cy="536575"/>
          </a:xfrm>
          <a:prstGeom prst="rect">
            <a:avLst/>
          </a:prstGeom>
          <a:solidFill>
            <a:schemeClr val="bg1"/>
          </a:solidFill>
          <a:ln w="9525" cap="flat" cmpd="sng">
            <a:solidFill>
              <a:srgbClr val="000000"/>
            </a:solidFill>
            <a:prstDash val="solid"/>
            <a:round/>
            <a:headEnd type="none" w="med" len="med"/>
            <a:tailEnd type="none" w="med" len="med"/>
          </a:ln>
        </p:spPr>
        <p:txBody>
          <a:bodyPr anchor="ctr" anchorCtr="0"/>
          <a:p>
            <a:pPr algn="ctr">
              <a:spcBef>
                <a:spcPts val="2400"/>
              </a:spcBef>
            </a:pPr>
            <a:r>
              <a:rPr lang="en-US" altLang="zh-CN" dirty="0">
                <a:solidFill>
                  <a:srgbClr val="000000"/>
                </a:solidFill>
                <a:latin typeface="Times New Roman" panose="02020603050405020304" pitchFamily="18" charset="0"/>
              </a:rPr>
              <a:t>0</a:t>
            </a:r>
            <a:endParaRPr lang="zh-CN" altLang="en-US" dirty="0">
              <a:solidFill>
                <a:srgbClr val="000000"/>
              </a:solidFill>
              <a:latin typeface="Times New Roman" panose="02020603050405020304" pitchFamily="18" charset="0"/>
            </a:endParaRPr>
          </a:p>
        </p:txBody>
      </p:sp>
      <p:sp>
        <p:nvSpPr>
          <p:cNvPr id="80905" name="矩形 9"/>
          <p:cNvSpPr/>
          <p:nvPr/>
        </p:nvSpPr>
        <p:spPr>
          <a:xfrm>
            <a:off x="3006725" y="4037013"/>
            <a:ext cx="661988" cy="536575"/>
          </a:xfrm>
          <a:prstGeom prst="rect">
            <a:avLst/>
          </a:prstGeom>
          <a:solidFill>
            <a:schemeClr val="bg1"/>
          </a:solidFill>
          <a:ln w="9525" cap="flat" cmpd="sng">
            <a:solidFill>
              <a:srgbClr val="000000"/>
            </a:solidFill>
            <a:prstDash val="solid"/>
            <a:round/>
            <a:headEnd type="none" w="med" len="med"/>
            <a:tailEnd type="none" w="med" len="med"/>
          </a:ln>
        </p:spPr>
        <p:txBody>
          <a:bodyPr anchor="ctr" anchorCtr="0"/>
          <a:p>
            <a:pPr algn="ctr">
              <a:spcBef>
                <a:spcPts val="2400"/>
              </a:spcBef>
            </a:pPr>
            <a:r>
              <a:rPr lang="en-US" altLang="zh-CN" dirty="0">
                <a:solidFill>
                  <a:srgbClr val="000000"/>
                </a:solidFill>
                <a:latin typeface="Times New Roman" panose="02020603050405020304" pitchFamily="18" charset="0"/>
              </a:rPr>
              <a:t>0</a:t>
            </a:r>
            <a:endParaRPr lang="zh-CN" altLang="en-US" dirty="0">
              <a:solidFill>
                <a:srgbClr val="000000"/>
              </a:solidFill>
              <a:latin typeface="Times New Roman" panose="02020603050405020304" pitchFamily="18" charset="0"/>
            </a:endParaRPr>
          </a:p>
        </p:txBody>
      </p:sp>
      <p:sp>
        <p:nvSpPr>
          <p:cNvPr id="80906" name="矩形 10"/>
          <p:cNvSpPr/>
          <p:nvPr/>
        </p:nvSpPr>
        <p:spPr>
          <a:xfrm>
            <a:off x="2349500" y="4037013"/>
            <a:ext cx="661988" cy="536575"/>
          </a:xfrm>
          <a:prstGeom prst="rect">
            <a:avLst/>
          </a:prstGeom>
          <a:solidFill>
            <a:schemeClr val="bg1"/>
          </a:solidFill>
          <a:ln w="9525" cap="flat" cmpd="sng">
            <a:solidFill>
              <a:srgbClr val="000000"/>
            </a:solidFill>
            <a:prstDash val="solid"/>
            <a:round/>
            <a:headEnd type="none" w="med" len="med"/>
            <a:tailEnd type="none" w="med" len="med"/>
          </a:ln>
        </p:spPr>
        <p:txBody>
          <a:bodyPr anchor="ctr" anchorCtr="0"/>
          <a:p>
            <a:pPr algn="ctr">
              <a:spcBef>
                <a:spcPts val="2400"/>
              </a:spcBef>
            </a:pPr>
            <a:r>
              <a:rPr lang="en-US" altLang="zh-CN" dirty="0">
                <a:solidFill>
                  <a:srgbClr val="000000"/>
                </a:solidFill>
                <a:latin typeface="Times New Roman" panose="02020603050405020304" pitchFamily="18" charset="0"/>
              </a:rPr>
              <a:t>…</a:t>
            </a:r>
            <a:endParaRPr lang="zh-CN" altLang="en-US" dirty="0">
              <a:solidFill>
                <a:srgbClr val="000000"/>
              </a:solidFill>
              <a:latin typeface="Times New Roman" panose="02020603050405020304" pitchFamily="18" charset="0"/>
            </a:endParaRPr>
          </a:p>
        </p:txBody>
      </p:sp>
      <p:sp>
        <p:nvSpPr>
          <p:cNvPr id="80907" name="矩形 11"/>
          <p:cNvSpPr/>
          <p:nvPr/>
        </p:nvSpPr>
        <p:spPr>
          <a:xfrm>
            <a:off x="3663950" y="4037013"/>
            <a:ext cx="661988" cy="536575"/>
          </a:xfrm>
          <a:prstGeom prst="rect">
            <a:avLst/>
          </a:prstGeom>
          <a:solidFill>
            <a:schemeClr val="bg1"/>
          </a:solidFill>
          <a:ln w="9525" cap="flat" cmpd="sng">
            <a:solidFill>
              <a:srgbClr val="000000"/>
            </a:solidFill>
            <a:prstDash val="solid"/>
            <a:round/>
            <a:headEnd type="none" w="med" len="med"/>
            <a:tailEnd type="none" w="med" len="med"/>
          </a:ln>
        </p:spPr>
        <p:txBody>
          <a:bodyPr anchor="ctr" anchorCtr="0"/>
          <a:p>
            <a:pPr algn="ctr">
              <a:spcBef>
                <a:spcPts val="2400"/>
              </a:spcBef>
            </a:pPr>
            <a:r>
              <a:rPr lang="en-US" altLang="zh-CN" dirty="0">
                <a:solidFill>
                  <a:srgbClr val="000000"/>
                </a:solidFill>
                <a:latin typeface="Times New Roman" panose="02020603050405020304" pitchFamily="18" charset="0"/>
              </a:rPr>
              <a:t>r</a:t>
            </a:r>
            <a:r>
              <a:rPr lang="en-US" altLang="zh-CN" baseline="-25000" dirty="0">
                <a:solidFill>
                  <a:srgbClr val="000000"/>
                </a:solidFill>
                <a:latin typeface="Times New Roman" panose="02020603050405020304" pitchFamily="18" charset="0"/>
              </a:rPr>
              <a:t>m</a:t>
            </a:r>
            <a:r>
              <a:rPr lang="en-US" altLang="zh-CN" baseline="30000" dirty="0">
                <a:solidFill>
                  <a:srgbClr val="000000"/>
                </a:solidFill>
                <a:latin typeface="Times New Roman" panose="02020603050405020304" pitchFamily="18" charset="0"/>
              </a:rPr>
              <a:t>-1</a:t>
            </a:r>
            <a:endParaRPr lang="zh-CN" altLang="en-US" baseline="30000" dirty="0">
              <a:solidFill>
                <a:srgbClr val="000000"/>
              </a:solidFill>
              <a:latin typeface="Times New Roman" panose="02020603050405020304" pitchFamily="18" charset="0"/>
            </a:endParaRPr>
          </a:p>
        </p:txBody>
      </p:sp>
      <p:sp>
        <p:nvSpPr>
          <p:cNvPr id="80908" name="矩形 12"/>
          <p:cNvSpPr/>
          <p:nvPr/>
        </p:nvSpPr>
        <p:spPr>
          <a:xfrm>
            <a:off x="4321175" y="4037013"/>
            <a:ext cx="660400" cy="536575"/>
          </a:xfrm>
          <a:prstGeom prst="rect">
            <a:avLst/>
          </a:prstGeom>
          <a:solidFill>
            <a:schemeClr val="bg1"/>
          </a:solidFill>
          <a:ln w="9525" cap="flat" cmpd="sng">
            <a:solidFill>
              <a:srgbClr val="000000"/>
            </a:solidFill>
            <a:prstDash val="solid"/>
            <a:round/>
            <a:headEnd type="none" w="med" len="med"/>
            <a:tailEnd type="none" w="med" len="med"/>
          </a:ln>
        </p:spPr>
        <p:txBody>
          <a:bodyPr anchor="ctr" anchorCtr="0"/>
          <a:p>
            <a:pPr algn="ctr">
              <a:spcBef>
                <a:spcPts val="2400"/>
              </a:spcBef>
            </a:pPr>
            <a:r>
              <a:rPr lang="en-US" altLang="zh-CN" dirty="0">
                <a:solidFill>
                  <a:srgbClr val="000000"/>
                </a:solidFill>
                <a:latin typeface="Times New Roman" panose="02020603050405020304" pitchFamily="18" charset="0"/>
              </a:rPr>
              <a:t>r</a:t>
            </a:r>
            <a:r>
              <a:rPr lang="en-US" altLang="zh-CN" baseline="-25000" dirty="0">
                <a:solidFill>
                  <a:srgbClr val="000000"/>
                </a:solidFill>
                <a:latin typeface="Times New Roman" panose="02020603050405020304" pitchFamily="18" charset="0"/>
              </a:rPr>
              <a:t>m</a:t>
            </a:r>
            <a:r>
              <a:rPr lang="en-US" altLang="zh-CN" baseline="30000" dirty="0">
                <a:solidFill>
                  <a:srgbClr val="000000"/>
                </a:solidFill>
                <a:latin typeface="Times New Roman" panose="02020603050405020304" pitchFamily="18" charset="0"/>
              </a:rPr>
              <a:t>-2</a:t>
            </a:r>
            <a:endParaRPr lang="zh-CN" altLang="en-US" baseline="30000" dirty="0">
              <a:solidFill>
                <a:srgbClr val="000000"/>
              </a:solidFill>
              <a:latin typeface="Times New Roman" panose="02020603050405020304" pitchFamily="18" charset="0"/>
            </a:endParaRPr>
          </a:p>
        </p:txBody>
      </p:sp>
      <p:sp>
        <p:nvSpPr>
          <p:cNvPr id="80909" name="矩形 13"/>
          <p:cNvSpPr/>
          <p:nvPr/>
        </p:nvSpPr>
        <p:spPr>
          <a:xfrm>
            <a:off x="4978400" y="4037013"/>
            <a:ext cx="660400" cy="536575"/>
          </a:xfrm>
          <a:prstGeom prst="rect">
            <a:avLst/>
          </a:prstGeom>
          <a:solidFill>
            <a:schemeClr val="bg1"/>
          </a:solidFill>
          <a:ln w="9525" cap="flat" cmpd="sng">
            <a:solidFill>
              <a:srgbClr val="000000"/>
            </a:solidFill>
            <a:prstDash val="solid"/>
            <a:round/>
            <a:headEnd type="none" w="med" len="med"/>
            <a:tailEnd type="none" w="med" len="med"/>
          </a:ln>
        </p:spPr>
        <p:txBody>
          <a:bodyPr anchor="ctr" anchorCtr="0"/>
          <a:p>
            <a:pPr algn="ctr">
              <a:spcBef>
                <a:spcPts val="2400"/>
              </a:spcBef>
            </a:pPr>
            <a:r>
              <a:rPr lang="en-US" altLang="zh-CN" dirty="0">
                <a:solidFill>
                  <a:srgbClr val="000000"/>
                </a:solidFill>
                <a:latin typeface="Times New Roman" panose="02020603050405020304" pitchFamily="18" charset="0"/>
              </a:rPr>
              <a:t>r</a:t>
            </a:r>
            <a:r>
              <a:rPr lang="en-US" altLang="zh-CN" baseline="-25000" dirty="0">
                <a:solidFill>
                  <a:srgbClr val="000000"/>
                </a:solidFill>
                <a:latin typeface="Times New Roman" panose="02020603050405020304" pitchFamily="18" charset="0"/>
              </a:rPr>
              <a:t>m</a:t>
            </a:r>
            <a:r>
              <a:rPr lang="en-US" altLang="zh-CN" baseline="30000" dirty="0">
                <a:solidFill>
                  <a:srgbClr val="000000"/>
                </a:solidFill>
                <a:latin typeface="Times New Roman" panose="02020603050405020304" pitchFamily="18" charset="0"/>
              </a:rPr>
              <a:t>-3</a:t>
            </a:r>
            <a:endParaRPr lang="zh-CN" altLang="en-US" baseline="30000" dirty="0">
              <a:solidFill>
                <a:srgbClr val="000000"/>
              </a:solidFill>
              <a:latin typeface="Times New Roman" panose="02020603050405020304" pitchFamily="18" charset="0"/>
            </a:endParaRPr>
          </a:p>
        </p:txBody>
      </p:sp>
      <p:sp>
        <p:nvSpPr>
          <p:cNvPr id="80910" name="矩形 14"/>
          <p:cNvSpPr/>
          <p:nvPr/>
        </p:nvSpPr>
        <p:spPr>
          <a:xfrm>
            <a:off x="6302375" y="4037013"/>
            <a:ext cx="660400" cy="536575"/>
          </a:xfrm>
          <a:prstGeom prst="rect">
            <a:avLst/>
          </a:prstGeom>
          <a:solidFill>
            <a:schemeClr val="bg1"/>
          </a:solidFill>
          <a:ln w="9525" cap="flat" cmpd="sng">
            <a:solidFill>
              <a:srgbClr val="000000"/>
            </a:solidFill>
            <a:prstDash val="solid"/>
            <a:round/>
            <a:headEnd type="none" w="med" len="med"/>
            <a:tailEnd type="none" w="med" len="med"/>
          </a:ln>
        </p:spPr>
        <p:txBody>
          <a:bodyPr anchor="ctr" anchorCtr="0"/>
          <a:p>
            <a:pPr algn="ctr">
              <a:spcBef>
                <a:spcPts val="2400"/>
              </a:spcBef>
            </a:pPr>
            <a:r>
              <a:rPr lang="en-US" altLang="zh-CN" dirty="0">
                <a:solidFill>
                  <a:srgbClr val="000000"/>
                </a:solidFill>
                <a:latin typeface="Times New Roman" panose="02020603050405020304" pitchFamily="18" charset="0"/>
              </a:rPr>
              <a:t>r</a:t>
            </a:r>
            <a:r>
              <a:rPr lang="en-US" altLang="zh-CN" baseline="-25000" dirty="0">
                <a:solidFill>
                  <a:srgbClr val="000000"/>
                </a:solidFill>
                <a:latin typeface="Times New Roman" panose="02020603050405020304" pitchFamily="18" charset="0"/>
              </a:rPr>
              <a:t>m</a:t>
            </a:r>
            <a:r>
              <a:rPr lang="en-US" altLang="zh-CN" baseline="30000" dirty="0">
                <a:solidFill>
                  <a:srgbClr val="000000"/>
                </a:solidFill>
                <a:latin typeface="Times New Roman" panose="02020603050405020304" pitchFamily="18" charset="0"/>
              </a:rPr>
              <a:t>-m’</a:t>
            </a:r>
            <a:endParaRPr lang="zh-CN" altLang="en-US" baseline="30000" dirty="0">
              <a:solidFill>
                <a:srgbClr val="000000"/>
              </a:solidFill>
              <a:latin typeface="Times New Roman" panose="02020603050405020304" pitchFamily="18" charset="0"/>
            </a:endParaRPr>
          </a:p>
        </p:txBody>
      </p:sp>
      <p:sp>
        <p:nvSpPr>
          <p:cNvPr id="80911" name="矩形 15"/>
          <p:cNvSpPr/>
          <p:nvPr/>
        </p:nvSpPr>
        <p:spPr>
          <a:xfrm>
            <a:off x="5635625" y="4037013"/>
            <a:ext cx="660400" cy="536575"/>
          </a:xfrm>
          <a:prstGeom prst="rect">
            <a:avLst/>
          </a:prstGeom>
          <a:solidFill>
            <a:schemeClr val="bg1"/>
          </a:solidFill>
          <a:ln w="9525" cap="flat" cmpd="sng">
            <a:solidFill>
              <a:srgbClr val="000000"/>
            </a:solidFill>
            <a:prstDash val="solid"/>
            <a:round/>
            <a:headEnd type="none" w="med" len="med"/>
            <a:tailEnd type="none" w="med" len="med"/>
          </a:ln>
        </p:spPr>
        <p:txBody>
          <a:bodyPr anchor="ctr" anchorCtr="0"/>
          <a:p>
            <a:pPr algn="ctr">
              <a:spcBef>
                <a:spcPts val="2400"/>
              </a:spcBef>
            </a:pPr>
            <a:r>
              <a:rPr lang="en-US" altLang="zh-CN" dirty="0">
                <a:solidFill>
                  <a:srgbClr val="000000"/>
                </a:solidFill>
                <a:latin typeface="Times New Roman" panose="02020603050405020304" pitchFamily="18" charset="0"/>
              </a:rPr>
              <a:t>…</a:t>
            </a:r>
            <a:endParaRPr lang="zh-CN" altLang="en-US" dirty="0">
              <a:solidFill>
                <a:srgbClr val="000000"/>
              </a:solidFill>
              <a:latin typeface="Times New Roman" panose="02020603050405020304" pitchFamily="18" charset="0"/>
            </a:endParaRPr>
          </a:p>
        </p:txBody>
      </p:sp>
      <p:cxnSp>
        <p:nvCxnSpPr>
          <p:cNvPr id="80912" name="直接连接符 16"/>
          <p:cNvCxnSpPr/>
          <p:nvPr/>
        </p:nvCxnSpPr>
        <p:spPr>
          <a:xfrm>
            <a:off x="3663950" y="4573588"/>
            <a:ext cx="0" cy="1220787"/>
          </a:xfrm>
          <a:prstGeom prst="line">
            <a:avLst/>
          </a:prstGeom>
          <a:ln w="9525" cap="flat" cmpd="sng">
            <a:solidFill>
              <a:srgbClr val="000000"/>
            </a:solidFill>
            <a:prstDash val="solid"/>
            <a:headEnd type="none" w="med" len="med"/>
            <a:tailEnd type="none" w="med" len="med"/>
          </a:ln>
        </p:spPr>
      </p:cxnSp>
      <p:cxnSp>
        <p:nvCxnSpPr>
          <p:cNvPr id="80913" name="直接连接符 17"/>
          <p:cNvCxnSpPr/>
          <p:nvPr/>
        </p:nvCxnSpPr>
        <p:spPr>
          <a:xfrm>
            <a:off x="6962775" y="4573588"/>
            <a:ext cx="0" cy="1220787"/>
          </a:xfrm>
          <a:prstGeom prst="line">
            <a:avLst/>
          </a:prstGeom>
          <a:ln w="9525" cap="flat" cmpd="sng">
            <a:solidFill>
              <a:srgbClr val="000000"/>
            </a:solidFill>
            <a:prstDash val="solid"/>
            <a:headEnd type="none" w="med" len="med"/>
            <a:tailEnd type="none" w="med" len="med"/>
          </a:ln>
        </p:spPr>
      </p:cxnSp>
      <p:cxnSp>
        <p:nvCxnSpPr>
          <p:cNvPr id="80914" name="直接箭头连接符 18"/>
          <p:cNvCxnSpPr/>
          <p:nvPr/>
        </p:nvCxnSpPr>
        <p:spPr>
          <a:xfrm>
            <a:off x="3663950" y="5645150"/>
            <a:ext cx="3298825" cy="0"/>
          </a:xfrm>
          <a:prstGeom prst="straightConnector1">
            <a:avLst/>
          </a:prstGeom>
          <a:ln w="9525" cap="flat" cmpd="sng">
            <a:solidFill>
              <a:srgbClr val="000000"/>
            </a:solidFill>
            <a:prstDash val="solid"/>
            <a:headEnd type="triangle" w="med" len="med"/>
            <a:tailEnd type="triangle" w="med" len="med"/>
          </a:ln>
        </p:spPr>
      </p:cxnSp>
      <p:cxnSp>
        <p:nvCxnSpPr>
          <p:cNvPr id="80915" name="直接连接符 19"/>
          <p:cNvCxnSpPr/>
          <p:nvPr/>
        </p:nvCxnSpPr>
        <p:spPr>
          <a:xfrm>
            <a:off x="4321175" y="4573588"/>
            <a:ext cx="0" cy="792162"/>
          </a:xfrm>
          <a:prstGeom prst="line">
            <a:avLst/>
          </a:prstGeom>
          <a:ln w="9525" cap="flat" cmpd="sng">
            <a:solidFill>
              <a:srgbClr val="000000"/>
            </a:solidFill>
            <a:prstDash val="solid"/>
            <a:headEnd type="none" w="med" len="med"/>
            <a:tailEnd type="none" w="med" len="med"/>
          </a:ln>
        </p:spPr>
      </p:cxnSp>
      <p:cxnSp>
        <p:nvCxnSpPr>
          <p:cNvPr id="80916" name="直接箭头连接符 20"/>
          <p:cNvCxnSpPr/>
          <p:nvPr/>
        </p:nvCxnSpPr>
        <p:spPr>
          <a:xfrm>
            <a:off x="3663950" y="5181600"/>
            <a:ext cx="647700" cy="0"/>
          </a:xfrm>
          <a:prstGeom prst="straightConnector1">
            <a:avLst/>
          </a:prstGeom>
          <a:ln w="9525" cap="flat" cmpd="sng">
            <a:solidFill>
              <a:srgbClr val="000000"/>
            </a:solidFill>
            <a:prstDash val="solid"/>
            <a:headEnd type="triangle" w="med" len="med"/>
            <a:tailEnd type="triangle" w="med" len="med"/>
          </a:ln>
        </p:spPr>
      </p:cxnSp>
      <p:sp>
        <p:nvSpPr>
          <p:cNvPr id="22" name="矩形 21"/>
          <p:cNvSpPr>
            <a:spLocks noRot="1" noChangeAspect="1" noMove="1" noResize="1" noEditPoints="1" noAdjustHandles="1" noChangeArrowheads="1" noChangeShapeType="1" noTextEdit="1"/>
          </p:cNvSpPr>
          <p:nvPr/>
        </p:nvSpPr>
        <p:spPr bwMode="auto">
          <a:xfrm>
            <a:off x="3688494" y="4572002"/>
            <a:ext cx="660882" cy="536712"/>
          </a:xfrm>
          <a:prstGeom prst="rect">
            <a:avLst/>
          </a:prstGeom>
          <a:blipFill>
            <a:blip r:embed="rId9"/>
            <a:stretch>
              <a:fillRect l="-2778"/>
            </a:stretch>
          </a:blipFill>
          <a:ln w="9525" cap="flat" cmpd="sng" algn="ctr">
            <a:noFill/>
            <a:prstDash val="solid"/>
            <a:round/>
            <a:headEnd type="none" w="med" len="med"/>
            <a:tailEnd type="none" w="med" len="med"/>
          </a:ln>
          <a:effectLst/>
        </p:spPr>
        <p:txBody>
          <a:bodyPr/>
          <a:lstStyle/>
          <a:p>
            <a:r>
              <a:rPr lang="zh-CN" altLang="en-US">
                <a:noFill/>
              </a:rPr>
              <a:t> </a:t>
            </a:r>
            <a:endParaRPr lang="zh-CN" altLang="en-US">
              <a:noFill/>
            </a:endParaRPr>
          </a:p>
        </p:txBody>
      </p:sp>
      <p:sp>
        <p:nvSpPr>
          <p:cNvPr id="80918" name="矩形 22"/>
          <p:cNvSpPr/>
          <p:nvPr/>
        </p:nvSpPr>
        <p:spPr>
          <a:xfrm>
            <a:off x="1697038" y="3443288"/>
            <a:ext cx="660400" cy="536575"/>
          </a:xfrm>
          <a:prstGeom prst="rect">
            <a:avLst/>
          </a:prstGeom>
          <a:noFill/>
          <a:ln w="9525">
            <a:noFill/>
          </a:ln>
        </p:spPr>
        <p:txBody>
          <a:bodyPr anchor="ctr" anchorCtr="0"/>
          <a:p>
            <a:pPr algn="ctr">
              <a:spcBef>
                <a:spcPts val="2400"/>
              </a:spcBef>
            </a:pPr>
            <a:r>
              <a:rPr lang="en-US" altLang="zh-CN" dirty="0">
                <a:solidFill>
                  <a:srgbClr val="000000"/>
                </a:solidFill>
                <a:latin typeface="Times New Roman" panose="02020603050405020304" pitchFamily="18" charset="0"/>
              </a:rPr>
              <a:t>Jf</a:t>
            </a:r>
            <a:endParaRPr lang="zh-CN" altLang="en-US" dirty="0">
              <a:solidFill>
                <a:srgbClr val="000000"/>
              </a:solidFill>
              <a:latin typeface="Times New Roman" panose="02020603050405020304" pitchFamily="18" charset="0"/>
            </a:endParaRPr>
          </a:p>
        </p:txBody>
      </p:sp>
      <p:sp>
        <p:nvSpPr>
          <p:cNvPr id="80919" name="矩形 23"/>
          <p:cNvSpPr/>
          <p:nvPr/>
        </p:nvSpPr>
        <p:spPr>
          <a:xfrm>
            <a:off x="3009900" y="3443288"/>
            <a:ext cx="661988" cy="536575"/>
          </a:xfrm>
          <a:prstGeom prst="rect">
            <a:avLst/>
          </a:prstGeom>
          <a:noFill/>
          <a:ln w="9525">
            <a:noFill/>
          </a:ln>
        </p:spPr>
        <p:txBody>
          <a:bodyPr anchor="ctr" anchorCtr="0"/>
          <a:p>
            <a:pPr algn="ctr">
              <a:spcBef>
                <a:spcPts val="2400"/>
              </a:spcBef>
            </a:pPr>
            <a:r>
              <a:rPr lang="en-US" altLang="zh-CN" dirty="0">
                <a:solidFill>
                  <a:srgbClr val="000000"/>
                </a:solidFill>
                <a:latin typeface="Times New Roman" panose="02020603050405020304" pitchFamily="18" charset="0"/>
              </a:rPr>
              <a:t>Sf</a:t>
            </a:r>
            <a:endParaRPr lang="zh-CN" altLang="en-US" dirty="0">
              <a:solidFill>
                <a:srgbClr val="000000"/>
              </a:solidFill>
              <a:latin typeface="Times New Roman" panose="02020603050405020304" pitchFamily="18" charset="0"/>
            </a:endParaRPr>
          </a:p>
        </p:txBody>
      </p:sp>
      <p:sp>
        <p:nvSpPr>
          <p:cNvPr id="80920" name="矩形 24"/>
          <p:cNvSpPr/>
          <p:nvPr/>
        </p:nvSpPr>
        <p:spPr>
          <a:xfrm>
            <a:off x="2354263" y="3443288"/>
            <a:ext cx="660400" cy="536575"/>
          </a:xfrm>
          <a:prstGeom prst="rect">
            <a:avLst/>
          </a:prstGeom>
          <a:noFill/>
          <a:ln w="9525">
            <a:noFill/>
          </a:ln>
        </p:spPr>
        <p:txBody>
          <a:bodyPr anchor="ctr" anchorCtr="0"/>
          <a:p>
            <a:pPr algn="ctr">
              <a:spcBef>
                <a:spcPts val="2400"/>
              </a:spcBef>
            </a:pPr>
            <a:r>
              <a:rPr lang="en-US" altLang="zh-CN" dirty="0">
                <a:solidFill>
                  <a:srgbClr val="000000"/>
                </a:solidFill>
                <a:latin typeface="Times New Roman" panose="02020603050405020304" pitchFamily="18" charset="0"/>
              </a:rPr>
              <a:t>P</a:t>
            </a:r>
            <a:endParaRPr lang="zh-CN" altLang="en-US" dirty="0">
              <a:solidFill>
                <a:srgbClr val="000000"/>
              </a:solidFill>
              <a:latin typeface="Times New Roman" panose="02020603050405020304" pitchFamily="18" charset="0"/>
            </a:endParaRPr>
          </a:p>
        </p:txBody>
      </p:sp>
      <p:sp>
        <p:nvSpPr>
          <p:cNvPr id="80921" name="矩形 25"/>
          <p:cNvSpPr/>
          <p:nvPr/>
        </p:nvSpPr>
        <p:spPr>
          <a:xfrm>
            <a:off x="4981575" y="3443288"/>
            <a:ext cx="660400" cy="536575"/>
          </a:xfrm>
          <a:prstGeom prst="rect">
            <a:avLst/>
          </a:prstGeom>
          <a:noFill/>
          <a:ln w="9525">
            <a:noFill/>
          </a:ln>
        </p:spPr>
        <p:txBody>
          <a:bodyPr anchor="ctr" anchorCtr="0"/>
          <a:p>
            <a:pPr algn="ctr">
              <a:spcBef>
                <a:spcPts val="2400"/>
              </a:spcBef>
            </a:pPr>
            <a:r>
              <a:rPr lang="en-US" altLang="zh-CN" dirty="0">
                <a:solidFill>
                  <a:srgbClr val="000000"/>
                </a:solidFill>
                <a:latin typeface="Times New Roman" panose="02020603050405020304" pitchFamily="18" charset="0"/>
              </a:rPr>
              <a:t>m</a:t>
            </a:r>
            <a:endParaRPr lang="zh-CN" altLang="en-US" baseline="30000" dirty="0">
              <a:solidFill>
                <a:srgbClr val="000000"/>
              </a:solidFill>
              <a:latin typeface="Times New Roman" panose="02020603050405020304" pitchFamily="18" charset="0"/>
            </a:endParaRPr>
          </a:p>
        </p:txBody>
      </p:sp>
      <p:sp>
        <p:nvSpPr>
          <p:cNvPr id="80922" name="左大括号 26"/>
          <p:cNvSpPr/>
          <p:nvPr/>
        </p:nvSpPr>
        <p:spPr>
          <a:xfrm rot="5400000">
            <a:off x="5202238" y="2274888"/>
            <a:ext cx="220662" cy="3298825"/>
          </a:xfrm>
          <a:prstGeom prst="leftBrace">
            <a:avLst>
              <a:gd name="adj1" fmla="val 87552"/>
              <a:gd name="adj2" fmla="val 50000"/>
            </a:avLst>
          </a:prstGeom>
          <a:noFill/>
          <a:ln w="9525" cap="flat" cmpd="sng">
            <a:solidFill>
              <a:srgbClr val="0000CC"/>
            </a:solidFill>
            <a:prstDash val="solid"/>
            <a:headEnd type="none" w="med" len="med"/>
            <a:tailEnd type="none" w="med" len="med"/>
          </a:ln>
        </p:spPr>
        <p:txBody>
          <a:bodyPr/>
          <a:p>
            <a:pPr algn="r"/>
            <a:endParaRPr lang="zh-CN" altLang="en-US" dirty="0">
              <a:latin typeface="Times New Roman" panose="02020603050405020304" pitchFamily="18" charset="0"/>
            </a:endParaRPr>
          </a:p>
        </p:txBody>
      </p:sp>
      <p:sp>
        <p:nvSpPr>
          <p:cNvPr id="80923" name="矩形 27"/>
          <p:cNvSpPr/>
          <p:nvPr/>
        </p:nvSpPr>
        <p:spPr>
          <a:xfrm>
            <a:off x="1689100" y="4570413"/>
            <a:ext cx="661988" cy="536575"/>
          </a:xfrm>
          <a:prstGeom prst="rect">
            <a:avLst/>
          </a:prstGeom>
          <a:noFill/>
          <a:ln w="9525">
            <a:noFill/>
          </a:ln>
        </p:spPr>
        <p:txBody>
          <a:bodyPr anchor="ctr" anchorCtr="0"/>
          <a:p>
            <a:pPr algn="ctr">
              <a:spcBef>
                <a:spcPts val="2400"/>
              </a:spcBef>
            </a:pPr>
            <a:r>
              <a:rPr lang="zh-CN" altLang="en-US" dirty="0">
                <a:solidFill>
                  <a:srgbClr val="000000"/>
                </a:solidFill>
                <a:latin typeface="Times New Roman" panose="02020603050405020304" pitchFamily="18" charset="0"/>
              </a:rPr>
              <a:t>阶符</a:t>
            </a:r>
            <a:endParaRPr lang="zh-CN" altLang="en-US" dirty="0">
              <a:solidFill>
                <a:srgbClr val="000000"/>
              </a:solidFill>
              <a:latin typeface="Times New Roman" panose="02020603050405020304" pitchFamily="18" charset="0"/>
            </a:endParaRPr>
          </a:p>
        </p:txBody>
      </p:sp>
      <p:sp>
        <p:nvSpPr>
          <p:cNvPr id="80924" name="矩形 28"/>
          <p:cNvSpPr/>
          <p:nvPr/>
        </p:nvSpPr>
        <p:spPr>
          <a:xfrm>
            <a:off x="3003550" y="4570413"/>
            <a:ext cx="661988" cy="536575"/>
          </a:xfrm>
          <a:prstGeom prst="rect">
            <a:avLst/>
          </a:prstGeom>
          <a:noFill/>
          <a:ln w="9525">
            <a:noFill/>
          </a:ln>
        </p:spPr>
        <p:txBody>
          <a:bodyPr anchor="ctr" anchorCtr="0"/>
          <a:p>
            <a:pPr algn="ctr">
              <a:spcBef>
                <a:spcPts val="2400"/>
              </a:spcBef>
            </a:pPr>
            <a:r>
              <a:rPr lang="zh-CN" altLang="en-US" dirty="0">
                <a:solidFill>
                  <a:srgbClr val="000000"/>
                </a:solidFill>
                <a:latin typeface="Times New Roman" panose="02020603050405020304" pitchFamily="18" charset="0"/>
              </a:rPr>
              <a:t>数符</a:t>
            </a:r>
            <a:endParaRPr lang="zh-CN" altLang="en-US" dirty="0">
              <a:solidFill>
                <a:srgbClr val="000000"/>
              </a:solidFill>
              <a:latin typeface="Times New Roman" panose="02020603050405020304" pitchFamily="18" charset="0"/>
            </a:endParaRPr>
          </a:p>
        </p:txBody>
      </p:sp>
      <p:sp>
        <p:nvSpPr>
          <p:cNvPr id="80925" name="文本框 29"/>
          <p:cNvSpPr txBox="1"/>
          <p:nvPr/>
        </p:nvSpPr>
        <p:spPr>
          <a:xfrm>
            <a:off x="3638550" y="5183188"/>
            <a:ext cx="749300" cy="261937"/>
          </a:xfrm>
          <a:prstGeom prst="rect">
            <a:avLst/>
          </a:prstGeom>
          <a:noFill/>
          <a:ln w="9525">
            <a:noFill/>
          </a:ln>
        </p:spPr>
        <p:txBody>
          <a:bodyPr wrap="none">
            <a:spAutoFit/>
          </a:bodyPr>
          <a:p>
            <a:r>
              <a:rPr lang="zh-CN" altLang="en-US" sz="1100" dirty="0">
                <a:solidFill>
                  <a:srgbClr val="FF0000"/>
                </a:solidFill>
                <a:latin typeface="Times New Roman" panose="02020603050405020304" pitchFamily="18" charset="0"/>
              </a:rPr>
              <a:t>机器位数</a:t>
            </a:r>
            <a:endParaRPr lang="zh-CN" altLang="en-US" sz="1100" dirty="0">
              <a:solidFill>
                <a:srgbClr val="FF0000"/>
              </a:solidFill>
              <a:latin typeface="Times New Roman" panose="02020603050405020304" pitchFamily="18" charset="0"/>
            </a:endParaRPr>
          </a:p>
        </p:txBody>
      </p:sp>
      <p:sp>
        <p:nvSpPr>
          <p:cNvPr id="80926" name="文本框 30"/>
          <p:cNvSpPr txBox="1"/>
          <p:nvPr/>
        </p:nvSpPr>
        <p:spPr>
          <a:xfrm>
            <a:off x="3806825" y="5668963"/>
            <a:ext cx="3155950" cy="954087"/>
          </a:xfrm>
          <a:prstGeom prst="rect">
            <a:avLst/>
          </a:prstGeom>
          <a:noFill/>
          <a:ln w="9525">
            <a:noFill/>
          </a:ln>
        </p:spPr>
        <p:txBody>
          <a:bodyPr wrap="none">
            <a:spAutoFit/>
          </a:bodyPr>
          <a:p>
            <a:r>
              <a:rPr lang="en-US" altLang="zh-CN" sz="2800" dirty="0">
                <a:solidFill>
                  <a:srgbClr val="0000CC"/>
                </a:solidFill>
                <a:latin typeface="Times New Roman" panose="02020603050405020304" pitchFamily="18" charset="0"/>
              </a:rPr>
              <a:t>m’</a:t>
            </a:r>
            <a:r>
              <a:rPr lang="zh-CN" altLang="en-US" sz="2800" dirty="0">
                <a:solidFill>
                  <a:srgbClr val="0000CC"/>
                </a:solidFill>
                <a:latin typeface="Times New Roman" panose="02020603050405020304" pitchFamily="18" charset="0"/>
              </a:rPr>
              <a:t>个</a:t>
            </a:r>
            <a:r>
              <a:rPr lang="en-US" altLang="zh-CN" sz="2800" dirty="0">
                <a:solidFill>
                  <a:srgbClr val="0000CC"/>
                </a:solidFill>
                <a:latin typeface="Times New Roman" panose="02020603050405020304" pitchFamily="18" charset="0"/>
              </a:rPr>
              <a:t>r</a:t>
            </a:r>
            <a:r>
              <a:rPr lang="en-US" altLang="zh-CN" sz="2800" baseline="-25000" dirty="0">
                <a:solidFill>
                  <a:srgbClr val="0000CC"/>
                </a:solidFill>
                <a:latin typeface="Times New Roman" panose="02020603050405020304" pitchFamily="18" charset="0"/>
              </a:rPr>
              <a:t>m</a:t>
            </a:r>
            <a:r>
              <a:rPr lang="zh-CN" altLang="en-US" sz="2800" dirty="0">
                <a:solidFill>
                  <a:srgbClr val="0000CC"/>
                </a:solidFill>
                <a:latin typeface="Times New Roman" panose="02020603050405020304" pitchFamily="18" charset="0"/>
              </a:rPr>
              <a:t>进制的数位</a:t>
            </a:r>
            <a:endParaRPr lang="en-US" altLang="zh-CN" sz="2800" dirty="0">
              <a:solidFill>
                <a:srgbClr val="0000CC"/>
              </a:solidFill>
              <a:latin typeface="Times New Roman" panose="02020603050405020304" pitchFamily="18" charset="0"/>
            </a:endParaRPr>
          </a:p>
          <a:p>
            <a:r>
              <a:rPr lang="en-US" altLang="zh-CN" sz="2800" dirty="0">
                <a:solidFill>
                  <a:srgbClr val="0000CC"/>
                </a:solidFill>
                <a:latin typeface="Times New Roman" panose="02020603050405020304" pitchFamily="18" charset="0"/>
              </a:rPr>
              <a:t>m</a:t>
            </a:r>
            <a:r>
              <a:rPr lang="zh-CN" altLang="en-US" sz="2800" dirty="0">
                <a:solidFill>
                  <a:srgbClr val="0000CC"/>
                </a:solidFill>
                <a:latin typeface="Times New Roman" panose="02020603050405020304" pitchFamily="18" charset="0"/>
              </a:rPr>
              <a:t>个</a:t>
            </a:r>
            <a:r>
              <a:rPr lang="en-US" altLang="zh-CN" sz="2800" dirty="0">
                <a:solidFill>
                  <a:srgbClr val="0000CC"/>
                </a:solidFill>
                <a:latin typeface="Times New Roman" panose="02020603050405020304" pitchFamily="18" charset="0"/>
              </a:rPr>
              <a:t>2</a:t>
            </a:r>
            <a:r>
              <a:rPr lang="zh-CN" altLang="en-US" sz="2800" dirty="0">
                <a:solidFill>
                  <a:srgbClr val="0000CC"/>
                </a:solidFill>
                <a:latin typeface="Times New Roman" panose="02020603050405020304" pitchFamily="18" charset="0"/>
              </a:rPr>
              <a:t>进制的机器位</a:t>
            </a:r>
            <a:endParaRPr lang="zh-CN" altLang="en-US" sz="2800" dirty="0">
              <a:solidFill>
                <a:srgbClr val="0000CC"/>
              </a:solidFill>
              <a:latin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3"/>
          <p:cNvSpPr>
            <a:spLocks noGrp="1"/>
          </p:cNvSpPr>
          <p:nvPr>
            <p:ph idx="1" hasCustomPrompt="1"/>
          </p:nvPr>
        </p:nvSpPr>
        <p:spPr/>
        <p:txBody>
          <a:bodyPr vert="horz" wrap="square" lIns="91440" tIns="45720" rIns="91440" bIns="45720" anchor="t" anchorCtr="0"/>
          <a:p>
            <a:pPr eaLnBrk="1" hangingPunct="1">
              <a:spcBef>
                <a:spcPts val="1200"/>
              </a:spcBef>
            </a:pPr>
            <a:r>
              <a:rPr lang="zh-CN" altLang="en-US" dirty="0">
                <a:solidFill>
                  <a:srgbClr val="000000"/>
                </a:solidFill>
                <a:latin typeface="Times New Roman" panose="02020603050405020304" pitchFamily="18" charset="0"/>
                <a:ea typeface="楷体_GB2312" pitchFamily="49" charset="-122"/>
              </a:rPr>
              <a:t>数据表示</a:t>
            </a:r>
            <a:endParaRPr lang="zh-CN" altLang="en-US" dirty="0">
              <a:solidFill>
                <a:srgbClr val="000000"/>
              </a:solidFill>
              <a:latin typeface="Times New Roman" panose="02020603050405020304" pitchFamily="18" charset="0"/>
              <a:ea typeface="楷体_GB2312" pitchFamily="49" charset="-122"/>
            </a:endParaRPr>
          </a:p>
          <a:p>
            <a:pPr lvl="1" eaLnBrk="1" hangingPunct="1"/>
            <a:r>
              <a:rPr lang="zh-CN" altLang="en-US" b="1" dirty="0">
                <a:solidFill>
                  <a:srgbClr val="000000"/>
                </a:solidFill>
                <a:latin typeface="Times New Roman" panose="02020603050405020304" pitchFamily="18" charset="0"/>
                <a:ea typeface="楷体_GB2312" pitchFamily="49" charset="-122"/>
              </a:rPr>
              <a:t>可以由机器硬件直接识别和引用的</a:t>
            </a:r>
            <a:r>
              <a:rPr lang="zh-CN" altLang="en-US" b="1" dirty="0">
                <a:solidFill>
                  <a:srgbClr val="FF0000"/>
                </a:solidFill>
                <a:latin typeface="Times New Roman" panose="02020603050405020304" pitchFamily="18" charset="0"/>
                <a:ea typeface="楷体_GB2312" pitchFamily="49" charset="-122"/>
              </a:rPr>
              <a:t>数据类型</a:t>
            </a:r>
            <a:r>
              <a:rPr lang="en-US" altLang="zh-CN" b="1" dirty="0">
                <a:solidFill>
                  <a:srgbClr val="FF0000"/>
                </a:solidFill>
                <a:latin typeface="Times New Roman" panose="02020603050405020304" pitchFamily="18" charset="0"/>
                <a:ea typeface="楷体_GB2312" pitchFamily="49" charset="-122"/>
              </a:rPr>
              <a:t>;</a:t>
            </a:r>
            <a:r>
              <a:rPr lang="zh-CN" altLang="en-US" b="1" dirty="0">
                <a:solidFill>
                  <a:schemeClr val="accent6">
                    <a:lumMod val="10000"/>
                  </a:schemeClr>
                </a:solidFill>
                <a:latin typeface="Times New Roman" panose="02020603050405020304" pitchFamily="18" charset="0"/>
                <a:ea typeface="楷体_GB2312" pitchFamily="49" charset="-122"/>
              </a:rPr>
              <a:t>表现在它有对这种类型的数据进行操作的</a:t>
            </a:r>
            <a:r>
              <a:rPr lang="zh-CN" altLang="en-US" b="1" dirty="0">
                <a:solidFill>
                  <a:srgbClr val="FF0000"/>
                </a:solidFill>
                <a:latin typeface="Times New Roman" panose="02020603050405020304" pitchFamily="18" charset="0"/>
                <a:ea typeface="楷体_GB2312" pitchFamily="49" charset="-122"/>
              </a:rPr>
              <a:t>指令和运算</a:t>
            </a:r>
            <a:r>
              <a:rPr lang="zh-CN" altLang="en-US" b="1" dirty="0">
                <a:solidFill>
                  <a:srgbClr val="FF0000"/>
                </a:solidFill>
                <a:latin typeface="Times New Roman" panose="02020603050405020304" pitchFamily="18" charset="0"/>
                <a:ea typeface="楷体_GB2312" pitchFamily="49" charset="-122"/>
              </a:rPr>
              <a:t>部件。</a:t>
            </a:r>
            <a:endParaRPr lang="zh-CN" altLang="en-US" b="1" dirty="0">
              <a:solidFill>
                <a:srgbClr val="FF0000"/>
              </a:solidFill>
              <a:latin typeface="Times New Roman" panose="02020603050405020304" pitchFamily="18" charset="0"/>
              <a:ea typeface="楷体_GB2312" pitchFamily="49" charset="-122"/>
            </a:endParaRPr>
          </a:p>
          <a:p>
            <a:pPr eaLnBrk="1" hangingPunct="1">
              <a:spcBef>
                <a:spcPts val="1800"/>
              </a:spcBef>
            </a:pPr>
            <a:r>
              <a:rPr lang="zh-CN" altLang="en-US" dirty="0">
                <a:solidFill>
                  <a:srgbClr val="FF0000"/>
                </a:solidFill>
                <a:latin typeface="Times New Roman" panose="02020603050405020304" pitchFamily="18" charset="0"/>
                <a:ea typeface="楷体_GB2312" pitchFamily="49" charset="-122"/>
              </a:rPr>
              <a:t>数据类型</a:t>
            </a:r>
            <a:endParaRPr lang="zh-CN" altLang="en-US" dirty="0">
              <a:solidFill>
                <a:srgbClr val="FF0000"/>
              </a:solidFill>
              <a:latin typeface="Times New Roman" panose="02020603050405020304" pitchFamily="18" charset="0"/>
              <a:ea typeface="楷体_GB2312" pitchFamily="49" charset="-122"/>
            </a:endParaRPr>
          </a:p>
          <a:p>
            <a:pPr lvl="1" eaLnBrk="1" hangingPunct="1"/>
            <a:r>
              <a:rPr lang="zh-CN" altLang="en-US" b="1" dirty="0">
                <a:solidFill>
                  <a:srgbClr val="FF0000"/>
                </a:solidFill>
                <a:latin typeface="Times New Roman" panose="02020603050405020304" pitchFamily="18" charset="0"/>
                <a:ea typeface="楷体_GB2312" pitchFamily="49" charset="-122"/>
              </a:rPr>
              <a:t>它不同于数据，数据类型除了指一组值的集合外，还定义了可作用于这个集合上的操作集</a:t>
            </a:r>
            <a:r>
              <a:rPr lang="zh-CN" altLang="en-US" dirty="0">
                <a:solidFill>
                  <a:srgbClr val="000000"/>
                </a:solidFill>
                <a:latin typeface="Times New Roman" panose="02020603050405020304" pitchFamily="18" charset="0"/>
                <a:cs typeface="Times New Roman" panose="02020603050405020304" pitchFamily="18" charset="0"/>
              </a:rPr>
              <a:t>。</a:t>
            </a:r>
            <a:endParaRPr lang="zh-CN" altLang="en-US" dirty="0">
              <a:solidFill>
                <a:srgbClr val="000000"/>
              </a:solidFill>
              <a:latin typeface="Times New Roman" panose="02020603050405020304" pitchFamily="18" charset="0"/>
              <a:cs typeface="Times New Roman" panose="02020603050405020304" pitchFamily="18" charset="0"/>
            </a:endParaRPr>
          </a:p>
          <a:p>
            <a:pPr lvl="1" eaLnBrk="1" hangingPunct="1"/>
            <a:r>
              <a:rPr lang="zh-CN" altLang="en-US" b="1" dirty="0">
                <a:solidFill>
                  <a:srgbClr val="000000"/>
                </a:solidFill>
                <a:latin typeface="Times New Roman" panose="02020603050405020304" pitchFamily="18" charset="0"/>
                <a:ea typeface="楷体_GB2312" pitchFamily="49" charset="-122"/>
              </a:rPr>
              <a:t>如：一组整数值的集合，连同定义在这个集合上可进行的加减乘除等算术操作，这个整数的集合就成为了整数数据类型</a:t>
            </a:r>
            <a:r>
              <a:rPr lang="zh-CN" altLang="en-US" dirty="0">
                <a:latin typeface="Times New Roman" panose="02020603050405020304" pitchFamily="18" charset="0"/>
                <a:ea typeface="楷体_GB2312" pitchFamily="49" charset="-122"/>
              </a:rPr>
              <a:t> </a:t>
            </a:r>
            <a:endParaRPr lang="zh-CN" altLang="en-US" b="1" dirty="0">
              <a:solidFill>
                <a:srgbClr val="FF0000"/>
              </a:solidFill>
              <a:latin typeface="Times New Roman" panose="02020603050405020304" pitchFamily="18" charset="0"/>
              <a:ea typeface="楷体_GB2312" pitchFamily="49" charset="-122"/>
            </a:endParaRPr>
          </a:p>
          <a:p>
            <a:pPr lvl="1" eaLnBrk="1" hangingPunct="1"/>
            <a:endParaRPr lang="zh-CN" altLang="en-US" dirty="0">
              <a:solidFill>
                <a:srgbClr val="000000"/>
              </a:solidFill>
              <a:latin typeface="Times New Roman" panose="02020603050405020304" pitchFamily="18" charset="0"/>
              <a:ea typeface="楷体_GB2312" pitchFamily="49" charset="-122"/>
            </a:endParaRPr>
          </a:p>
          <a:p>
            <a:pPr eaLnBrk="1" hangingPunct="1"/>
            <a:endParaRPr lang="zh-CN" altLang="en-US" dirty="0">
              <a:solidFill>
                <a:srgbClr val="000000"/>
              </a:solidFill>
              <a:latin typeface="Times New Roman" panose="02020603050405020304" pitchFamily="18" charset="0"/>
              <a:ea typeface="楷体_GB2312" pitchFamily="49" charset="-122"/>
            </a:endParaRPr>
          </a:p>
        </p:txBody>
      </p:sp>
      <p:sp>
        <p:nvSpPr>
          <p:cNvPr id="21507"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为了简化讨论，只研究非负阶、正规格化的尾数所形成的浮点数。当然，研究的结论对负阶和尾数也是适用的</a:t>
            </a:r>
            <a:endParaRPr lang="zh-CN" altLang="en-US" dirty="0">
              <a:solidFill>
                <a:srgbClr val="000000"/>
              </a:solidFill>
              <a:latin typeface="楷体_GB2312" pitchFamily="49" charset="-122"/>
              <a:ea typeface="楷体_GB2312" pitchFamily="49" charset="-122"/>
            </a:endParaRPr>
          </a:p>
          <a:p>
            <a:pPr lvl="1" eaLnBrk="1" hangingPunct="1"/>
            <a:r>
              <a:rPr lang="zh-CN" altLang="en-US" dirty="0">
                <a:solidFill>
                  <a:srgbClr val="FF0000"/>
                </a:solidFill>
                <a:latin typeface="楷体_GB2312" pitchFamily="49" charset="-122"/>
                <a:ea typeface="楷体_GB2312" pitchFamily="49" charset="-122"/>
              </a:rPr>
              <a:t>非负阶：</a:t>
            </a:r>
            <a:r>
              <a:rPr lang="zh-CN" altLang="en-US" dirty="0">
                <a:latin typeface="楷体_GB2312" pitchFamily="49" charset="-122"/>
                <a:ea typeface="楷体_GB2312" pitchFamily="49" charset="-122"/>
              </a:rPr>
              <a:t>阶码是正的</a:t>
            </a:r>
            <a:endParaRPr lang="zh-CN" altLang="en-US" dirty="0">
              <a:latin typeface="楷体_GB2312" pitchFamily="49" charset="-122"/>
              <a:ea typeface="楷体_GB2312" pitchFamily="49" charset="-122"/>
            </a:endParaRPr>
          </a:p>
          <a:p>
            <a:pPr lvl="1" eaLnBrk="1" hangingPunct="1"/>
            <a:r>
              <a:rPr lang="zh-CN" altLang="en-US" dirty="0">
                <a:solidFill>
                  <a:srgbClr val="FF0000"/>
                </a:solidFill>
                <a:latin typeface="楷体_GB2312" pitchFamily="49" charset="-122"/>
                <a:ea typeface="楷体_GB2312" pitchFamily="49" charset="-122"/>
              </a:rPr>
              <a:t>正规格化尾数：</a:t>
            </a:r>
            <a:r>
              <a:rPr lang="zh-CN" altLang="en-US" dirty="0">
                <a:latin typeface="楷体_GB2312" pitchFamily="49" charset="-122"/>
                <a:ea typeface="楷体_GB2312" pitchFamily="49" charset="-122"/>
              </a:rPr>
              <a:t>尾数是正的</a:t>
            </a:r>
            <a:endParaRPr lang="zh-CN" altLang="en-US" dirty="0">
              <a:latin typeface="楷体_GB2312" pitchFamily="49" charset="-122"/>
              <a:ea typeface="楷体_GB2312" pitchFamily="49" charset="-122"/>
            </a:endParaRPr>
          </a:p>
          <a:p>
            <a:pPr lvl="1" eaLnBrk="1" hangingPunct="1"/>
            <a:r>
              <a:rPr lang="zh-CN" altLang="en-US" dirty="0">
                <a:solidFill>
                  <a:srgbClr val="FF0000"/>
                </a:solidFill>
                <a:latin typeface="楷体_GB2312" pitchFamily="49" charset="-122"/>
                <a:ea typeface="楷体_GB2312" pitchFamily="49" charset="-122"/>
              </a:rPr>
              <a:t>规格化的尾数含义是指：</a:t>
            </a:r>
            <a:r>
              <a:rPr lang="zh-CN" altLang="en-US" dirty="0">
                <a:latin typeface="楷体_GB2312" pitchFamily="49" charset="-122"/>
                <a:ea typeface="楷体_GB2312" pitchFamily="49" charset="-122"/>
              </a:rPr>
              <a:t>尾数的小数点后的第一个</a:t>
            </a:r>
            <a:r>
              <a:rPr lang="en-US" altLang="zh-CN" dirty="0">
                <a:latin typeface="楷体_GB2312" pitchFamily="49" charset="-122"/>
                <a:ea typeface="楷体_GB2312" pitchFamily="49" charset="-122"/>
              </a:rPr>
              <a:t>r</a:t>
            </a:r>
            <a:r>
              <a:rPr lang="en-US" altLang="zh-CN" baseline="-25000" dirty="0">
                <a:latin typeface="楷体_GB2312" pitchFamily="49" charset="-122"/>
                <a:ea typeface="楷体_GB2312" pitchFamily="49" charset="-122"/>
              </a:rPr>
              <a:t>m</a:t>
            </a:r>
            <a:r>
              <a:rPr lang="zh-CN" altLang="en-US" dirty="0">
                <a:latin typeface="楷体_GB2312" pitchFamily="49" charset="-122"/>
                <a:ea typeface="楷体_GB2312" pitchFamily="49" charset="-122"/>
              </a:rPr>
              <a:t>进制的数位不为</a:t>
            </a:r>
            <a:r>
              <a:rPr lang="en-US" altLang="zh-CN" dirty="0">
                <a:latin typeface="楷体_GB2312" pitchFamily="49" charset="-122"/>
                <a:ea typeface="楷体_GB2312" pitchFamily="49" charset="-122"/>
              </a:rPr>
              <a:t>0</a:t>
            </a:r>
            <a:r>
              <a:rPr lang="zh-CN" altLang="en-US" dirty="0">
                <a:latin typeface="楷体_GB2312" pitchFamily="49" charset="-122"/>
                <a:ea typeface="楷体_GB2312" pitchFamily="49" charset="-122"/>
              </a:rPr>
              <a:t>。因为尾数为全</a:t>
            </a:r>
            <a:r>
              <a:rPr lang="en-US" altLang="zh-CN" dirty="0">
                <a:latin typeface="楷体_GB2312" pitchFamily="49" charset="-122"/>
                <a:ea typeface="楷体_GB2312" pitchFamily="49" charset="-122"/>
              </a:rPr>
              <a:t>“0”</a:t>
            </a:r>
            <a:r>
              <a:rPr lang="zh-CN" altLang="en-US" dirty="0">
                <a:latin typeface="楷体_GB2312" pitchFamily="49" charset="-122"/>
                <a:ea typeface="楷体_GB2312" pitchFamily="49" charset="-122"/>
              </a:rPr>
              <a:t>的数是机器零，不作为机器中可表示的</a:t>
            </a:r>
            <a:r>
              <a:rPr lang="zh-CN" altLang="en-US" dirty="0">
                <a:latin typeface="楷体_GB2312" pitchFamily="49" charset="-122"/>
                <a:ea typeface="楷体_GB2312" pitchFamily="49" charset="-122"/>
              </a:rPr>
              <a:t>数。</a:t>
            </a:r>
            <a:endParaRPr lang="zh-CN" altLang="en-US" dirty="0">
              <a:latin typeface="楷体_GB2312" pitchFamily="49" charset="-122"/>
              <a:ea typeface="楷体_GB2312" pitchFamily="49" charset="-122"/>
            </a:endParaRPr>
          </a:p>
        </p:txBody>
      </p:sp>
      <p:sp>
        <p:nvSpPr>
          <p:cNvPr id="78851"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pic>
        <p:nvPicPr>
          <p:cNvPr id="83971" name="图片 2"/>
          <p:cNvPicPr>
            <a:picLocks noChangeAspect="1"/>
          </p:cNvPicPr>
          <p:nvPr/>
        </p:nvPicPr>
        <p:blipFill>
          <a:blip r:embed="rId1"/>
          <a:srcRect t="807" r="592"/>
          <a:stretch>
            <a:fillRect/>
          </a:stretch>
        </p:blipFill>
        <p:spPr>
          <a:xfrm>
            <a:off x="287338" y="1892300"/>
            <a:ext cx="8785225" cy="4495800"/>
          </a:xfrm>
          <a:prstGeom prst="rect">
            <a:avLst/>
          </a:prstGeom>
          <a:noFill/>
          <a:ln w="9525">
            <a:noFill/>
          </a:ln>
        </p:spPr>
      </p:pic>
      <p:sp>
        <p:nvSpPr>
          <p:cNvPr id="83972" name="文本框 3"/>
          <p:cNvSpPr txBox="1"/>
          <p:nvPr/>
        </p:nvSpPr>
        <p:spPr>
          <a:xfrm>
            <a:off x="287338" y="906463"/>
            <a:ext cx="818515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2400" b="0" dirty="0">
                <a:solidFill>
                  <a:srgbClr val="000000"/>
                </a:solidFill>
                <a:latin typeface="Times New Roman" panose="02020603050405020304" pitchFamily="18" charset="0"/>
              </a:rPr>
              <a:t>在相同的</a:t>
            </a:r>
            <a:r>
              <a:rPr lang="zh-CN" altLang="en-US" sz="2400" b="0" dirty="0">
                <a:solidFill>
                  <a:srgbClr val="FF0000"/>
                </a:solidFill>
                <a:latin typeface="Times New Roman" panose="02020603050405020304" pitchFamily="18" charset="0"/>
              </a:rPr>
              <a:t>机器位数，相同的阶码、相同的尾数</a:t>
            </a:r>
            <a:r>
              <a:rPr lang="zh-CN" altLang="en-US" sz="2400" b="0" dirty="0">
                <a:solidFill>
                  <a:srgbClr val="000000"/>
                </a:solidFill>
                <a:latin typeface="Times New Roman" panose="02020603050405020304" pitchFamily="18" charset="0"/>
              </a:rPr>
              <a:t>情况下，不同的</a:t>
            </a:r>
            <a:r>
              <a:rPr lang="en-US" altLang="zh-CN" sz="2400" b="0" dirty="0">
                <a:solidFill>
                  <a:srgbClr val="000000"/>
                </a:solidFill>
                <a:latin typeface="Times New Roman" panose="02020603050405020304" pitchFamily="18" charset="0"/>
              </a:rPr>
              <a:t>r</a:t>
            </a:r>
            <a:r>
              <a:rPr lang="en-US" altLang="zh-CN" sz="2400" b="0" baseline="-25000" dirty="0">
                <a:solidFill>
                  <a:srgbClr val="000000"/>
                </a:solidFill>
                <a:latin typeface="Times New Roman" panose="02020603050405020304" pitchFamily="18" charset="0"/>
              </a:rPr>
              <a:t>m</a:t>
            </a:r>
            <a:r>
              <a:rPr lang="zh-CN" altLang="en-US" sz="2400" b="0" dirty="0">
                <a:solidFill>
                  <a:srgbClr val="000000"/>
                </a:solidFill>
                <a:latin typeface="Times New Roman" panose="02020603050405020304" pitchFamily="18" charset="0"/>
              </a:rPr>
              <a:t>值对特性参数的影响</a:t>
            </a:r>
            <a:endParaRPr lang="zh-CN" altLang="en-US" sz="2400" b="0" dirty="0">
              <a:solidFill>
                <a:srgbClr val="000000"/>
              </a:solidFill>
              <a:latin typeface="Times New Roman" panose="02020603050405020304" pitchFamily="18" charset="0"/>
            </a:endParaRPr>
          </a:p>
        </p:txBody>
      </p:sp>
      <p:graphicFrame>
        <p:nvGraphicFramePr>
          <p:cNvPr id="83973" name="Object 6"/>
          <p:cNvGraphicFramePr>
            <a:graphicFrameLocks noChangeAspect="1"/>
          </p:cNvGraphicFramePr>
          <p:nvPr/>
        </p:nvGraphicFramePr>
        <p:xfrm>
          <a:off x="4567238" y="1322388"/>
          <a:ext cx="1884362" cy="439737"/>
        </p:xfrm>
        <a:graphic>
          <a:graphicData uri="http://schemas.openxmlformats.org/presentationml/2006/ole">
            <mc:AlternateContent xmlns:mc="http://schemas.openxmlformats.org/markup-compatibility/2006">
              <mc:Choice xmlns:v="urn:schemas-microsoft-com:vml" Requires="v">
                <p:oleObj spid="_x0000_s3086" name="" r:id="rId2" imgW="761365" imgH="177800" progId="Equation.DSMT4">
                  <p:embed/>
                </p:oleObj>
              </mc:Choice>
              <mc:Fallback>
                <p:oleObj name="" r:id="rId2" imgW="761365" imgH="177800" progId="Equation.DSMT4">
                  <p:embed/>
                  <p:pic>
                    <p:nvPicPr>
                      <p:cNvPr id="0" name="图片 3085"/>
                      <p:cNvPicPr/>
                      <p:nvPr/>
                    </p:nvPicPr>
                    <p:blipFill>
                      <a:blip r:embed="rId3"/>
                      <a:stretch>
                        <a:fillRect/>
                      </a:stretch>
                    </p:blipFill>
                    <p:spPr>
                      <a:xfrm>
                        <a:off x="4567238" y="1322388"/>
                        <a:ext cx="1884362" cy="439737"/>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sp>
        <p:nvSpPr>
          <p:cNvPr id="84995" name="文本框 3"/>
          <p:cNvSpPr txBox="1"/>
          <p:nvPr/>
        </p:nvSpPr>
        <p:spPr>
          <a:xfrm>
            <a:off x="287338" y="906463"/>
            <a:ext cx="8185150" cy="8318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zh-CN" altLang="en-US" sz="2400" b="0" dirty="0">
                <a:solidFill>
                  <a:srgbClr val="000000"/>
                </a:solidFill>
                <a:latin typeface="Times New Roman" panose="02020603050405020304" pitchFamily="18" charset="0"/>
              </a:rPr>
              <a:t>在相同的机器位数，相同的阶码、相同的尾数尾数情况下，不同的</a:t>
            </a:r>
            <a:r>
              <a:rPr lang="en-US" altLang="zh-CN" sz="2400" b="0" dirty="0">
                <a:solidFill>
                  <a:srgbClr val="000000"/>
                </a:solidFill>
                <a:latin typeface="Times New Roman" panose="02020603050405020304" pitchFamily="18" charset="0"/>
              </a:rPr>
              <a:t>r</a:t>
            </a:r>
            <a:r>
              <a:rPr lang="en-US" altLang="zh-CN" sz="2400" b="0" baseline="-25000" dirty="0">
                <a:solidFill>
                  <a:srgbClr val="000000"/>
                </a:solidFill>
                <a:latin typeface="Times New Roman" panose="02020603050405020304" pitchFamily="18" charset="0"/>
              </a:rPr>
              <a:t>m</a:t>
            </a:r>
            <a:r>
              <a:rPr lang="zh-CN" altLang="en-US" sz="2400" b="0" dirty="0">
                <a:solidFill>
                  <a:srgbClr val="000000"/>
                </a:solidFill>
                <a:latin typeface="Times New Roman" panose="02020603050405020304" pitchFamily="18" charset="0"/>
              </a:rPr>
              <a:t>值对特性参数的影响</a:t>
            </a:r>
            <a:endParaRPr lang="zh-CN" altLang="en-US" sz="2400" b="0" dirty="0">
              <a:solidFill>
                <a:srgbClr val="000000"/>
              </a:solidFill>
              <a:latin typeface="Times New Roman" panose="02020603050405020304" pitchFamily="18" charset="0"/>
            </a:endParaRPr>
          </a:p>
        </p:txBody>
      </p:sp>
      <p:graphicFrame>
        <p:nvGraphicFramePr>
          <p:cNvPr id="84996" name="Object 6"/>
          <p:cNvGraphicFramePr>
            <a:graphicFrameLocks noChangeAspect="1"/>
          </p:cNvGraphicFramePr>
          <p:nvPr/>
        </p:nvGraphicFramePr>
        <p:xfrm>
          <a:off x="4567238" y="1322388"/>
          <a:ext cx="1884362" cy="439737"/>
        </p:xfrm>
        <a:graphic>
          <a:graphicData uri="http://schemas.openxmlformats.org/presentationml/2006/ole">
            <mc:AlternateContent xmlns:mc="http://schemas.openxmlformats.org/markup-compatibility/2006">
              <mc:Choice xmlns:v="urn:schemas-microsoft-com:vml" Requires="v">
                <p:oleObj spid="_x0000_s3080" name="" r:id="rId1" imgW="761365" imgH="177800" progId="Equation.DSMT4">
                  <p:embed/>
                </p:oleObj>
              </mc:Choice>
              <mc:Fallback>
                <p:oleObj name="" r:id="rId1" imgW="761365" imgH="177800" progId="Equation.DSMT4">
                  <p:embed/>
                  <p:pic>
                    <p:nvPicPr>
                      <p:cNvPr id="0" name="图片 3079"/>
                      <p:cNvPicPr/>
                      <p:nvPr/>
                    </p:nvPicPr>
                    <p:blipFill>
                      <a:blip r:embed="rId2"/>
                      <a:stretch>
                        <a:fillRect/>
                      </a:stretch>
                    </p:blipFill>
                    <p:spPr>
                      <a:xfrm>
                        <a:off x="4567238" y="1322388"/>
                        <a:ext cx="1884362" cy="439737"/>
                      </a:xfrm>
                      <a:prstGeom prst="rect">
                        <a:avLst/>
                      </a:prstGeom>
                      <a:solidFill>
                        <a:schemeClr val="bg1"/>
                      </a:solidFill>
                      <a:ln w="38100">
                        <a:noFill/>
                        <a:miter/>
                      </a:ln>
                    </p:spPr>
                  </p:pic>
                </p:oleObj>
              </mc:Fallback>
            </mc:AlternateContent>
          </a:graphicData>
        </a:graphic>
      </p:graphicFrame>
      <p:pic>
        <p:nvPicPr>
          <p:cNvPr id="84997" name="图片 7"/>
          <p:cNvPicPr>
            <a:picLocks noChangeAspect="1"/>
          </p:cNvPicPr>
          <p:nvPr/>
        </p:nvPicPr>
        <p:blipFill>
          <a:blip r:embed="rId3"/>
          <a:stretch>
            <a:fillRect/>
          </a:stretch>
        </p:blipFill>
        <p:spPr>
          <a:xfrm>
            <a:off x="287338" y="1944688"/>
            <a:ext cx="8680450" cy="4491037"/>
          </a:xfrm>
          <a:prstGeom prst="rect">
            <a:avLst/>
          </a:prstGeom>
          <a:noFill/>
          <a:ln w="9525">
            <a:noFill/>
          </a:ln>
        </p:spPr>
      </p:pic>
      <p:sp>
        <p:nvSpPr>
          <p:cNvPr id="84998" name="文本框 4"/>
          <p:cNvSpPr txBox="1"/>
          <p:nvPr/>
        </p:nvSpPr>
        <p:spPr>
          <a:xfrm>
            <a:off x="7416800" y="2968625"/>
            <a:ext cx="1295400" cy="369888"/>
          </a:xfrm>
          <a:prstGeom prst="rect">
            <a:avLst/>
          </a:prstGeom>
          <a:solidFill>
            <a:srgbClr val="CED8E8"/>
          </a:solid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r</a:t>
            </a:r>
            <a:r>
              <a:rPr lang="en-US" altLang="zh-CN" sz="1800" b="0" baseline="-25000" dirty="0">
                <a:solidFill>
                  <a:srgbClr val="000000"/>
                </a:solidFill>
                <a:latin typeface="Times New Roman" panose="02020603050405020304" pitchFamily="18" charset="0"/>
              </a:rPr>
              <a:t>m</a:t>
            </a:r>
            <a:r>
              <a:rPr lang="en-US" altLang="zh-CN" sz="1800" b="0" baseline="30000" dirty="0">
                <a:solidFill>
                  <a:srgbClr val="000000"/>
                </a:solidFill>
                <a:latin typeface="Times New Roman" panose="02020603050405020304" pitchFamily="18" charset="0"/>
              </a:rPr>
              <a:t>0</a:t>
            </a:r>
            <a:r>
              <a:rPr lang="en-US" altLang="zh-CN" sz="1800" b="0" dirty="0">
                <a:solidFill>
                  <a:srgbClr val="000000"/>
                </a:solidFill>
                <a:latin typeface="Times New Roman" panose="02020603050405020304" pitchFamily="18" charset="0"/>
              </a:rPr>
              <a:t>* r</a:t>
            </a:r>
            <a:r>
              <a:rPr lang="en-US" altLang="zh-CN" sz="1800" b="0" baseline="-25000" dirty="0">
                <a:solidFill>
                  <a:srgbClr val="000000"/>
                </a:solidFill>
                <a:latin typeface="Times New Roman" panose="02020603050405020304" pitchFamily="18" charset="0"/>
              </a:rPr>
              <a:t>m</a:t>
            </a:r>
            <a:r>
              <a:rPr lang="en-US" altLang="zh-CN" sz="1800" b="0" baseline="30000" dirty="0">
                <a:solidFill>
                  <a:srgbClr val="000000"/>
                </a:solidFill>
                <a:latin typeface="Times New Roman" panose="02020603050405020304" pitchFamily="18" charset="0"/>
              </a:rPr>
              <a:t>-1</a:t>
            </a:r>
            <a:endParaRPr lang="zh-CN" altLang="en-US" sz="1800" b="0" baseline="30000" dirty="0">
              <a:solidFill>
                <a:srgbClr val="000000"/>
              </a:solidFill>
              <a:latin typeface="Times New Roman" panose="02020603050405020304" pitchFamily="18" charset="0"/>
            </a:endParaRPr>
          </a:p>
        </p:txBody>
      </p:sp>
      <p:sp>
        <p:nvSpPr>
          <p:cNvPr id="84999" name="文本框 8"/>
          <p:cNvSpPr txBox="1"/>
          <p:nvPr/>
        </p:nvSpPr>
        <p:spPr>
          <a:xfrm>
            <a:off x="7288213" y="3638550"/>
            <a:ext cx="1779587" cy="646113"/>
          </a:xfrm>
          <a:prstGeom prst="rect">
            <a:avLst/>
          </a:prstGeom>
          <a:solidFill>
            <a:srgbClr val="E9ECF5"/>
          </a:solid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r</a:t>
            </a:r>
            <a:r>
              <a:rPr lang="en-US" altLang="zh-CN" sz="1800" b="0" baseline="-25000" dirty="0">
                <a:solidFill>
                  <a:srgbClr val="000000"/>
                </a:solidFill>
                <a:latin typeface="Times New Roman" panose="02020603050405020304" pitchFamily="18" charset="0"/>
              </a:rPr>
              <a:t>m</a:t>
            </a:r>
            <a:r>
              <a:rPr lang="en-US" altLang="zh-CN" sz="1800" b="0" baseline="30000" dirty="0">
                <a:solidFill>
                  <a:srgbClr val="000000"/>
                </a:solidFill>
                <a:latin typeface="Times New Roman" panose="02020603050405020304" pitchFamily="18" charset="0"/>
              </a:rPr>
              <a:t>         </a:t>
            </a:r>
            <a:r>
              <a:rPr lang="en-US" altLang="zh-CN" sz="1800" b="0" dirty="0">
                <a:solidFill>
                  <a:srgbClr val="000000"/>
                </a:solidFill>
                <a:latin typeface="Times New Roman" panose="02020603050405020304" pitchFamily="18" charset="0"/>
              </a:rPr>
              <a:t>*(1- r</a:t>
            </a:r>
            <a:r>
              <a:rPr lang="en-US" altLang="zh-CN" sz="1800" b="0" baseline="-25000" dirty="0">
                <a:solidFill>
                  <a:srgbClr val="000000"/>
                </a:solidFill>
                <a:latin typeface="Times New Roman" panose="02020603050405020304" pitchFamily="18" charset="0"/>
              </a:rPr>
              <a:t>m</a:t>
            </a:r>
            <a:r>
              <a:rPr lang="en-US" altLang="zh-CN" sz="1800" b="0" baseline="30000" dirty="0">
                <a:solidFill>
                  <a:srgbClr val="000000"/>
                </a:solidFill>
                <a:latin typeface="Times New Roman" panose="02020603050405020304" pitchFamily="18" charset="0"/>
              </a:rPr>
              <a:t>-m’</a:t>
            </a:r>
            <a:r>
              <a:rPr lang="en-US" altLang="zh-CN" sz="1800" b="0" dirty="0">
                <a:solidFill>
                  <a:srgbClr val="000000"/>
                </a:solidFill>
                <a:latin typeface="Times New Roman" panose="02020603050405020304" pitchFamily="18" charset="0"/>
              </a:rPr>
              <a:t>)</a:t>
            </a:r>
            <a:endParaRPr lang="en-US" altLang="zh-CN" sz="1800" b="0" dirty="0">
              <a:solidFill>
                <a:srgbClr val="000000"/>
              </a:solidFill>
              <a:latin typeface="Times New Roman" panose="02020603050405020304" pitchFamily="18" charset="0"/>
            </a:endParaRPr>
          </a:p>
          <a:p>
            <a:pPr marL="0" lvl="0" indent="0">
              <a:spcBef>
                <a:spcPct val="0"/>
              </a:spcBef>
              <a:buClrTx/>
              <a:buFontTx/>
              <a:buNone/>
            </a:pPr>
            <a:r>
              <a:rPr lang="en-US" altLang="zh-CN" sz="1800" b="0" dirty="0">
                <a:solidFill>
                  <a:srgbClr val="000000"/>
                </a:solidFill>
                <a:latin typeface="Times New Roman" panose="02020603050405020304" pitchFamily="18" charset="0"/>
              </a:rPr>
              <a:t>r</a:t>
            </a:r>
            <a:r>
              <a:rPr lang="en-US" altLang="zh-CN" sz="1800" b="0" baseline="-25000" dirty="0">
                <a:solidFill>
                  <a:srgbClr val="000000"/>
                </a:solidFill>
                <a:latin typeface="Times New Roman" panose="02020603050405020304" pitchFamily="18" charset="0"/>
              </a:rPr>
              <a:t>m</a:t>
            </a:r>
            <a:r>
              <a:rPr lang="en-US" altLang="zh-CN" sz="1800" b="0" baseline="30000" dirty="0">
                <a:solidFill>
                  <a:srgbClr val="000000"/>
                </a:solidFill>
                <a:latin typeface="Times New Roman" panose="02020603050405020304" pitchFamily="18" charset="0"/>
              </a:rPr>
              <a:t>         </a:t>
            </a:r>
            <a:r>
              <a:rPr lang="en-US" altLang="zh-CN" sz="1800" b="0" dirty="0">
                <a:solidFill>
                  <a:srgbClr val="000000"/>
                </a:solidFill>
                <a:latin typeface="Times New Roman" panose="02020603050405020304" pitchFamily="18" charset="0"/>
              </a:rPr>
              <a:t>*(1- 2</a:t>
            </a:r>
            <a:r>
              <a:rPr lang="en-US" altLang="zh-CN" sz="1800" b="0" baseline="30000" dirty="0">
                <a:solidFill>
                  <a:srgbClr val="000000"/>
                </a:solidFill>
                <a:latin typeface="Times New Roman" panose="02020603050405020304" pitchFamily="18" charset="0"/>
              </a:rPr>
              <a:t>-m</a:t>
            </a:r>
            <a:r>
              <a:rPr lang="en-US" altLang="zh-CN" sz="1800" b="0" dirty="0">
                <a:solidFill>
                  <a:srgbClr val="000000"/>
                </a:solidFill>
                <a:latin typeface="Times New Roman" panose="02020603050405020304" pitchFamily="18" charset="0"/>
              </a:rPr>
              <a:t>)</a:t>
            </a:r>
            <a:endParaRPr lang="en-US" altLang="zh-CN" sz="1800" b="0" dirty="0">
              <a:solidFill>
                <a:srgbClr val="000000"/>
              </a:solidFill>
              <a:latin typeface="Times New Roman" panose="02020603050405020304" pitchFamily="18" charset="0"/>
            </a:endParaRPr>
          </a:p>
        </p:txBody>
      </p:sp>
      <p:sp>
        <p:nvSpPr>
          <p:cNvPr id="85000" name="文本框 9"/>
          <p:cNvSpPr txBox="1"/>
          <p:nvPr/>
        </p:nvSpPr>
        <p:spPr>
          <a:xfrm>
            <a:off x="7250113" y="4314825"/>
            <a:ext cx="1614487" cy="646113"/>
          </a:xfrm>
          <a:prstGeom prst="rect">
            <a:avLst/>
          </a:prstGeom>
          <a:solidFill>
            <a:srgbClr val="CED8E8"/>
          </a:solid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r</a:t>
            </a:r>
            <a:r>
              <a:rPr lang="en-US" altLang="zh-CN" sz="1800" b="0" baseline="-25000" dirty="0">
                <a:solidFill>
                  <a:srgbClr val="000000"/>
                </a:solidFill>
                <a:latin typeface="Times New Roman" panose="02020603050405020304" pitchFamily="18" charset="0"/>
              </a:rPr>
              <a:t>m</a:t>
            </a:r>
            <a:r>
              <a:rPr lang="en-US" altLang="zh-CN" sz="1800" b="0" baseline="30000" dirty="0">
                <a:solidFill>
                  <a:srgbClr val="000000"/>
                </a:solidFill>
                <a:latin typeface="Times New Roman" panose="02020603050405020304" pitchFamily="18" charset="0"/>
              </a:rPr>
              <a:t>m’</a:t>
            </a:r>
            <a:r>
              <a:rPr lang="en-US" altLang="zh-CN" sz="1800" b="0" dirty="0">
                <a:solidFill>
                  <a:srgbClr val="000000"/>
                </a:solidFill>
                <a:latin typeface="Times New Roman" panose="02020603050405020304" pitchFamily="18" charset="0"/>
              </a:rPr>
              <a:t>*(r</a:t>
            </a:r>
            <a:r>
              <a:rPr lang="en-US" altLang="zh-CN" sz="1800" b="0" baseline="-25000" dirty="0">
                <a:solidFill>
                  <a:srgbClr val="000000"/>
                </a:solidFill>
                <a:latin typeface="Times New Roman" panose="02020603050405020304" pitchFamily="18" charset="0"/>
              </a:rPr>
              <a:t>m</a:t>
            </a:r>
            <a:r>
              <a:rPr lang="en-US" altLang="zh-CN" sz="1800" b="0" dirty="0">
                <a:solidFill>
                  <a:srgbClr val="000000"/>
                </a:solidFill>
                <a:latin typeface="Times New Roman" panose="02020603050405020304" pitchFamily="18" charset="0"/>
              </a:rPr>
              <a:t>-1)/ r</a:t>
            </a:r>
            <a:r>
              <a:rPr lang="en-US" altLang="zh-CN" sz="1800" b="0" baseline="-25000" dirty="0">
                <a:solidFill>
                  <a:srgbClr val="000000"/>
                </a:solidFill>
                <a:latin typeface="Times New Roman" panose="02020603050405020304" pitchFamily="18" charset="0"/>
              </a:rPr>
              <a:t>m</a:t>
            </a:r>
            <a:endParaRPr lang="en-US" altLang="zh-CN" sz="1800" b="0" baseline="-25000" dirty="0">
              <a:solidFill>
                <a:srgbClr val="000000"/>
              </a:solidFill>
              <a:latin typeface="Times New Roman" panose="02020603050405020304" pitchFamily="18" charset="0"/>
            </a:endParaRPr>
          </a:p>
          <a:p>
            <a:pPr marL="0" lvl="0" indent="0">
              <a:spcBef>
                <a:spcPct val="0"/>
              </a:spcBef>
              <a:buClrTx/>
              <a:buFontTx/>
              <a:buNone/>
            </a:pPr>
            <a:r>
              <a:rPr lang="en-US" altLang="zh-CN" sz="1800" b="0" dirty="0">
                <a:solidFill>
                  <a:srgbClr val="000000"/>
                </a:solidFill>
                <a:latin typeface="Times New Roman" panose="02020603050405020304" pitchFamily="18" charset="0"/>
              </a:rPr>
              <a:t>2</a:t>
            </a:r>
            <a:r>
              <a:rPr lang="en-US" altLang="zh-CN" sz="1800" b="0" baseline="30000" dirty="0">
                <a:solidFill>
                  <a:srgbClr val="000000"/>
                </a:solidFill>
                <a:latin typeface="Times New Roman" panose="02020603050405020304" pitchFamily="18" charset="0"/>
              </a:rPr>
              <a:t>m</a:t>
            </a:r>
            <a:r>
              <a:rPr lang="en-US" altLang="zh-CN" sz="1800" b="0" dirty="0">
                <a:solidFill>
                  <a:srgbClr val="000000"/>
                </a:solidFill>
                <a:latin typeface="Times New Roman" panose="02020603050405020304" pitchFamily="18" charset="0"/>
              </a:rPr>
              <a:t>*(r</a:t>
            </a:r>
            <a:r>
              <a:rPr lang="en-US" altLang="zh-CN" sz="1800" b="0" baseline="-25000" dirty="0">
                <a:solidFill>
                  <a:srgbClr val="000000"/>
                </a:solidFill>
                <a:latin typeface="Times New Roman" panose="02020603050405020304" pitchFamily="18" charset="0"/>
              </a:rPr>
              <a:t>m</a:t>
            </a:r>
            <a:r>
              <a:rPr lang="en-US" altLang="zh-CN" sz="1800" b="0" dirty="0">
                <a:solidFill>
                  <a:srgbClr val="000000"/>
                </a:solidFill>
                <a:latin typeface="Times New Roman" panose="02020603050405020304" pitchFamily="18" charset="0"/>
              </a:rPr>
              <a:t>-1)/ r</a:t>
            </a:r>
            <a:r>
              <a:rPr lang="en-US" altLang="zh-CN" sz="1800" b="0" baseline="-25000" dirty="0">
                <a:solidFill>
                  <a:srgbClr val="000000"/>
                </a:solidFill>
                <a:latin typeface="Times New Roman" panose="02020603050405020304" pitchFamily="18" charset="0"/>
              </a:rPr>
              <a:t>m</a:t>
            </a:r>
            <a:endParaRPr lang="en-US" altLang="zh-CN" sz="1800" b="0" baseline="-25000" dirty="0">
              <a:solidFill>
                <a:srgbClr val="000000"/>
              </a:solidFill>
              <a:latin typeface="Times New Roman" panose="02020603050405020304" pitchFamily="18" charset="0"/>
            </a:endParaRPr>
          </a:p>
        </p:txBody>
      </p:sp>
      <p:sp>
        <p:nvSpPr>
          <p:cNvPr id="85001" name="文本框 10"/>
          <p:cNvSpPr txBox="1"/>
          <p:nvPr/>
        </p:nvSpPr>
        <p:spPr>
          <a:xfrm>
            <a:off x="7389813" y="5057775"/>
            <a:ext cx="1474787" cy="646113"/>
          </a:xfrm>
          <a:prstGeom prst="rect">
            <a:avLst/>
          </a:prstGeom>
          <a:solidFill>
            <a:srgbClr val="E9ECF5"/>
          </a:solid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nSpc>
                <a:spcPct val="200000"/>
              </a:lnSpc>
              <a:spcBef>
                <a:spcPts val="600"/>
              </a:spcBef>
              <a:spcAft>
                <a:spcPts val="600"/>
              </a:spcAft>
              <a:buClrTx/>
              <a:buFontTx/>
              <a:buNone/>
            </a:pPr>
            <a:r>
              <a:rPr lang="en-US" altLang="zh-CN" sz="1800" b="0" dirty="0">
                <a:solidFill>
                  <a:srgbClr val="000000"/>
                </a:solidFill>
                <a:latin typeface="Times New Roman" panose="02020603050405020304" pitchFamily="18" charset="0"/>
              </a:rPr>
              <a:t>         2</a:t>
            </a:r>
            <a:r>
              <a:rPr lang="en-US" altLang="zh-CN" sz="1800" b="0" baseline="30000" dirty="0">
                <a:solidFill>
                  <a:srgbClr val="000000"/>
                </a:solidFill>
                <a:latin typeface="Times New Roman" panose="02020603050405020304" pitchFamily="18" charset="0"/>
              </a:rPr>
              <a:t>P</a:t>
            </a:r>
            <a:endParaRPr lang="en-US" altLang="zh-CN" sz="1800" b="0" baseline="30000" dirty="0">
              <a:solidFill>
                <a:srgbClr val="000000"/>
              </a:solidFill>
              <a:latin typeface="Times New Roman" panose="02020603050405020304" pitchFamily="18" charset="0"/>
            </a:endParaRPr>
          </a:p>
        </p:txBody>
      </p:sp>
      <p:sp>
        <p:nvSpPr>
          <p:cNvPr id="85002" name="文本框 12"/>
          <p:cNvSpPr txBox="1"/>
          <p:nvPr/>
        </p:nvSpPr>
        <p:spPr>
          <a:xfrm>
            <a:off x="7080250" y="5703888"/>
            <a:ext cx="1987550" cy="647700"/>
          </a:xfrm>
          <a:prstGeom prst="rect">
            <a:avLst/>
          </a:prstGeom>
          <a:solidFill>
            <a:srgbClr val="CED8E8"/>
          </a:solid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b="0" dirty="0">
                <a:solidFill>
                  <a:srgbClr val="000000"/>
                </a:solidFill>
                <a:latin typeface="Times New Roman" panose="02020603050405020304" pitchFamily="18" charset="0"/>
              </a:rPr>
              <a:t>2</a:t>
            </a:r>
            <a:r>
              <a:rPr lang="en-US" altLang="zh-CN" sz="1800" b="0" baseline="30000" dirty="0">
                <a:solidFill>
                  <a:srgbClr val="000000"/>
                </a:solidFill>
                <a:latin typeface="Times New Roman" panose="02020603050405020304" pitchFamily="18" charset="0"/>
              </a:rPr>
              <a:t>p</a:t>
            </a:r>
            <a:r>
              <a:rPr lang="en-US" altLang="zh-CN" sz="1800" b="0" dirty="0">
                <a:solidFill>
                  <a:srgbClr val="000000"/>
                </a:solidFill>
                <a:latin typeface="Times New Roman" panose="02020603050405020304" pitchFamily="18" charset="0"/>
              </a:rPr>
              <a:t>*r</a:t>
            </a:r>
            <a:r>
              <a:rPr lang="en-US" altLang="zh-CN" sz="1800" b="0" baseline="-25000" dirty="0">
                <a:solidFill>
                  <a:srgbClr val="000000"/>
                </a:solidFill>
                <a:latin typeface="Times New Roman" panose="02020603050405020304" pitchFamily="18" charset="0"/>
              </a:rPr>
              <a:t>m</a:t>
            </a:r>
            <a:r>
              <a:rPr lang="en-US" altLang="zh-CN" sz="1800" b="0" baseline="30000" dirty="0">
                <a:solidFill>
                  <a:srgbClr val="000000"/>
                </a:solidFill>
                <a:latin typeface="Times New Roman" panose="02020603050405020304" pitchFamily="18" charset="0"/>
              </a:rPr>
              <a:t>m’</a:t>
            </a:r>
            <a:r>
              <a:rPr lang="en-US" altLang="zh-CN" sz="1800" b="0" dirty="0">
                <a:solidFill>
                  <a:srgbClr val="000000"/>
                </a:solidFill>
                <a:latin typeface="Times New Roman" panose="02020603050405020304" pitchFamily="18" charset="0"/>
              </a:rPr>
              <a:t>*(r</a:t>
            </a:r>
            <a:r>
              <a:rPr lang="en-US" altLang="zh-CN" sz="1800" b="0" baseline="-25000" dirty="0">
                <a:solidFill>
                  <a:srgbClr val="000000"/>
                </a:solidFill>
                <a:latin typeface="Times New Roman" panose="02020603050405020304" pitchFamily="18" charset="0"/>
              </a:rPr>
              <a:t>m</a:t>
            </a:r>
            <a:r>
              <a:rPr lang="en-US" altLang="zh-CN" sz="1800" b="0" dirty="0">
                <a:solidFill>
                  <a:srgbClr val="000000"/>
                </a:solidFill>
                <a:latin typeface="Times New Roman" panose="02020603050405020304" pitchFamily="18" charset="0"/>
              </a:rPr>
              <a:t>-1)/ r</a:t>
            </a:r>
            <a:r>
              <a:rPr lang="en-US" altLang="zh-CN" sz="1800" b="0" baseline="-25000" dirty="0">
                <a:solidFill>
                  <a:srgbClr val="000000"/>
                </a:solidFill>
                <a:latin typeface="Times New Roman" panose="02020603050405020304" pitchFamily="18" charset="0"/>
              </a:rPr>
              <a:t>m</a:t>
            </a:r>
            <a:endParaRPr lang="en-US" altLang="zh-CN" sz="1800" b="0" baseline="-25000" dirty="0">
              <a:solidFill>
                <a:srgbClr val="000000"/>
              </a:solidFill>
              <a:latin typeface="Times New Roman" panose="02020603050405020304" pitchFamily="18" charset="0"/>
            </a:endParaRPr>
          </a:p>
          <a:p>
            <a:pPr marL="0" lvl="0" indent="0">
              <a:spcBef>
                <a:spcPct val="0"/>
              </a:spcBef>
              <a:buClrTx/>
              <a:buFontTx/>
              <a:buNone/>
            </a:pPr>
            <a:r>
              <a:rPr lang="en-US" altLang="zh-CN" sz="1800" b="0" dirty="0">
                <a:solidFill>
                  <a:srgbClr val="000000"/>
                </a:solidFill>
                <a:latin typeface="Times New Roman" panose="02020603050405020304" pitchFamily="18" charset="0"/>
              </a:rPr>
              <a:t>2</a:t>
            </a:r>
            <a:r>
              <a:rPr lang="en-US" altLang="zh-CN" sz="1800" b="0" baseline="30000" dirty="0">
                <a:solidFill>
                  <a:srgbClr val="000000"/>
                </a:solidFill>
                <a:latin typeface="Times New Roman" panose="02020603050405020304" pitchFamily="18" charset="0"/>
              </a:rPr>
              <a:t>p+m</a:t>
            </a:r>
            <a:r>
              <a:rPr lang="en-US" altLang="zh-CN" sz="1800" b="0" dirty="0">
                <a:solidFill>
                  <a:srgbClr val="000000"/>
                </a:solidFill>
                <a:latin typeface="Times New Roman" panose="02020603050405020304" pitchFamily="18" charset="0"/>
              </a:rPr>
              <a:t>*(r</a:t>
            </a:r>
            <a:r>
              <a:rPr lang="en-US" altLang="zh-CN" sz="1800" b="0" baseline="-25000" dirty="0">
                <a:solidFill>
                  <a:srgbClr val="000000"/>
                </a:solidFill>
                <a:latin typeface="Times New Roman" panose="02020603050405020304" pitchFamily="18" charset="0"/>
              </a:rPr>
              <a:t>m</a:t>
            </a:r>
            <a:r>
              <a:rPr lang="en-US" altLang="zh-CN" sz="1800" b="0" dirty="0">
                <a:solidFill>
                  <a:srgbClr val="000000"/>
                </a:solidFill>
                <a:latin typeface="Times New Roman" panose="02020603050405020304" pitchFamily="18" charset="0"/>
              </a:rPr>
              <a:t>-1)/ r</a:t>
            </a:r>
            <a:r>
              <a:rPr lang="en-US" altLang="zh-CN" sz="1800" b="0" baseline="-25000" dirty="0">
                <a:solidFill>
                  <a:srgbClr val="000000"/>
                </a:solidFill>
                <a:latin typeface="Times New Roman" panose="02020603050405020304" pitchFamily="18" charset="0"/>
              </a:rPr>
              <a:t>m</a:t>
            </a:r>
            <a:endParaRPr lang="en-US" altLang="zh-CN" sz="1800" b="0" baseline="-25000" dirty="0">
              <a:solidFill>
                <a:srgbClr val="000000"/>
              </a:solidFill>
              <a:latin typeface="Times New Roman" panose="02020603050405020304" pitchFamily="18" charset="0"/>
            </a:endParaRPr>
          </a:p>
        </p:txBody>
      </p:sp>
      <p:sp>
        <p:nvSpPr>
          <p:cNvPr id="85003" name="矩形 11"/>
          <p:cNvSpPr/>
          <p:nvPr/>
        </p:nvSpPr>
        <p:spPr>
          <a:xfrm>
            <a:off x="8864600" y="2717800"/>
            <a:ext cx="279400" cy="3717925"/>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5004" name="文本框 8"/>
          <p:cNvSpPr txBox="1"/>
          <p:nvPr/>
        </p:nvSpPr>
        <p:spPr>
          <a:xfrm>
            <a:off x="7505700" y="3656013"/>
            <a:ext cx="671513" cy="2460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000" b="0" dirty="0">
                <a:solidFill>
                  <a:srgbClr val="000000"/>
                </a:solidFill>
                <a:latin typeface="Times New Roman" panose="02020603050405020304" pitchFamily="18" charset="0"/>
              </a:rPr>
              <a:t>(2</a:t>
            </a:r>
            <a:r>
              <a:rPr lang="en-US" altLang="zh-CN" sz="1000" b="0" baseline="30000" dirty="0">
                <a:solidFill>
                  <a:srgbClr val="000000"/>
                </a:solidFill>
                <a:latin typeface="Times New Roman" panose="02020603050405020304" pitchFamily="18" charset="0"/>
              </a:rPr>
              <a:t>p</a:t>
            </a:r>
            <a:r>
              <a:rPr lang="en-US" altLang="zh-CN" sz="1000" b="0" dirty="0">
                <a:solidFill>
                  <a:srgbClr val="000000"/>
                </a:solidFill>
                <a:latin typeface="Times New Roman" panose="02020603050405020304" pitchFamily="18" charset="0"/>
              </a:rPr>
              <a:t>-1)</a:t>
            </a:r>
            <a:endParaRPr lang="en-US" altLang="zh-CN" sz="1000" b="0" dirty="0">
              <a:solidFill>
                <a:srgbClr val="000000"/>
              </a:solidFill>
              <a:latin typeface="Times New Roman" panose="02020603050405020304" pitchFamily="18" charset="0"/>
            </a:endParaRPr>
          </a:p>
        </p:txBody>
      </p:sp>
      <p:sp>
        <p:nvSpPr>
          <p:cNvPr id="85005" name="文本框 8"/>
          <p:cNvSpPr txBox="1"/>
          <p:nvPr/>
        </p:nvSpPr>
        <p:spPr>
          <a:xfrm>
            <a:off x="7505700" y="3919538"/>
            <a:ext cx="671513" cy="2460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000" b="0" dirty="0">
                <a:solidFill>
                  <a:srgbClr val="000000"/>
                </a:solidFill>
                <a:latin typeface="Times New Roman" panose="02020603050405020304" pitchFamily="18" charset="0"/>
              </a:rPr>
              <a:t>(2</a:t>
            </a:r>
            <a:r>
              <a:rPr lang="en-US" altLang="zh-CN" sz="1000" b="0" baseline="30000" dirty="0">
                <a:solidFill>
                  <a:srgbClr val="000000"/>
                </a:solidFill>
                <a:latin typeface="Times New Roman" panose="02020603050405020304" pitchFamily="18" charset="0"/>
              </a:rPr>
              <a:t>p</a:t>
            </a:r>
            <a:r>
              <a:rPr lang="en-US" altLang="zh-CN" sz="1000" b="0" dirty="0">
                <a:solidFill>
                  <a:srgbClr val="000000"/>
                </a:solidFill>
                <a:latin typeface="Times New Roman" panose="02020603050405020304" pitchFamily="18" charset="0"/>
              </a:rPr>
              <a:t>-1)</a:t>
            </a:r>
            <a:endParaRPr lang="en-US" altLang="zh-CN" sz="1000" b="0" dirty="0">
              <a:solidFill>
                <a:srgbClr val="000000"/>
              </a:solidFill>
              <a:latin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3"/>
          <p:cNvSpPr>
            <a:spLocks noGrp="1"/>
          </p:cNvSpPr>
          <p:nvPr>
            <p:ph idx="1" hasCustomPrompt="1"/>
          </p:nvPr>
        </p:nvSpPr>
        <p:spPr/>
        <p:txBody>
          <a:bodyPr vert="horz" wrap="square" lIns="91440" tIns="45720" rIns="91440" bIns="45720" anchor="t" anchorCtr="0"/>
          <a:p>
            <a:pPr eaLnBrk="1" hangingPunct="1"/>
            <a:endParaRPr lang="zh-CN" altLang="en-US" dirty="0"/>
          </a:p>
        </p:txBody>
      </p:sp>
      <p:pic>
        <p:nvPicPr>
          <p:cNvPr id="79875" name="图片 1"/>
          <p:cNvPicPr>
            <a:picLocks noChangeAspect="1"/>
          </p:cNvPicPr>
          <p:nvPr/>
        </p:nvPicPr>
        <p:blipFill>
          <a:blip r:embed="rId1"/>
          <a:stretch>
            <a:fillRect/>
          </a:stretch>
        </p:blipFill>
        <p:spPr>
          <a:xfrm>
            <a:off x="236538" y="1208088"/>
            <a:ext cx="8696325" cy="4767262"/>
          </a:xfrm>
          <a:prstGeom prst="rect">
            <a:avLst/>
          </a:prstGeom>
          <a:noFill/>
          <a:ln w="9525">
            <a:noFill/>
          </a:ln>
        </p:spPr>
      </p:pic>
      <p:sp>
        <p:nvSpPr>
          <p:cNvPr id="79876"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在相同机器位数、相同的阶码、相同的尾数位数的情况下，不同</a:t>
            </a:r>
            <a:r>
              <a:rPr lang="en-US" altLang="zh-CN" dirty="0">
                <a:solidFill>
                  <a:srgbClr val="000000"/>
                </a:solidFill>
                <a:latin typeface="楷体_GB2312" pitchFamily="49" charset="-122"/>
                <a:ea typeface="楷体_GB2312" pitchFamily="49" charset="-122"/>
              </a:rPr>
              <a:t>r</a:t>
            </a:r>
            <a:r>
              <a:rPr lang="en-US" altLang="zh-CN" baseline="-25000" dirty="0">
                <a:solidFill>
                  <a:srgbClr val="000000"/>
                </a:solidFill>
                <a:latin typeface="楷体_GB2312" pitchFamily="49" charset="-122"/>
                <a:ea typeface="楷体_GB2312" pitchFamily="49" charset="-122"/>
              </a:rPr>
              <a:t>m</a:t>
            </a:r>
            <a:r>
              <a:rPr lang="zh-CN" altLang="en-US" dirty="0">
                <a:solidFill>
                  <a:srgbClr val="000000"/>
                </a:solidFill>
                <a:latin typeface="楷体_GB2312" pitchFamily="49" charset="-122"/>
                <a:ea typeface="楷体_GB2312" pitchFamily="49" charset="-122"/>
              </a:rPr>
              <a:t>值对下列情况的</a:t>
            </a:r>
            <a:r>
              <a:rPr lang="zh-CN" altLang="en-US" dirty="0">
                <a:solidFill>
                  <a:srgbClr val="000000"/>
                </a:solidFill>
                <a:latin typeface="楷体_GB2312" pitchFamily="49" charset="-122"/>
                <a:ea typeface="楷体_GB2312" pitchFamily="49" charset="-122"/>
              </a:rPr>
              <a:t>影响：</a:t>
            </a:r>
            <a:endParaRPr lang="zh-CN" altLang="en-US" dirty="0">
              <a:solidFill>
                <a:srgbClr val="000000"/>
              </a:solidFill>
              <a:latin typeface="楷体_GB2312" pitchFamily="49" charset="-122"/>
              <a:ea typeface="楷体_GB2312" pitchFamily="49" charset="-122"/>
            </a:endParaRPr>
          </a:p>
          <a:p>
            <a:pPr lvl="2" eaLnBrk="1" hangingPunct="1"/>
            <a:r>
              <a:rPr lang="zh-CN" altLang="en-US" dirty="0">
                <a:solidFill>
                  <a:srgbClr val="000000"/>
                </a:solidFill>
                <a:latin typeface="楷体_GB2312" pitchFamily="49" charset="-122"/>
                <a:ea typeface="楷体_GB2312" pitchFamily="49" charset="-122"/>
              </a:rPr>
              <a:t>可表示数的范围</a:t>
            </a:r>
            <a:endParaRPr lang="zh-CN" altLang="en-US" dirty="0">
              <a:solidFill>
                <a:srgbClr val="000000"/>
              </a:solidFill>
              <a:latin typeface="楷体_GB2312" pitchFamily="49" charset="-122"/>
              <a:ea typeface="楷体_GB2312" pitchFamily="49" charset="-122"/>
            </a:endParaRPr>
          </a:p>
          <a:p>
            <a:pPr lvl="2" eaLnBrk="1" hangingPunct="1">
              <a:spcBef>
                <a:spcPts val="1800"/>
              </a:spcBef>
            </a:pPr>
            <a:r>
              <a:rPr lang="zh-CN" altLang="en-US" dirty="0">
                <a:solidFill>
                  <a:srgbClr val="000000"/>
                </a:solidFill>
                <a:latin typeface="楷体_GB2312" pitchFamily="49" charset="-122"/>
                <a:ea typeface="楷体_GB2312" pitchFamily="49" charset="-122"/>
              </a:rPr>
              <a:t>可表示数的个数</a:t>
            </a:r>
            <a:endParaRPr lang="zh-CN" altLang="en-US" dirty="0">
              <a:solidFill>
                <a:srgbClr val="000000"/>
              </a:solidFill>
              <a:latin typeface="楷体_GB2312" pitchFamily="49" charset="-122"/>
              <a:ea typeface="楷体_GB2312" pitchFamily="49" charset="-122"/>
            </a:endParaRPr>
          </a:p>
          <a:p>
            <a:pPr lvl="2" eaLnBrk="1" hangingPunct="1">
              <a:spcBef>
                <a:spcPts val="1800"/>
              </a:spcBef>
            </a:pPr>
            <a:r>
              <a:rPr lang="zh-CN" altLang="en-US" dirty="0">
                <a:solidFill>
                  <a:srgbClr val="000000"/>
                </a:solidFill>
                <a:latin typeface="楷体_GB2312" pitchFamily="49" charset="-122"/>
                <a:ea typeface="楷体_GB2312" pitchFamily="49" charset="-122"/>
              </a:rPr>
              <a:t>数在数轴上的分布</a:t>
            </a:r>
            <a:endParaRPr lang="zh-CN" altLang="en-US" dirty="0">
              <a:solidFill>
                <a:srgbClr val="000000"/>
              </a:solidFill>
              <a:latin typeface="楷体_GB2312" pitchFamily="49" charset="-122"/>
              <a:ea typeface="楷体_GB2312" pitchFamily="49" charset="-122"/>
            </a:endParaRPr>
          </a:p>
          <a:p>
            <a:pPr lvl="2" eaLnBrk="1" hangingPunct="1">
              <a:spcBef>
                <a:spcPts val="1800"/>
              </a:spcBef>
            </a:pPr>
            <a:r>
              <a:rPr lang="zh-CN" altLang="en-US" dirty="0">
                <a:solidFill>
                  <a:srgbClr val="000000"/>
                </a:solidFill>
                <a:latin typeface="楷体_GB2312" pitchFamily="49" charset="-122"/>
                <a:ea typeface="楷体_GB2312" pitchFamily="49" charset="-122"/>
              </a:rPr>
              <a:t>可表示的精度</a:t>
            </a:r>
            <a:endParaRPr lang="zh-CN" altLang="en-US" dirty="0">
              <a:solidFill>
                <a:srgbClr val="000000"/>
              </a:solidFill>
              <a:latin typeface="楷体_GB2312" pitchFamily="49" charset="-122"/>
              <a:ea typeface="楷体_GB2312" pitchFamily="49" charset="-122"/>
            </a:endParaRPr>
          </a:p>
          <a:p>
            <a:pPr lvl="2" eaLnBrk="1" hangingPunct="1">
              <a:spcBef>
                <a:spcPts val="1800"/>
              </a:spcBef>
            </a:pPr>
            <a:r>
              <a:rPr lang="zh-CN" altLang="en-US" dirty="0">
                <a:solidFill>
                  <a:srgbClr val="000000"/>
                </a:solidFill>
                <a:latin typeface="楷体_GB2312" pitchFamily="49" charset="-122"/>
                <a:ea typeface="楷体_GB2312" pitchFamily="49" charset="-122"/>
              </a:rPr>
              <a:t>运算中的精度损失</a:t>
            </a:r>
            <a:endParaRPr lang="zh-CN" altLang="en-US" dirty="0">
              <a:solidFill>
                <a:srgbClr val="000000"/>
              </a:solidFill>
              <a:latin typeface="楷体_GB2312" pitchFamily="49" charset="-122"/>
              <a:ea typeface="楷体_GB2312" pitchFamily="49" charset="-122"/>
            </a:endParaRPr>
          </a:p>
          <a:p>
            <a:pPr lvl="2" eaLnBrk="1" hangingPunct="1">
              <a:spcBef>
                <a:spcPts val="1800"/>
              </a:spcBef>
            </a:pPr>
            <a:r>
              <a:rPr lang="zh-CN" altLang="en-US" dirty="0">
                <a:solidFill>
                  <a:srgbClr val="000000"/>
                </a:solidFill>
                <a:latin typeface="楷体_GB2312" pitchFamily="49" charset="-122"/>
                <a:ea typeface="楷体_GB2312" pitchFamily="49" charset="-122"/>
              </a:rPr>
              <a:t>运算速度</a:t>
            </a:r>
            <a:endParaRPr lang="zh-CN" altLang="en-US" dirty="0">
              <a:solidFill>
                <a:srgbClr val="000000"/>
              </a:solidFill>
              <a:latin typeface="楷体_GB2312" pitchFamily="49" charset="-122"/>
              <a:ea typeface="楷体_GB2312" pitchFamily="49" charset="-122"/>
            </a:endParaRPr>
          </a:p>
          <a:p>
            <a:pPr eaLnBrk="1" hangingPunct="1"/>
            <a:endParaRPr lang="zh-CN" altLang="en-US" dirty="0"/>
          </a:p>
        </p:txBody>
      </p:sp>
      <p:sp>
        <p:nvSpPr>
          <p:cNvPr id="80899"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3" name="Text Box 4"/>
          <p:cNvSpPr txBox="1"/>
          <p:nvPr/>
        </p:nvSpPr>
        <p:spPr>
          <a:xfrm>
            <a:off x="1816735" y="330518"/>
            <a:ext cx="5510530" cy="460375"/>
          </a:xfrm>
          <a:prstGeom prst="rect">
            <a:avLst/>
          </a:prstGeom>
          <a:solidFill>
            <a:schemeClr val="tx1"/>
          </a:solid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zh-CN" altLang="en-US" sz="2400" dirty="0">
                <a:solidFill>
                  <a:schemeClr val="bg1"/>
                </a:solidFill>
                <a:latin typeface="Times New Roman" panose="02020603050405020304" pitchFamily="18" charset="0"/>
                <a:ea typeface="宋体" panose="02010600030101010101" pitchFamily="2" charset="-122"/>
              </a:rPr>
              <a:t>表 </a:t>
            </a:r>
            <a:r>
              <a:rPr lang="en-US" altLang="zh-CN" sz="2400" dirty="0">
                <a:solidFill>
                  <a:schemeClr val="bg1"/>
                </a:solidFill>
                <a:latin typeface="Times New Roman" panose="02020603050405020304" pitchFamily="18" charset="0"/>
                <a:ea typeface="宋体" panose="02010600030101010101" pitchFamily="2" charset="-122"/>
              </a:rPr>
              <a:t>2.2  </a:t>
            </a:r>
            <a:r>
              <a:rPr lang="en-US" altLang="zh-CN" sz="2400" i="1" dirty="0">
                <a:solidFill>
                  <a:schemeClr val="bg1"/>
                </a:solidFill>
                <a:latin typeface="Times New Roman" panose="02020603050405020304" pitchFamily="18" charset="0"/>
                <a:ea typeface="宋体" panose="02010600030101010101" pitchFamily="2" charset="-122"/>
              </a:rPr>
              <a:t>p</a:t>
            </a:r>
            <a:r>
              <a:rPr lang="en-US" altLang="zh-CN" sz="2400" dirty="0">
                <a:solidFill>
                  <a:schemeClr val="bg1"/>
                </a:solidFill>
                <a:latin typeface="Times New Roman" panose="02020603050405020304" pitchFamily="18" charset="0"/>
                <a:ea typeface="宋体" panose="02010600030101010101" pitchFamily="2" charset="-122"/>
              </a:rPr>
              <a:t>=2</a:t>
            </a:r>
            <a:r>
              <a:rPr lang="zh-CN" altLang="en-US" sz="2400" dirty="0">
                <a:solidFill>
                  <a:schemeClr val="bg1"/>
                </a:solidFill>
                <a:latin typeface="Times New Roman" panose="02020603050405020304" pitchFamily="18" charset="0"/>
                <a:ea typeface="宋体" panose="02010600030101010101" pitchFamily="2" charset="-122"/>
              </a:rPr>
              <a:t>，</a:t>
            </a:r>
            <a:r>
              <a:rPr lang="en-US" altLang="zh-CN" sz="2400" dirty="0">
                <a:solidFill>
                  <a:schemeClr val="bg1"/>
                </a:solidFill>
                <a:latin typeface="Times New Roman" panose="02020603050405020304" pitchFamily="18" charset="0"/>
                <a:ea typeface="宋体" panose="02010600030101010101" pitchFamily="2" charset="-122"/>
              </a:rPr>
              <a:t>m=4, </a:t>
            </a:r>
            <a:r>
              <a:rPr lang="en-US" altLang="zh-CN" sz="2400" i="1" dirty="0">
                <a:solidFill>
                  <a:schemeClr val="bg1"/>
                </a:solidFill>
                <a:latin typeface="Times New Roman" panose="02020603050405020304" pitchFamily="18" charset="0"/>
                <a:ea typeface="宋体" panose="02010600030101010101" pitchFamily="2" charset="-122"/>
              </a:rPr>
              <a:t>r</a:t>
            </a:r>
            <a:r>
              <a:rPr lang="en-US" altLang="zh-CN" sz="2400" i="1" baseline="-25000" dirty="0">
                <a:solidFill>
                  <a:schemeClr val="bg1"/>
                </a:solidFill>
                <a:latin typeface="Times New Roman" panose="02020603050405020304" pitchFamily="18" charset="0"/>
                <a:ea typeface="宋体" panose="02010600030101010101" pitchFamily="2" charset="-122"/>
              </a:rPr>
              <a:t>m</a:t>
            </a:r>
            <a:r>
              <a:rPr lang="en-US" altLang="zh-CN" sz="2400" dirty="0">
                <a:solidFill>
                  <a:schemeClr val="bg1"/>
                </a:solidFill>
                <a:latin typeface="Times New Roman" panose="02020603050405020304" pitchFamily="18" charset="0"/>
                <a:ea typeface="宋体" panose="02010600030101010101" pitchFamily="2" charset="-122"/>
              </a:rPr>
              <a:t>=2 </a:t>
            </a:r>
            <a:r>
              <a:rPr lang="zh-CN" altLang="en-US" sz="2400" dirty="0">
                <a:solidFill>
                  <a:schemeClr val="bg1"/>
                </a:solidFill>
                <a:latin typeface="Times New Roman" panose="02020603050405020304" pitchFamily="18" charset="0"/>
                <a:ea typeface="宋体" panose="02010600030101010101" pitchFamily="2" charset="-122"/>
              </a:rPr>
              <a:t>的规格化浮点数</a:t>
            </a:r>
            <a:r>
              <a:rPr lang="zh-CN" altLang="en-US" sz="2400" dirty="0">
                <a:solidFill>
                  <a:schemeClr val="tx1"/>
                </a:solidFill>
                <a:latin typeface="Times New Roman" panose="02020603050405020304" pitchFamily="18" charset="0"/>
                <a:ea typeface="宋体" panose="02010600030101010101" pitchFamily="2" charset="-122"/>
              </a:rPr>
              <a:t> </a:t>
            </a:r>
            <a:endParaRPr lang="zh-CN" altLang="en-US" sz="2400" dirty="0">
              <a:solidFill>
                <a:schemeClr val="tx1"/>
              </a:solidFill>
              <a:latin typeface="Times New Roman" panose="02020603050405020304" pitchFamily="18" charset="0"/>
              <a:ea typeface="宋体" panose="02010600030101010101" pitchFamily="2" charset="-122"/>
            </a:endParaRPr>
          </a:p>
        </p:txBody>
      </p:sp>
      <p:pic>
        <p:nvPicPr>
          <p:cNvPr id="81924" name="Picture 5"/>
          <p:cNvPicPr>
            <a:picLocks noChangeAspect="1"/>
          </p:cNvPicPr>
          <p:nvPr/>
        </p:nvPicPr>
        <p:blipFill>
          <a:blip r:embed="rId1"/>
          <a:stretch>
            <a:fillRect/>
          </a:stretch>
        </p:blipFill>
        <p:spPr>
          <a:xfrm>
            <a:off x="-57150" y="1063625"/>
            <a:ext cx="9142413" cy="5153025"/>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2"/>
          <p:cNvSpPr>
            <a:spLocks noGrp="1"/>
          </p:cNvSpPr>
          <p:nvPr>
            <p:ph type="title"/>
          </p:nvPr>
        </p:nvSpPr>
        <p:spPr>
          <a:xfrm>
            <a:off x="530225" y="201930"/>
            <a:ext cx="8377238" cy="609600"/>
          </a:xfrm>
        </p:spPr>
        <p:txBody>
          <a:bodyPr vert="horz" wrap="square" lIns="91440" tIns="45720" rIns="91440" bIns="45720" anchor="ctr" anchorCtr="0"/>
          <a:p>
            <a:pPr eaLnBrk="1" hangingPunct="1"/>
            <a:endParaRPr lang="zh-CN" altLang="en-US" dirty="0"/>
          </a:p>
        </p:txBody>
      </p:sp>
      <p:sp>
        <p:nvSpPr>
          <p:cNvPr id="82947" name="Text Box 4"/>
          <p:cNvSpPr txBox="1"/>
          <p:nvPr/>
        </p:nvSpPr>
        <p:spPr>
          <a:xfrm>
            <a:off x="1597025" y="201613"/>
            <a:ext cx="5524500" cy="460375"/>
          </a:xfrm>
          <a:prstGeom prst="rect">
            <a:avLst/>
          </a:prstGeom>
          <a:solidFill>
            <a:schemeClr val="tx1"/>
          </a:solid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zh-CN" altLang="en-US" sz="2400" b="0" dirty="0">
                <a:solidFill>
                  <a:schemeClr val="bg1"/>
                </a:solidFill>
                <a:latin typeface="Times New Roman" panose="02020603050405020304" pitchFamily="18" charset="0"/>
                <a:ea typeface="宋体" panose="02010600030101010101" pitchFamily="2" charset="-122"/>
              </a:rPr>
              <a:t>表 </a:t>
            </a:r>
            <a:r>
              <a:rPr lang="en-US" altLang="zh-CN" sz="2400" b="0" dirty="0">
                <a:solidFill>
                  <a:schemeClr val="bg1"/>
                </a:solidFill>
                <a:latin typeface="Times New Roman" panose="02020603050405020304" pitchFamily="18" charset="0"/>
                <a:ea typeface="宋体" panose="02010600030101010101" pitchFamily="2" charset="-122"/>
              </a:rPr>
              <a:t>2.3   </a:t>
            </a:r>
            <a:r>
              <a:rPr lang="en-US" altLang="zh-CN" sz="2400" b="0" i="1" dirty="0">
                <a:solidFill>
                  <a:schemeClr val="bg1"/>
                </a:solidFill>
                <a:latin typeface="Times New Roman" panose="02020603050405020304" pitchFamily="18" charset="0"/>
                <a:ea typeface="宋体" panose="02010600030101010101" pitchFamily="2" charset="-122"/>
              </a:rPr>
              <a:t>p</a:t>
            </a:r>
            <a:r>
              <a:rPr lang="en-US" altLang="zh-CN" sz="2400" b="0" dirty="0">
                <a:solidFill>
                  <a:schemeClr val="bg1"/>
                </a:solidFill>
                <a:latin typeface="Times New Roman" panose="02020603050405020304" pitchFamily="18" charset="0"/>
                <a:ea typeface="宋体" panose="02010600030101010101" pitchFamily="2" charset="-122"/>
              </a:rPr>
              <a:t>=2, </a:t>
            </a:r>
            <a:r>
              <a:rPr lang="en-US" altLang="zh-CN" sz="2400" b="0" i="1" dirty="0">
                <a:solidFill>
                  <a:schemeClr val="bg1"/>
                </a:solidFill>
                <a:latin typeface="Times New Roman" panose="02020603050405020304" pitchFamily="18" charset="0"/>
                <a:ea typeface="宋体" panose="02010600030101010101" pitchFamily="2" charset="-122"/>
              </a:rPr>
              <a:t>m</a:t>
            </a:r>
            <a:r>
              <a:rPr lang="en-US" altLang="zh-CN" sz="2400" b="0" dirty="0">
                <a:solidFill>
                  <a:schemeClr val="bg1"/>
                </a:solidFill>
                <a:latin typeface="Times New Roman" panose="02020603050405020304" pitchFamily="18" charset="0"/>
                <a:ea typeface="宋体" panose="02010600030101010101" pitchFamily="2" charset="-122"/>
              </a:rPr>
              <a:t>=4, </a:t>
            </a:r>
            <a:r>
              <a:rPr lang="en-US" altLang="zh-CN" sz="2400" b="0" i="1" dirty="0">
                <a:solidFill>
                  <a:schemeClr val="bg1"/>
                </a:solidFill>
                <a:latin typeface="Times New Roman" panose="02020603050405020304" pitchFamily="18" charset="0"/>
                <a:ea typeface="宋体" panose="02010600030101010101" pitchFamily="2" charset="-122"/>
              </a:rPr>
              <a:t>r</a:t>
            </a:r>
            <a:r>
              <a:rPr lang="en-US" altLang="zh-CN" sz="2400" b="0" i="1" baseline="-25000" dirty="0">
                <a:solidFill>
                  <a:schemeClr val="bg1"/>
                </a:solidFill>
                <a:latin typeface="Times New Roman" panose="02020603050405020304" pitchFamily="18" charset="0"/>
                <a:ea typeface="宋体" panose="02010600030101010101" pitchFamily="2" charset="-122"/>
              </a:rPr>
              <a:t>m</a:t>
            </a:r>
            <a:r>
              <a:rPr lang="en-US" altLang="zh-CN" sz="2400" b="0" dirty="0">
                <a:solidFill>
                  <a:schemeClr val="bg1"/>
                </a:solidFill>
                <a:latin typeface="Times New Roman" panose="02020603050405020304" pitchFamily="18" charset="0"/>
                <a:ea typeface="宋体" panose="02010600030101010101" pitchFamily="2" charset="-122"/>
              </a:rPr>
              <a:t>=16 </a:t>
            </a:r>
            <a:r>
              <a:rPr lang="zh-CN" altLang="en-US" sz="2400" b="0" dirty="0">
                <a:solidFill>
                  <a:schemeClr val="bg1"/>
                </a:solidFill>
                <a:latin typeface="Times New Roman" panose="02020603050405020304" pitchFamily="18" charset="0"/>
                <a:ea typeface="宋体" panose="02010600030101010101" pitchFamily="2" charset="-122"/>
              </a:rPr>
              <a:t>的规格化浮点数</a:t>
            </a:r>
            <a:r>
              <a:rPr lang="zh-CN" altLang="en-US" sz="2400" b="0" dirty="0">
                <a:solidFill>
                  <a:schemeClr val="tx1"/>
                </a:solidFill>
                <a:latin typeface="Times New Roman" panose="02020603050405020304" pitchFamily="18" charset="0"/>
                <a:ea typeface="宋体" panose="02010600030101010101" pitchFamily="2" charset="-122"/>
              </a:rPr>
              <a:t> </a:t>
            </a:r>
            <a:endParaRPr lang="zh-CN" altLang="en-US" sz="2400" b="0" dirty="0">
              <a:solidFill>
                <a:schemeClr val="tx1"/>
              </a:solidFill>
              <a:latin typeface="Times New Roman" panose="02020603050405020304" pitchFamily="18" charset="0"/>
              <a:ea typeface="宋体" panose="02010600030101010101" pitchFamily="2" charset="-122"/>
            </a:endParaRPr>
          </a:p>
        </p:txBody>
      </p:sp>
      <p:pic>
        <p:nvPicPr>
          <p:cNvPr id="82948" name="Picture 5" descr="未标题-1拷贝"/>
          <p:cNvPicPr>
            <a:picLocks noChangeAspect="1"/>
          </p:cNvPicPr>
          <p:nvPr/>
        </p:nvPicPr>
        <p:blipFill>
          <a:blip r:embed="rId1"/>
          <a:srcRect l="3021" t="2013" r="934" b="1260"/>
          <a:stretch>
            <a:fillRect/>
          </a:stretch>
        </p:blipFill>
        <p:spPr>
          <a:xfrm>
            <a:off x="958850" y="920115"/>
            <a:ext cx="6964680" cy="5671820"/>
          </a:xfrm>
          <a:prstGeom prst="rect">
            <a:avLst/>
          </a:prstGeom>
          <a:noFill/>
          <a:ln w="9525" cap="flat" cmpd="sng">
            <a:solidFill>
              <a:srgbClr val="000000"/>
            </a:solidFill>
            <a:prstDash val="solid"/>
            <a:miter/>
            <a:headEnd type="none" w="med" len="med"/>
            <a:tailEnd type="none" w="med" len="me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浮点数尾数基值的选择</a:t>
            </a:r>
            <a:endParaRPr lang="zh-CN" altLang="en-US"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000000"/>
                </a:solidFill>
                <a:latin typeface="楷体_GB2312" pitchFamily="49" charset="-122"/>
                <a:ea typeface="楷体_GB2312" pitchFamily="49" charset="-122"/>
              </a:rPr>
              <a:t>可表示数的范围</a:t>
            </a:r>
            <a:endParaRPr lang="zh-CN" altLang="en-US" b="1" dirty="0">
              <a:solidFill>
                <a:srgbClr val="000000"/>
              </a:solidFill>
              <a:latin typeface="楷体_GB2312" pitchFamily="49" charset="-122"/>
              <a:ea typeface="楷体_GB2312" pitchFamily="49" charset="-122"/>
            </a:endParaRPr>
          </a:p>
          <a:p>
            <a:pPr lvl="2" eaLnBrk="1" hangingPunct="1">
              <a:spcBef>
                <a:spcPts val="1800"/>
              </a:spcBef>
            </a:pPr>
            <a:r>
              <a:rPr lang="zh-CN" altLang="en-US" b="1" dirty="0">
                <a:latin typeface="楷体_GB2312" pitchFamily="49" charset="-122"/>
                <a:ea typeface="楷体_GB2312" pitchFamily="49" charset="-122"/>
              </a:rPr>
              <a:t>随着</a:t>
            </a:r>
            <a:r>
              <a:rPr lang="en-US" altLang="zh-CN" b="1" dirty="0">
                <a:latin typeface="楷体_GB2312" pitchFamily="49" charset="-122"/>
                <a:ea typeface="楷体_GB2312" pitchFamily="49" charset="-122"/>
              </a:rPr>
              <a:t>r</a:t>
            </a:r>
            <a:r>
              <a:rPr lang="en-US" altLang="zh-CN" b="1" baseline="-25000" dirty="0">
                <a:latin typeface="楷体_GB2312" pitchFamily="49" charset="-122"/>
                <a:ea typeface="楷体_GB2312" pitchFamily="49" charset="-122"/>
              </a:rPr>
              <a:t>m</a:t>
            </a:r>
            <a:r>
              <a:rPr lang="zh-CN" altLang="en-US" b="1" dirty="0">
                <a:latin typeface="楷体_GB2312" pitchFamily="49" charset="-122"/>
                <a:ea typeface="楷体_GB2312" pitchFamily="49" charset="-122"/>
              </a:rPr>
              <a:t>增大，可表示的范围增大；</a:t>
            </a:r>
            <a:endParaRPr lang="zh-CN" altLang="en-US" b="1" dirty="0">
              <a:latin typeface="楷体_GB2312" pitchFamily="49" charset="-122"/>
              <a:ea typeface="楷体_GB2312" pitchFamily="49" charset="-122"/>
            </a:endParaRPr>
          </a:p>
          <a:p>
            <a:pPr lvl="2" eaLnBrk="1" hangingPunct="1">
              <a:spcBef>
                <a:spcPts val="1800"/>
              </a:spcBef>
            </a:pPr>
            <a:r>
              <a:rPr lang="zh-CN" altLang="en-US" b="1" dirty="0">
                <a:latin typeface="楷体_GB2312" pitchFamily="49" charset="-122"/>
                <a:ea typeface="楷体_GB2312" pitchFamily="49" charset="-122"/>
              </a:rPr>
              <a:t>随着</a:t>
            </a:r>
            <a:r>
              <a:rPr lang="en-US" altLang="zh-CN" b="1" dirty="0">
                <a:latin typeface="楷体_GB2312" pitchFamily="49" charset="-122"/>
                <a:ea typeface="楷体_GB2312" pitchFamily="49" charset="-122"/>
              </a:rPr>
              <a:t>r</a:t>
            </a:r>
            <a:r>
              <a:rPr lang="en-US" altLang="zh-CN" b="1" baseline="-25000" dirty="0">
                <a:latin typeface="楷体_GB2312" pitchFamily="49" charset="-122"/>
                <a:ea typeface="楷体_GB2312" pitchFamily="49" charset="-122"/>
              </a:rPr>
              <a:t>m</a:t>
            </a:r>
            <a:r>
              <a:rPr lang="zh-CN" altLang="en-US" b="1" dirty="0">
                <a:latin typeface="楷体_GB2312" pitchFamily="49" charset="-122"/>
                <a:ea typeface="楷体_GB2312" pitchFamily="49" charset="-122"/>
              </a:rPr>
              <a:t>增大，可表示数的最小值</a:t>
            </a:r>
            <a:r>
              <a:rPr lang="en-US" altLang="zh-CN" b="1" dirty="0">
                <a:latin typeface="楷体_GB2312" pitchFamily="49" charset="-122"/>
                <a:ea typeface="楷体_GB2312" pitchFamily="49" charset="-122"/>
              </a:rPr>
              <a:t>r</a:t>
            </a:r>
            <a:r>
              <a:rPr lang="en-US" altLang="zh-CN" b="1" baseline="-25000" dirty="0">
                <a:latin typeface="楷体_GB2312" pitchFamily="49" charset="-122"/>
                <a:ea typeface="楷体_GB2312" pitchFamily="49" charset="-122"/>
              </a:rPr>
              <a:t>m</a:t>
            </a:r>
            <a:r>
              <a:rPr lang="en-US" altLang="zh-CN" b="1" baseline="30000" dirty="0">
                <a:latin typeface="楷体_GB2312" pitchFamily="49" charset="-122"/>
                <a:ea typeface="楷体_GB2312" pitchFamily="49" charset="-122"/>
              </a:rPr>
              <a:t>-1</a:t>
            </a:r>
            <a:r>
              <a:rPr lang="zh-CN" altLang="en-US" b="1" dirty="0">
                <a:latin typeface="楷体_GB2312" pitchFamily="49" charset="-122"/>
                <a:ea typeface="楷体_GB2312" pitchFamily="49" charset="-122"/>
              </a:rPr>
              <a:t>将减少；</a:t>
            </a:r>
            <a:endParaRPr lang="zh-CN" altLang="en-US" b="1" dirty="0">
              <a:latin typeface="楷体_GB2312" pitchFamily="49" charset="-122"/>
              <a:ea typeface="楷体_GB2312" pitchFamily="49" charset="-122"/>
            </a:endParaRPr>
          </a:p>
          <a:p>
            <a:pPr lvl="1" eaLnBrk="1" hangingPunct="1">
              <a:spcBef>
                <a:spcPts val="1800"/>
              </a:spcBef>
            </a:pPr>
            <a:r>
              <a:rPr lang="zh-CN" altLang="en-US" b="1" dirty="0">
                <a:solidFill>
                  <a:srgbClr val="000000"/>
                </a:solidFill>
                <a:latin typeface="楷体_GB2312" pitchFamily="49" charset="-122"/>
                <a:ea typeface="楷体_GB2312" pitchFamily="49" charset="-122"/>
              </a:rPr>
              <a:t>可表示数的个数</a:t>
            </a:r>
            <a:endParaRPr lang="zh-CN" altLang="en-US" b="1" dirty="0">
              <a:solidFill>
                <a:srgbClr val="000000"/>
              </a:solidFill>
              <a:latin typeface="楷体_GB2312" pitchFamily="49" charset="-122"/>
              <a:ea typeface="楷体_GB2312" pitchFamily="49" charset="-122"/>
            </a:endParaRPr>
          </a:p>
          <a:p>
            <a:pPr lvl="2" eaLnBrk="1" hangingPunct="1">
              <a:spcBef>
                <a:spcPts val="1800"/>
              </a:spcBef>
            </a:pPr>
            <a:r>
              <a:rPr lang="en-US" altLang="zh-CN" b="1" dirty="0">
                <a:latin typeface="楷体_GB2312" pitchFamily="49" charset="-122"/>
                <a:ea typeface="楷体_GB2312" pitchFamily="49" charset="-122"/>
              </a:rPr>
              <a:t>2</a:t>
            </a:r>
            <a:r>
              <a:rPr lang="en-US" altLang="zh-CN" b="1" baseline="30000" dirty="0">
                <a:latin typeface="楷体_GB2312" pitchFamily="49" charset="-122"/>
                <a:ea typeface="楷体_GB2312" pitchFamily="49" charset="-122"/>
              </a:rPr>
              <a:t>p+m</a:t>
            </a:r>
            <a:r>
              <a:rPr lang="en-US" altLang="zh-CN" b="1" dirty="0">
                <a:latin typeface="楷体_GB2312" pitchFamily="49" charset="-122"/>
                <a:ea typeface="楷体_GB2312" pitchFamily="49" charset="-122"/>
              </a:rPr>
              <a:t>*(1-</a:t>
            </a:r>
            <a:r>
              <a:rPr lang="en-US" altLang="zh-CN" b="1" dirty="0">
                <a:latin typeface="楷体_GB2312" pitchFamily="49" charset="-122"/>
                <a:ea typeface="楷体_GB2312" pitchFamily="49" charset="-122"/>
                <a:sym typeface="+mn-ea"/>
              </a:rPr>
              <a:t>r</a:t>
            </a:r>
            <a:r>
              <a:rPr lang="en-US" altLang="zh-CN" b="1" baseline="-25000" dirty="0">
                <a:latin typeface="楷体_GB2312" pitchFamily="49" charset="-122"/>
                <a:ea typeface="楷体_GB2312" pitchFamily="49" charset="-122"/>
                <a:sym typeface="+mn-ea"/>
              </a:rPr>
              <a:t>m</a:t>
            </a:r>
            <a:r>
              <a:rPr lang="en-US" altLang="zh-CN" b="1" baseline="30000" dirty="0">
                <a:latin typeface="楷体_GB2312" pitchFamily="49" charset="-122"/>
                <a:ea typeface="楷体_GB2312" pitchFamily="49" charset="-122"/>
              </a:rPr>
              <a:t>-1</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，其中</a:t>
            </a:r>
            <a:r>
              <a:rPr lang="en-US" altLang="zh-CN" b="1" dirty="0">
                <a:latin typeface="楷体_GB2312" pitchFamily="49" charset="-122"/>
                <a:ea typeface="楷体_GB2312" pitchFamily="49" charset="-122"/>
              </a:rPr>
              <a:t>2</a:t>
            </a:r>
            <a:r>
              <a:rPr lang="en-US" altLang="zh-CN" b="1" baseline="30000" dirty="0">
                <a:latin typeface="楷体_GB2312" pitchFamily="49" charset="-122"/>
                <a:ea typeface="楷体_GB2312" pitchFamily="49" charset="-122"/>
              </a:rPr>
              <a:t>p+m</a:t>
            </a:r>
            <a:r>
              <a:rPr lang="zh-CN" altLang="en-US" b="1" dirty="0">
                <a:latin typeface="楷体_GB2312" pitchFamily="49" charset="-122"/>
                <a:ea typeface="楷体_GB2312" pitchFamily="49" charset="-122"/>
              </a:rPr>
              <a:t>为常数，所以</a:t>
            </a:r>
            <a:r>
              <a:rPr lang="en-US" altLang="zh-CN" b="1" dirty="0">
                <a:latin typeface="楷体_GB2312" pitchFamily="49" charset="-122"/>
                <a:ea typeface="楷体_GB2312" pitchFamily="49" charset="-122"/>
              </a:rPr>
              <a:t>r</a:t>
            </a:r>
            <a:r>
              <a:rPr lang="en-US" altLang="zh-CN" b="1" baseline="-25000" dirty="0">
                <a:latin typeface="楷体_GB2312" pitchFamily="49" charset="-122"/>
                <a:ea typeface="楷体_GB2312" pitchFamily="49" charset="-122"/>
              </a:rPr>
              <a:t>m</a:t>
            </a:r>
            <a:r>
              <a:rPr lang="zh-CN" altLang="en-US" b="1" dirty="0">
                <a:latin typeface="楷体_GB2312" pitchFamily="49" charset="-122"/>
                <a:ea typeface="楷体_GB2312" pitchFamily="49" charset="-122"/>
              </a:rPr>
              <a:t>的增大将因（</a:t>
            </a:r>
            <a:r>
              <a:rPr lang="en-US" altLang="zh-CN" b="1" dirty="0">
                <a:latin typeface="楷体_GB2312" pitchFamily="49" charset="-122"/>
                <a:ea typeface="楷体_GB2312" pitchFamily="49" charset="-122"/>
              </a:rPr>
              <a:t>1-</a:t>
            </a:r>
            <a:r>
              <a:rPr lang="en-US" altLang="zh-CN" b="1" dirty="0">
                <a:latin typeface="楷体_GB2312" pitchFamily="49" charset="-122"/>
                <a:ea typeface="楷体_GB2312" pitchFamily="49" charset="-122"/>
                <a:sym typeface="+mn-ea"/>
              </a:rPr>
              <a:t>r</a:t>
            </a:r>
            <a:r>
              <a:rPr lang="en-US" altLang="zh-CN" b="1" baseline="-25000" dirty="0">
                <a:latin typeface="楷体_GB2312" pitchFamily="49" charset="-122"/>
                <a:ea typeface="楷体_GB2312" pitchFamily="49" charset="-122"/>
                <a:sym typeface="+mn-ea"/>
              </a:rPr>
              <a:t>m</a:t>
            </a:r>
            <a:r>
              <a:rPr lang="en-US" altLang="zh-CN" b="1" baseline="30000" dirty="0">
                <a:latin typeface="楷体_GB2312" pitchFamily="49" charset="-122"/>
                <a:ea typeface="楷体_GB2312" pitchFamily="49" charset="-122"/>
              </a:rPr>
              <a:t>-1</a:t>
            </a:r>
            <a:r>
              <a:rPr lang="zh-CN" altLang="en-US" b="1" dirty="0">
                <a:latin typeface="楷体_GB2312" pitchFamily="49" charset="-122"/>
                <a:ea typeface="楷体_GB2312" pitchFamily="49" charset="-122"/>
              </a:rPr>
              <a:t>）增大而使可表示数的个数增多。</a:t>
            </a:r>
            <a:endParaRPr lang="zh-CN" altLang="en-US" b="1" dirty="0">
              <a:latin typeface="楷体_GB2312" pitchFamily="49" charset="-122"/>
              <a:ea typeface="楷体_GB2312" pitchFamily="49" charset="-122"/>
            </a:endParaRPr>
          </a:p>
          <a:p>
            <a:pPr lvl="1" eaLnBrk="1" hangingPunct="1"/>
            <a:endParaRPr lang="zh-CN" altLang="en-US" dirty="0">
              <a:solidFill>
                <a:srgbClr val="000000"/>
              </a:solidFill>
              <a:latin typeface="楷体_GB2312" pitchFamily="49" charset="-122"/>
              <a:ea typeface="楷体_GB2312" pitchFamily="49" charset="-122"/>
            </a:endParaRPr>
          </a:p>
        </p:txBody>
      </p:sp>
      <p:sp>
        <p:nvSpPr>
          <p:cNvPr id="83971"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3"/>
          <p:cNvSpPr>
            <a:spLocks noGrp="1"/>
          </p:cNvSpPr>
          <p:nvPr>
            <p:ph idx="1" hasCustomPrompt="1"/>
          </p:nvPr>
        </p:nvSpPr>
        <p:spPr/>
        <p:txBody>
          <a:bodyPr vert="horz" wrap="square" lIns="91440" tIns="45720" rIns="91440" bIns="45720" anchor="t" anchorCtr="0"/>
          <a:p>
            <a:pPr lvl="1" eaLnBrk="1" hangingPunct="1">
              <a:spcBef>
                <a:spcPts val="1800"/>
              </a:spcBef>
            </a:pPr>
            <a:r>
              <a:rPr lang="zh-CN" altLang="en-US" b="1" dirty="0">
                <a:solidFill>
                  <a:srgbClr val="000000"/>
                </a:solidFill>
                <a:latin typeface="楷体_GB2312"/>
                <a:ea typeface="楷体_GB2312"/>
              </a:rPr>
              <a:t>数在数轴上得</a:t>
            </a:r>
            <a:r>
              <a:rPr lang="zh-CN" altLang="en-US" b="1" dirty="0">
                <a:solidFill>
                  <a:srgbClr val="000000"/>
                </a:solidFill>
                <a:latin typeface="楷体_GB2312"/>
                <a:ea typeface="楷体_GB2312"/>
              </a:rPr>
              <a:t>分布</a:t>
            </a:r>
            <a:endParaRPr lang="zh-CN" altLang="en-US" b="1" dirty="0">
              <a:solidFill>
                <a:srgbClr val="000000"/>
              </a:solidFill>
              <a:latin typeface="楷体_GB2312"/>
              <a:ea typeface="楷体_GB2312"/>
            </a:endParaRPr>
          </a:p>
          <a:p>
            <a:pPr lvl="2" eaLnBrk="1" hangingPunct="1">
              <a:spcBef>
                <a:spcPts val="1800"/>
              </a:spcBef>
            </a:pPr>
            <a:r>
              <a:rPr lang="en-US" altLang="zh-CN" sz="2000" b="1" dirty="0">
                <a:solidFill>
                  <a:srgbClr val="000000"/>
                </a:solidFill>
                <a:latin typeface="楷体_GB2312"/>
                <a:ea typeface="楷体_GB2312"/>
              </a:rPr>
              <a:t>r</a:t>
            </a:r>
            <a:r>
              <a:rPr lang="en-US" altLang="zh-CN" sz="2000" b="1" baseline="-25000" dirty="0">
                <a:solidFill>
                  <a:srgbClr val="000000"/>
                </a:solidFill>
                <a:latin typeface="楷体_GB2312"/>
                <a:ea typeface="楷体_GB2312"/>
              </a:rPr>
              <a:t>m</a:t>
            </a:r>
            <a:r>
              <a:rPr lang="zh-CN" altLang="en-US" sz="2000" b="1" dirty="0">
                <a:solidFill>
                  <a:srgbClr val="000000"/>
                </a:solidFill>
                <a:latin typeface="楷体_GB2312"/>
                <a:ea typeface="楷体_GB2312"/>
              </a:rPr>
              <a:t>越大，数在数轴上的分布越稀，数的表示精度自然就下降</a:t>
            </a:r>
            <a:endParaRPr lang="zh-CN" altLang="en-US" sz="2000" b="1" dirty="0">
              <a:solidFill>
                <a:srgbClr val="000000"/>
              </a:solidFill>
              <a:latin typeface="楷体_GB2312"/>
              <a:ea typeface="楷体_GB2312"/>
            </a:endParaRPr>
          </a:p>
          <a:p>
            <a:pPr marL="914400" lvl="2" indent="0" eaLnBrk="1" hangingPunct="1">
              <a:spcBef>
                <a:spcPts val="1800"/>
              </a:spcBef>
              <a:buNone/>
            </a:pPr>
            <a:endParaRPr lang="zh-CN" altLang="en-US" b="1" dirty="0">
              <a:solidFill>
                <a:srgbClr val="000000"/>
              </a:solidFill>
              <a:latin typeface="楷体_GB2312"/>
              <a:ea typeface="楷体_GB2312"/>
            </a:endParaRPr>
          </a:p>
          <a:p>
            <a:pPr eaLnBrk="1" hangingPunct="1"/>
            <a:endParaRPr lang="zh-CN" altLang="en-US" dirty="0"/>
          </a:p>
        </p:txBody>
      </p:sp>
      <p:sp>
        <p:nvSpPr>
          <p:cNvPr id="91139"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2.1.4 </a:t>
            </a:r>
            <a:r>
              <a:rPr lang="zh-CN" altLang="en-US" sz="2800" dirty="0">
                <a:solidFill>
                  <a:srgbClr val="000000"/>
                </a:solidFill>
                <a:latin typeface="Times New Roman" panose="02020603050405020304" pitchFamily="18" charset="0"/>
                <a:ea typeface="楷体_GB2312"/>
              </a:rPr>
              <a:t>浮点数尾数基值的选择技术</a:t>
            </a:r>
            <a:endParaRPr lang="zh-CN" altLang="en-US" sz="2800" dirty="0">
              <a:latin typeface="Times New Roman" panose="02020603050405020304" pitchFamily="18" charset="0"/>
              <a:ea typeface="楷体_GB231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2"/>
          <p:cNvSpPr>
            <a:spLocks noGrp="1"/>
          </p:cNvSpPr>
          <p:nvPr>
            <p:ph type="title"/>
          </p:nvPr>
        </p:nvSpPr>
        <p:spPr/>
        <p:txBody>
          <a:bodyPr vert="horz" wrap="square" lIns="91440" tIns="45720" rIns="91440" bIns="45720" anchor="ctr" anchorCtr="0"/>
          <a:p>
            <a:pPr eaLnBrk="1" hangingPunct="1"/>
            <a:endParaRPr lang="zh-CN" altLang="en-US" dirty="0"/>
          </a:p>
        </p:txBody>
      </p:sp>
      <p:sp>
        <p:nvSpPr>
          <p:cNvPr id="92163" name="Text Box 4"/>
          <p:cNvSpPr txBox="1"/>
          <p:nvPr/>
        </p:nvSpPr>
        <p:spPr>
          <a:xfrm>
            <a:off x="1466850" y="201613"/>
            <a:ext cx="5260975" cy="457200"/>
          </a:xfrm>
          <a:prstGeom prst="rect">
            <a:avLst/>
          </a:prstGeom>
          <a:solidFill>
            <a:schemeClr val="tx1"/>
          </a:solid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zh-CN" altLang="en-US" sz="2400" dirty="0">
                <a:solidFill>
                  <a:schemeClr val="bg1"/>
                </a:solidFill>
                <a:latin typeface="Times New Roman" panose="02020603050405020304" pitchFamily="18" charset="0"/>
                <a:ea typeface="宋体" panose="02010600030101010101" pitchFamily="2" charset="-122"/>
              </a:rPr>
              <a:t>表 </a:t>
            </a:r>
            <a:r>
              <a:rPr lang="en-US" altLang="zh-CN" sz="2400" dirty="0">
                <a:solidFill>
                  <a:schemeClr val="bg1"/>
                </a:solidFill>
                <a:latin typeface="Times New Roman" panose="02020603050405020304" pitchFamily="18" charset="0"/>
                <a:ea typeface="宋体" panose="02010600030101010101" pitchFamily="2" charset="-122"/>
              </a:rPr>
              <a:t>2.2  </a:t>
            </a:r>
            <a:r>
              <a:rPr lang="en-US" altLang="zh-CN" sz="2400" i="1" dirty="0">
                <a:solidFill>
                  <a:schemeClr val="bg1"/>
                </a:solidFill>
                <a:latin typeface="Times New Roman" panose="02020603050405020304" pitchFamily="18" charset="0"/>
                <a:ea typeface="宋体" panose="02010600030101010101" pitchFamily="2" charset="-122"/>
              </a:rPr>
              <a:t>q</a:t>
            </a:r>
            <a:r>
              <a:rPr lang="en-US" altLang="zh-CN" sz="2400" dirty="0">
                <a:solidFill>
                  <a:schemeClr val="bg1"/>
                </a:solidFill>
                <a:latin typeface="Times New Roman" panose="02020603050405020304" pitchFamily="18" charset="0"/>
                <a:ea typeface="宋体" panose="02010600030101010101" pitchFamily="2" charset="-122"/>
              </a:rPr>
              <a:t>=2, </a:t>
            </a:r>
            <a:r>
              <a:rPr lang="en-US" altLang="zh-CN" sz="2400" i="1" dirty="0">
                <a:solidFill>
                  <a:schemeClr val="bg1"/>
                </a:solidFill>
                <a:latin typeface="Times New Roman" panose="02020603050405020304" pitchFamily="18" charset="0"/>
                <a:ea typeface="宋体" panose="02010600030101010101" pitchFamily="2" charset="-122"/>
              </a:rPr>
              <a:t>p</a:t>
            </a:r>
            <a:r>
              <a:rPr lang="en-US" altLang="zh-CN" sz="2400" dirty="0">
                <a:solidFill>
                  <a:schemeClr val="bg1"/>
                </a:solidFill>
                <a:latin typeface="Times New Roman" panose="02020603050405020304" pitchFamily="18" charset="0"/>
                <a:ea typeface="宋体" panose="02010600030101010101" pitchFamily="2" charset="-122"/>
              </a:rPr>
              <a:t>=4, </a:t>
            </a:r>
            <a:r>
              <a:rPr lang="en-US" altLang="zh-CN" sz="2400" i="1" dirty="0">
                <a:solidFill>
                  <a:schemeClr val="bg1"/>
                </a:solidFill>
                <a:latin typeface="Times New Roman" panose="02020603050405020304" pitchFamily="18" charset="0"/>
                <a:ea typeface="宋体" panose="02010600030101010101" pitchFamily="2" charset="-122"/>
              </a:rPr>
              <a:t>r</a:t>
            </a:r>
            <a:r>
              <a:rPr lang="en-US" altLang="zh-CN" sz="2400" i="1" baseline="-25000" dirty="0">
                <a:solidFill>
                  <a:schemeClr val="bg1"/>
                </a:solidFill>
                <a:latin typeface="Times New Roman" panose="02020603050405020304" pitchFamily="18" charset="0"/>
                <a:ea typeface="宋体" panose="02010600030101010101" pitchFamily="2" charset="-122"/>
              </a:rPr>
              <a:t>m</a:t>
            </a:r>
            <a:r>
              <a:rPr lang="en-US" altLang="zh-CN" sz="2400" dirty="0">
                <a:solidFill>
                  <a:schemeClr val="bg1"/>
                </a:solidFill>
                <a:latin typeface="Times New Roman" panose="02020603050405020304" pitchFamily="18" charset="0"/>
                <a:ea typeface="宋体" panose="02010600030101010101" pitchFamily="2" charset="-122"/>
              </a:rPr>
              <a:t>=2 </a:t>
            </a:r>
            <a:r>
              <a:rPr lang="zh-CN" altLang="en-US" sz="2400" dirty="0">
                <a:solidFill>
                  <a:schemeClr val="bg1"/>
                </a:solidFill>
                <a:latin typeface="Times New Roman" panose="02020603050405020304" pitchFamily="18" charset="0"/>
                <a:ea typeface="宋体" panose="02010600030101010101" pitchFamily="2" charset="-122"/>
              </a:rPr>
              <a:t>的规格化浮点数</a:t>
            </a:r>
            <a:r>
              <a:rPr lang="zh-CN" altLang="en-US" sz="2400" dirty="0">
                <a:solidFill>
                  <a:schemeClr val="tx1"/>
                </a:solidFill>
                <a:latin typeface="Times New Roman" panose="02020603050405020304" pitchFamily="18" charset="0"/>
                <a:ea typeface="宋体" panose="02010600030101010101" pitchFamily="2" charset="-122"/>
              </a:rPr>
              <a:t> </a:t>
            </a:r>
            <a:endParaRPr lang="zh-CN" altLang="en-US" sz="2400" dirty="0">
              <a:solidFill>
                <a:schemeClr val="tx1"/>
              </a:solidFill>
              <a:latin typeface="Times New Roman" panose="02020603050405020304" pitchFamily="18" charset="0"/>
              <a:ea typeface="宋体" panose="02010600030101010101" pitchFamily="2" charset="-122"/>
            </a:endParaRPr>
          </a:p>
        </p:txBody>
      </p:sp>
      <p:pic>
        <p:nvPicPr>
          <p:cNvPr id="92164" name="Picture 5"/>
          <p:cNvPicPr>
            <a:picLocks noChangeAspect="1"/>
          </p:cNvPicPr>
          <p:nvPr/>
        </p:nvPicPr>
        <p:blipFill>
          <a:blip r:embed="rId1"/>
          <a:stretch>
            <a:fillRect/>
          </a:stretch>
        </p:blipFill>
        <p:spPr>
          <a:xfrm>
            <a:off x="-57150" y="1063625"/>
            <a:ext cx="9142413" cy="5153025"/>
          </a:xfrm>
          <a:prstGeom prst="rect">
            <a:avLst/>
          </a:prstGeom>
          <a:noFill/>
          <a:ln w="9525">
            <a:noFill/>
          </a:ln>
        </p:spPr>
      </p:pic>
      <p:sp>
        <p:nvSpPr>
          <p:cNvPr id="92165" name="椭圆 1"/>
          <p:cNvSpPr/>
          <p:nvPr/>
        </p:nvSpPr>
        <p:spPr>
          <a:xfrm>
            <a:off x="4513263" y="2311400"/>
            <a:ext cx="558800" cy="368300"/>
          </a:xfrm>
          <a:prstGeom prst="ellipse">
            <a:avLst/>
          </a:prstGeom>
          <a:noFill/>
          <a:ln w="952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92166" name="椭圆 5"/>
          <p:cNvSpPr/>
          <p:nvPr/>
        </p:nvSpPr>
        <p:spPr>
          <a:xfrm>
            <a:off x="6122988" y="2311400"/>
            <a:ext cx="558800" cy="368300"/>
          </a:xfrm>
          <a:prstGeom prst="ellipse">
            <a:avLst/>
          </a:prstGeom>
          <a:noFill/>
          <a:ln w="952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92167" name="文本框 2"/>
          <p:cNvSpPr txBox="1"/>
          <p:nvPr/>
        </p:nvSpPr>
        <p:spPr>
          <a:xfrm>
            <a:off x="5072063" y="6343650"/>
            <a:ext cx="87788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dirty="0">
                <a:solidFill>
                  <a:srgbClr val="FF0000"/>
                </a:solidFill>
                <a:latin typeface="Times New Roman" panose="02020603050405020304" pitchFamily="18" charset="0"/>
              </a:rPr>
              <a:t>15</a:t>
            </a:r>
            <a:r>
              <a:rPr lang="zh-CN" altLang="en-US" sz="1800" dirty="0">
                <a:solidFill>
                  <a:srgbClr val="FF0000"/>
                </a:solidFill>
                <a:latin typeface="Times New Roman" panose="02020603050405020304" pitchFamily="18" charset="0"/>
              </a:rPr>
              <a:t>个值</a:t>
            </a:r>
            <a:endParaRPr lang="zh-CN" altLang="en-US" sz="1800" dirty="0">
              <a:solidFill>
                <a:srgbClr val="FF0000"/>
              </a:solidFill>
              <a:latin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356355" name="Rectangle 3"/>
          <p:cNvSpPr>
            <a:spLocks noGrp="1"/>
          </p:cNvSpPr>
          <p:nvPr>
            <p:ph idx="1" hasCustomPrompt="1"/>
          </p:nvPr>
        </p:nvSpPr>
        <p:spPr>
          <a:xfrm>
            <a:off x="469900" y="1022350"/>
            <a:ext cx="8229600" cy="5603875"/>
          </a:xfrm>
        </p:spPr>
        <p:txBody>
          <a:bodyPr vert="horz" wrap="square" lIns="91440" tIns="45720" rIns="91440" bIns="45720" anchor="t" anchorCtr="0"/>
          <a:p>
            <a:pPr eaLnBrk="1" hangingPunct="1">
              <a:lnSpc>
                <a:spcPct val="90000"/>
              </a:lnSpc>
            </a:pPr>
            <a:r>
              <a:rPr lang="zh-CN" altLang="en-US" dirty="0">
                <a:solidFill>
                  <a:srgbClr val="000000"/>
                </a:solidFill>
                <a:ea typeface="楷体_GB2312" pitchFamily="49" charset="-122"/>
              </a:rPr>
              <a:t>从</a:t>
            </a:r>
            <a:r>
              <a:rPr lang="zh-CN" altLang="en-US" dirty="0">
                <a:solidFill>
                  <a:srgbClr val="0000CC"/>
                </a:solidFill>
                <a:ea typeface="楷体_GB2312" pitchFamily="49" charset="-122"/>
              </a:rPr>
              <a:t>系统结构</a:t>
            </a:r>
            <a:r>
              <a:rPr lang="zh-CN" altLang="en-US" dirty="0">
                <a:solidFill>
                  <a:srgbClr val="000000"/>
                </a:solidFill>
                <a:ea typeface="楷体_GB2312" pitchFamily="49" charset="-122"/>
              </a:rPr>
              <a:t>的观点来看，数据类型可分为</a:t>
            </a:r>
            <a:endParaRPr lang="zh-CN" altLang="en-US" dirty="0">
              <a:solidFill>
                <a:srgbClr val="000000"/>
              </a:solidFill>
              <a:ea typeface="楷体_GB2312" pitchFamily="49" charset="-122"/>
            </a:endParaRPr>
          </a:p>
          <a:p>
            <a:pPr lvl="1" algn="just" eaLnBrk="1" hangingPunct="1">
              <a:lnSpc>
                <a:spcPct val="90000"/>
              </a:lnSpc>
              <a:spcBef>
                <a:spcPts val="1200"/>
              </a:spcBef>
            </a:pPr>
            <a:r>
              <a:rPr lang="zh-CN" altLang="en-US" b="1" dirty="0">
                <a:solidFill>
                  <a:srgbClr val="FF0000"/>
                </a:solidFill>
                <a:ea typeface="楷体_GB2312" pitchFamily="49" charset="-122"/>
              </a:rPr>
              <a:t>基本数据类型</a:t>
            </a:r>
            <a:endParaRPr lang="zh-CN" altLang="en-US" b="1" dirty="0">
              <a:solidFill>
                <a:srgbClr val="FF0000"/>
              </a:solidFill>
              <a:ea typeface="楷体_GB2312" pitchFamily="49" charset="-122"/>
            </a:endParaRPr>
          </a:p>
          <a:p>
            <a:pPr lvl="2" algn="just" eaLnBrk="1" hangingPunct="1">
              <a:lnSpc>
                <a:spcPct val="90000"/>
              </a:lnSpc>
            </a:pPr>
            <a:r>
              <a:rPr lang="zh-CN" altLang="en-US" b="1" dirty="0">
                <a:solidFill>
                  <a:srgbClr val="000000"/>
                </a:solidFill>
                <a:latin typeface="楷体_GB2312" pitchFamily="49" charset="-122"/>
                <a:ea typeface="楷体_GB2312" pitchFamily="49" charset="-122"/>
              </a:rPr>
              <a:t>一般包括二进制位及其位串、整数及自然数、实数</a:t>
            </a:r>
            <a:r>
              <a:rPr lang="en-US" altLang="zh-CN" b="1" dirty="0">
                <a:solidFill>
                  <a:srgbClr val="0000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浮点数</a:t>
            </a:r>
            <a:r>
              <a:rPr lang="en-US" altLang="zh-CN" b="1" dirty="0">
                <a:solidFill>
                  <a:srgbClr val="0000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、字符和布尔数等</a:t>
            </a:r>
            <a:r>
              <a:rPr lang="zh-CN" altLang="en-US" dirty="0">
                <a:solidFill>
                  <a:srgbClr val="000000"/>
                </a:solidFill>
              </a:rPr>
              <a:t>；</a:t>
            </a:r>
            <a:endParaRPr lang="zh-CN" altLang="en-US" b="1" dirty="0">
              <a:solidFill>
                <a:srgbClr val="000000"/>
              </a:solidFill>
              <a:ea typeface="楷体_GB2312" pitchFamily="49" charset="-122"/>
            </a:endParaRPr>
          </a:p>
          <a:p>
            <a:pPr lvl="1" algn="just" eaLnBrk="1" hangingPunct="1">
              <a:lnSpc>
                <a:spcPct val="90000"/>
              </a:lnSpc>
              <a:spcBef>
                <a:spcPts val="1200"/>
              </a:spcBef>
            </a:pPr>
            <a:r>
              <a:rPr lang="zh-CN" altLang="en-US" b="1" dirty="0">
                <a:solidFill>
                  <a:srgbClr val="FF0000"/>
                </a:solidFill>
                <a:ea typeface="楷体_GB2312" pitchFamily="49" charset="-122"/>
              </a:rPr>
              <a:t>结构数据类型</a:t>
            </a:r>
            <a:endParaRPr lang="zh-CN" altLang="en-US" b="1" dirty="0">
              <a:solidFill>
                <a:srgbClr val="FF0000"/>
              </a:solidFill>
              <a:ea typeface="楷体_GB2312" pitchFamily="49" charset="-122"/>
            </a:endParaRPr>
          </a:p>
          <a:p>
            <a:pPr lvl="2" algn="just" eaLnBrk="1" hangingPunct="1">
              <a:lnSpc>
                <a:spcPct val="90000"/>
              </a:lnSpc>
            </a:pPr>
            <a:r>
              <a:rPr lang="zh-CN" altLang="en-US" b="1" dirty="0">
                <a:solidFill>
                  <a:srgbClr val="000000"/>
                </a:solidFill>
                <a:ea typeface="楷体_GB2312" pitchFamily="49" charset="-122"/>
              </a:rPr>
              <a:t>一组由相互有关的数据元素复合而成的数据类型，这些数据元素可以是基本数据类型中的元素，也可以是结构数据类型本身中的元素；</a:t>
            </a:r>
            <a:endParaRPr lang="en-US" altLang="zh-CN" b="1" dirty="0">
              <a:solidFill>
                <a:srgbClr val="000000"/>
              </a:solidFill>
              <a:ea typeface="楷体_GB2312" pitchFamily="49" charset="-122"/>
            </a:endParaRPr>
          </a:p>
          <a:p>
            <a:pPr lvl="2" algn="just" eaLnBrk="1" hangingPunct="1">
              <a:lnSpc>
                <a:spcPct val="90000"/>
              </a:lnSpc>
            </a:pPr>
            <a:r>
              <a:rPr lang="zh-CN" altLang="en-US" b="1" dirty="0">
                <a:solidFill>
                  <a:srgbClr val="000000"/>
                </a:solidFill>
                <a:ea typeface="楷体_GB2312" pitchFamily="49" charset="-122"/>
              </a:rPr>
              <a:t>这些数据是有结构的，包括</a:t>
            </a:r>
            <a:r>
              <a:rPr lang="zh-CN" altLang="en-US" b="1" u="sng" dirty="0">
                <a:solidFill>
                  <a:srgbClr val="0000CC"/>
                </a:solidFill>
                <a:ea typeface="楷体_GB2312" pitchFamily="49" charset="-122"/>
              </a:rPr>
              <a:t>向量和数组、字符串、堆栈、队列、记录</a:t>
            </a:r>
            <a:r>
              <a:rPr lang="zh-CN" altLang="en-US" b="1" dirty="0">
                <a:solidFill>
                  <a:srgbClr val="000000"/>
                </a:solidFill>
                <a:ea typeface="楷体_GB2312" pitchFamily="49" charset="-122"/>
              </a:rPr>
              <a:t>等，结构数据类型中的元素不一定都具有相同类型；</a:t>
            </a:r>
            <a:endParaRPr lang="zh-CN" altLang="en-US" b="1" dirty="0">
              <a:solidFill>
                <a:srgbClr val="000000"/>
              </a:solidFill>
              <a:ea typeface="楷体_GB2312" pitchFamily="49" charset="-122"/>
            </a:endParaRPr>
          </a:p>
          <a:p>
            <a:pPr lvl="1" algn="just" eaLnBrk="1" hangingPunct="1">
              <a:spcBef>
                <a:spcPts val="1200"/>
              </a:spcBef>
            </a:pPr>
            <a:r>
              <a:rPr lang="zh-CN" altLang="en-US" b="1" dirty="0">
                <a:solidFill>
                  <a:srgbClr val="FF0000"/>
                </a:solidFill>
                <a:ea typeface="楷体_GB2312" pitchFamily="49" charset="-122"/>
              </a:rPr>
              <a:t>访问指针</a:t>
            </a:r>
            <a:endParaRPr lang="zh-CN" altLang="en-US" b="1" dirty="0">
              <a:solidFill>
                <a:srgbClr val="FF0000"/>
              </a:solidFill>
              <a:ea typeface="楷体_GB2312" pitchFamily="49" charset="-122"/>
            </a:endParaRPr>
          </a:p>
          <a:p>
            <a:pPr lvl="1" algn="just" eaLnBrk="1" hangingPunct="1">
              <a:spcBef>
                <a:spcPts val="1200"/>
              </a:spcBef>
            </a:pPr>
            <a:r>
              <a:rPr lang="zh-CN" altLang="en-US" b="1" dirty="0">
                <a:solidFill>
                  <a:srgbClr val="FF0000"/>
                </a:solidFill>
                <a:ea typeface="楷体_GB2312" pitchFamily="49" charset="-122"/>
              </a:rPr>
              <a:t>抽象数据等类型</a:t>
            </a:r>
            <a:r>
              <a:rPr lang="zh-CN" altLang="en-US" dirty="0">
                <a:solidFill>
                  <a:srgbClr val="FF0000"/>
                </a:solidFill>
              </a:rPr>
              <a:t> </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56355">
                                            <p:txEl>
                                              <p:charRg st="19" end="26"/>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0" fill="hold"/>
                                        <p:tgtEl>
                                          <p:spTgt spid="356355">
                                            <p:txEl>
                                              <p:charRg st="63" end="7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a:spLocks noGrp="1"/>
          </p:cNvSpPr>
          <p:nvPr>
            <p:ph type="title"/>
          </p:nvPr>
        </p:nvSpPr>
        <p:spPr/>
        <p:txBody>
          <a:bodyPr vert="horz" wrap="square" lIns="91440" tIns="45720" rIns="91440" bIns="45720" anchor="ctr" anchorCtr="0"/>
          <a:p>
            <a:pPr eaLnBrk="1" hangingPunct="1"/>
            <a:endParaRPr lang="zh-CN" altLang="en-US" dirty="0"/>
          </a:p>
        </p:txBody>
      </p:sp>
      <p:sp>
        <p:nvSpPr>
          <p:cNvPr id="93187" name="Text Box 4"/>
          <p:cNvSpPr txBox="1"/>
          <p:nvPr/>
        </p:nvSpPr>
        <p:spPr>
          <a:xfrm>
            <a:off x="1597025" y="201613"/>
            <a:ext cx="5459413" cy="457200"/>
          </a:xfrm>
          <a:prstGeom prst="rect">
            <a:avLst/>
          </a:prstGeom>
          <a:solidFill>
            <a:schemeClr val="tx1"/>
          </a:solid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eaLnBrk="1" hangingPunct="1">
              <a:spcBef>
                <a:spcPct val="0"/>
              </a:spcBef>
              <a:buClrTx/>
              <a:buFontTx/>
              <a:buNone/>
            </a:pPr>
            <a:r>
              <a:rPr lang="zh-CN" altLang="en-US" sz="2400" b="0" dirty="0">
                <a:solidFill>
                  <a:schemeClr val="bg1"/>
                </a:solidFill>
                <a:latin typeface="Times New Roman" panose="02020603050405020304" pitchFamily="18" charset="0"/>
                <a:ea typeface="宋体" panose="02010600030101010101" pitchFamily="2" charset="-122"/>
              </a:rPr>
              <a:t>表 </a:t>
            </a:r>
            <a:r>
              <a:rPr lang="en-US" altLang="zh-CN" sz="2400" b="0" dirty="0">
                <a:solidFill>
                  <a:schemeClr val="bg1"/>
                </a:solidFill>
                <a:latin typeface="Times New Roman" panose="02020603050405020304" pitchFamily="18" charset="0"/>
                <a:ea typeface="宋体" panose="02010600030101010101" pitchFamily="2" charset="-122"/>
              </a:rPr>
              <a:t>2.3   </a:t>
            </a:r>
            <a:r>
              <a:rPr lang="en-US" altLang="zh-CN" sz="2400" b="0" i="1" dirty="0">
                <a:solidFill>
                  <a:schemeClr val="bg1"/>
                </a:solidFill>
                <a:latin typeface="Times New Roman" panose="02020603050405020304" pitchFamily="18" charset="0"/>
                <a:ea typeface="宋体" panose="02010600030101010101" pitchFamily="2" charset="-122"/>
              </a:rPr>
              <a:t>q</a:t>
            </a:r>
            <a:r>
              <a:rPr lang="en-US" altLang="zh-CN" sz="2400" b="0" dirty="0">
                <a:solidFill>
                  <a:schemeClr val="bg1"/>
                </a:solidFill>
                <a:latin typeface="Times New Roman" panose="02020603050405020304" pitchFamily="18" charset="0"/>
                <a:ea typeface="宋体" panose="02010600030101010101" pitchFamily="2" charset="-122"/>
              </a:rPr>
              <a:t>=2, </a:t>
            </a:r>
            <a:r>
              <a:rPr lang="en-US" altLang="zh-CN" sz="2400" b="0" i="1" dirty="0">
                <a:solidFill>
                  <a:schemeClr val="bg1"/>
                </a:solidFill>
                <a:latin typeface="Times New Roman" panose="02020603050405020304" pitchFamily="18" charset="0"/>
                <a:ea typeface="宋体" panose="02010600030101010101" pitchFamily="2" charset="-122"/>
              </a:rPr>
              <a:t>p</a:t>
            </a:r>
            <a:r>
              <a:rPr lang="en-US" altLang="zh-CN" sz="2400" b="0" dirty="0">
                <a:solidFill>
                  <a:schemeClr val="bg1"/>
                </a:solidFill>
                <a:latin typeface="Times New Roman" panose="02020603050405020304" pitchFamily="18" charset="0"/>
                <a:ea typeface="宋体" panose="02010600030101010101" pitchFamily="2" charset="-122"/>
              </a:rPr>
              <a:t>=4, </a:t>
            </a:r>
            <a:r>
              <a:rPr lang="en-US" altLang="zh-CN" sz="2400" b="0" i="1" dirty="0">
                <a:solidFill>
                  <a:schemeClr val="bg1"/>
                </a:solidFill>
                <a:latin typeface="Times New Roman" panose="02020603050405020304" pitchFamily="18" charset="0"/>
                <a:ea typeface="宋体" panose="02010600030101010101" pitchFamily="2" charset="-122"/>
              </a:rPr>
              <a:t>r</a:t>
            </a:r>
            <a:r>
              <a:rPr lang="en-US" altLang="zh-CN" sz="2400" b="0" i="1" baseline="-25000" dirty="0">
                <a:solidFill>
                  <a:schemeClr val="bg1"/>
                </a:solidFill>
                <a:latin typeface="Times New Roman" panose="02020603050405020304" pitchFamily="18" charset="0"/>
                <a:ea typeface="宋体" panose="02010600030101010101" pitchFamily="2" charset="-122"/>
              </a:rPr>
              <a:t>m</a:t>
            </a:r>
            <a:r>
              <a:rPr lang="en-US" altLang="zh-CN" sz="2400" b="0" dirty="0">
                <a:solidFill>
                  <a:schemeClr val="bg1"/>
                </a:solidFill>
                <a:latin typeface="Times New Roman" panose="02020603050405020304" pitchFamily="18" charset="0"/>
                <a:ea typeface="宋体" panose="02010600030101010101" pitchFamily="2" charset="-122"/>
              </a:rPr>
              <a:t>=16 </a:t>
            </a:r>
            <a:r>
              <a:rPr lang="zh-CN" altLang="en-US" sz="2400" b="0" dirty="0">
                <a:solidFill>
                  <a:schemeClr val="bg1"/>
                </a:solidFill>
                <a:latin typeface="Times New Roman" panose="02020603050405020304" pitchFamily="18" charset="0"/>
                <a:ea typeface="宋体" panose="02010600030101010101" pitchFamily="2" charset="-122"/>
              </a:rPr>
              <a:t>的规格化浮点数</a:t>
            </a:r>
            <a:r>
              <a:rPr lang="zh-CN" altLang="en-US" sz="2400" b="0" dirty="0">
                <a:solidFill>
                  <a:schemeClr val="tx1"/>
                </a:solidFill>
                <a:latin typeface="Times New Roman" panose="02020603050405020304" pitchFamily="18" charset="0"/>
                <a:ea typeface="宋体" panose="02010600030101010101" pitchFamily="2" charset="-122"/>
              </a:rPr>
              <a:t> </a:t>
            </a:r>
            <a:endParaRPr lang="zh-CN" altLang="en-US" sz="2400" b="0" dirty="0">
              <a:solidFill>
                <a:schemeClr val="tx1"/>
              </a:solidFill>
              <a:latin typeface="Times New Roman" panose="02020603050405020304" pitchFamily="18" charset="0"/>
              <a:ea typeface="宋体" panose="02010600030101010101" pitchFamily="2" charset="-122"/>
            </a:endParaRPr>
          </a:p>
        </p:txBody>
      </p:sp>
      <p:pic>
        <p:nvPicPr>
          <p:cNvPr id="93188" name="Picture 5" descr="未标题-1拷贝"/>
          <p:cNvPicPr>
            <a:picLocks noChangeAspect="1"/>
          </p:cNvPicPr>
          <p:nvPr/>
        </p:nvPicPr>
        <p:blipFill>
          <a:blip r:embed="rId1"/>
          <a:srcRect l="3021" t="2013" r="934" b="1260"/>
          <a:stretch>
            <a:fillRect/>
          </a:stretch>
        </p:blipFill>
        <p:spPr>
          <a:xfrm>
            <a:off x="1487488" y="928688"/>
            <a:ext cx="5805487" cy="5672137"/>
          </a:xfrm>
          <a:prstGeom prst="rect">
            <a:avLst/>
          </a:prstGeom>
          <a:noFill/>
          <a:ln w="9525" cap="flat" cmpd="sng">
            <a:solidFill>
              <a:srgbClr val="000000"/>
            </a:solidFill>
            <a:prstDash val="solid"/>
            <a:miter/>
            <a:headEnd type="none" w="med" len="med"/>
            <a:tailEnd type="none" w="med" len="med"/>
          </a:ln>
        </p:spPr>
      </p:pic>
      <p:sp>
        <p:nvSpPr>
          <p:cNvPr id="93189" name="椭圆 4"/>
          <p:cNvSpPr/>
          <p:nvPr/>
        </p:nvSpPr>
        <p:spPr>
          <a:xfrm>
            <a:off x="4325938" y="3949700"/>
            <a:ext cx="558800" cy="368300"/>
          </a:xfrm>
          <a:prstGeom prst="ellipse">
            <a:avLst/>
          </a:prstGeom>
          <a:noFill/>
          <a:ln w="952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93190" name="椭圆 5"/>
          <p:cNvSpPr/>
          <p:nvPr/>
        </p:nvSpPr>
        <p:spPr>
          <a:xfrm>
            <a:off x="4792663" y="1981200"/>
            <a:ext cx="558800" cy="368300"/>
          </a:xfrm>
          <a:prstGeom prst="ellipse">
            <a:avLst/>
          </a:prstGeom>
          <a:noFill/>
          <a:ln w="952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93191" name="文本框 6"/>
          <p:cNvSpPr txBox="1"/>
          <p:nvPr/>
        </p:nvSpPr>
        <p:spPr>
          <a:xfrm>
            <a:off x="7485063" y="4629150"/>
            <a:ext cx="76517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spcBef>
                <a:spcPct val="0"/>
              </a:spcBef>
              <a:buClrTx/>
              <a:buFontTx/>
              <a:buNone/>
            </a:pPr>
            <a:r>
              <a:rPr lang="en-US" altLang="zh-CN" sz="1800" dirty="0">
                <a:solidFill>
                  <a:srgbClr val="FF0000"/>
                </a:solidFill>
                <a:latin typeface="Times New Roman" panose="02020603050405020304" pitchFamily="18" charset="0"/>
              </a:rPr>
              <a:t>8</a:t>
            </a:r>
            <a:r>
              <a:rPr lang="zh-CN" altLang="en-US" sz="1800" dirty="0">
                <a:solidFill>
                  <a:srgbClr val="FF0000"/>
                </a:solidFill>
                <a:latin typeface="Times New Roman" panose="02020603050405020304" pitchFamily="18" charset="0"/>
              </a:rPr>
              <a:t>个值</a:t>
            </a:r>
            <a:endParaRPr lang="zh-CN" altLang="en-US" sz="1800" dirty="0">
              <a:solidFill>
                <a:srgbClr val="FF0000"/>
              </a:solidFill>
              <a:latin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3"/>
          <p:cNvSpPr>
            <a:spLocks noGrp="1"/>
          </p:cNvSpPr>
          <p:nvPr>
            <p:ph idx="1" hasCustomPrompt="1"/>
          </p:nvPr>
        </p:nvSpPr>
        <p:spPr/>
        <p:txBody>
          <a:bodyPr vert="horz" wrap="square" lIns="91440" tIns="45720" rIns="91440" bIns="45720" anchor="t" anchorCtr="0"/>
          <a:p>
            <a:pPr lvl="1" eaLnBrk="1" hangingPunct="1">
              <a:spcBef>
                <a:spcPts val="1800"/>
              </a:spcBef>
            </a:pPr>
            <a:r>
              <a:rPr lang="zh-CN" altLang="en-US" b="1" dirty="0">
                <a:solidFill>
                  <a:srgbClr val="000000"/>
                </a:solidFill>
                <a:latin typeface="楷体_GB2312" pitchFamily="49" charset="-122"/>
                <a:ea typeface="楷体_GB2312" pitchFamily="49" charset="-122"/>
              </a:rPr>
              <a:t>运算中的精度损失</a:t>
            </a:r>
            <a:endParaRPr lang="zh-CN" altLang="en-US" b="1" dirty="0">
              <a:solidFill>
                <a:srgbClr val="000000"/>
              </a:solidFill>
              <a:latin typeface="楷体_GB2312" pitchFamily="49" charset="-122"/>
              <a:ea typeface="楷体_GB2312" pitchFamily="49" charset="-122"/>
            </a:endParaRPr>
          </a:p>
          <a:p>
            <a:pPr lvl="2" eaLnBrk="1" hangingPunct="1">
              <a:spcBef>
                <a:spcPts val="1800"/>
              </a:spcBef>
            </a:pPr>
            <a:r>
              <a:rPr lang="zh-CN" altLang="en-US" sz="2000" b="1" dirty="0">
                <a:solidFill>
                  <a:srgbClr val="000000"/>
                </a:solidFill>
                <a:latin typeface="楷体_GB2312" pitchFamily="49" charset="-122"/>
                <a:ea typeface="楷体_GB2312" pitchFamily="49" charset="-122"/>
              </a:rPr>
              <a:t>尾数右移出机器字长，使有效数字丢失，但其不同于可表示数的精度，由于尾数基值</a:t>
            </a:r>
            <a:r>
              <a:rPr lang="en-US" altLang="zh-CN" sz="2000" b="1" dirty="0">
                <a:solidFill>
                  <a:srgbClr val="000000"/>
                </a:solidFill>
                <a:latin typeface="楷体_GB2312" pitchFamily="49" charset="-122"/>
                <a:ea typeface="楷体_GB2312" pitchFamily="49" charset="-122"/>
              </a:rPr>
              <a:t>r</a:t>
            </a:r>
            <a:r>
              <a:rPr lang="en-US" altLang="zh-CN" sz="2000" b="1" baseline="-25000" dirty="0">
                <a:solidFill>
                  <a:srgbClr val="000000"/>
                </a:solidFill>
                <a:latin typeface="楷体_GB2312" pitchFamily="49" charset="-122"/>
                <a:ea typeface="楷体_GB2312" pitchFamily="49" charset="-122"/>
              </a:rPr>
              <a:t>m</a:t>
            </a:r>
            <a:r>
              <a:rPr lang="zh-CN" altLang="en-US" sz="2000" b="1" dirty="0">
                <a:solidFill>
                  <a:srgbClr val="000000"/>
                </a:solidFill>
                <a:latin typeface="楷体_GB2312" pitchFamily="49" charset="-122"/>
                <a:ea typeface="楷体_GB2312" pitchFamily="49" charset="-122"/>
              </a:rPr>
              <a:t>取大后，对阶移位的机会和次数减少，又由于数的表示范围扩大，使尾数溢出需右规的机会也减少。因此，</a:t>
            </a:r>
            <a:r>
              <a:rPr lang="en-US" altLang="zh-CN" sz="2000" b="1" dirty="0">
                <a:solidFill>
                  <a:srgbClr val="FF0000"/>
                </a:solidFill>
                <a:latin typeface="楷体_GB2312" pitchFamily="49" charset="-122"/>
                <a:ea typeface="楷体_GB2312" pitchFamily="49" charset="-122"/>
              </a:rPr>
              <a:t>r</a:t>
            </a:r>
            <a:r>
              <a:rPr lang="en-US" altLang="zh-CN" sz="2000" b="1" baseline="-25000" dirty="0">
                <a:solidFill>
                  <a:srgbClr val="FF0000"/>
                </a:solidFill>
                <a:latin typeface="楷体_GB2312" pitchFamily="49" charset="-122"/>
                <a:ea typeface="楷体_GB2312" pitchFamily="49" charset="-122"/>
              </a:rPr>
              <a:t>m</a:t>
            </a:r>
            <a:r>
              <a:rPr lang="zh-CN" altLang="en-US" sz="2000" b="1" dirty="0">
                <a:solidFill>
                  <a:srgbClr val="FF0000"/>
                </a:solidFill>
                <a:latin typeface="楷体_GB2312" pitchFamily="49" charset="-122"/>
                <a:ea typeface="楷体_GB2312" pitchFamily="49" charset="-122"/>
              </a:rPr>
              <a:t>越大，尾数右移的机会越小，精度的损失就越小。</a:t>
            </a:r>
            <a:endParaRPr lang="zh-CN" altLang="en-US" sz="2000" b="1" dirty="0">
              <a:solidFill>
                <a:srgbClr val="FF0000"/>
              </a:solidFill>
              <a:latin typeface="楷体_GB2312" pitchFamily="49" charset="-122"/>
              <a:ea typeface="楷体_GB2312" pitchFamily="49" charset="-122"/>
            </a:endParaRPr>
          </a:p>
          <a:p>
            <a:pPr lvl="1" eaLnBrk="1" hangingPunct="1">
              <a:spcBef>
                <a:spcPts val="1800"/>
              </a:spcBef>
            </a:pPr>
            <a:r>
              <a:rPr lang="zh-CN" altLang="en-US" b="1" dirty="0">
                <a:solidFill>
                  <a:srgbClr val="000000"/>
                </a:solidFill>
                <a:latin typeface="楷体_GB2312" pitchFamily="49" charset="-122"/>
                <a:ea typeface="楷体_GB2312" pitchFamily="49" charset="-122"/>
              </a:rPr>
              <a:t>运算速度</a:t>
            </a:r>
            <a:endParaRPr lang="zh-CN" altLang="en-US" b="1" dirty="0">
              <a:solidFill>
                <a:srgbClr val="000000"/>
              </a:solidFill>
              <a:latin typeface="楷体_GB2312" pitchFamily="49" charset="-122"/>
              <a:ea typeface="楷体_GB2312" pitchFamily="49" charset="-122"/>
            </a:endParaRPr>
          </a:p>
          <a:p>
            <a:pPr lvl="2" eaLnBrk="1" hangingPunct="1">
              <a:spcBef>
                <a:spcPts val="1800"/>
              </a:spcBef>
            </a:pPr>
            <a:r>
              <a:rPr lang="en-US" altLang="zh-CN" sz="2000" b="1" dirty="0">
                <a:solidFill>
                  <a:srgbClr val="000000"/>
                </a:solidFill>
                <a:latin typeface="楷体_GB2312" pitchFamily="49" charset="-122"/>
                <a:ea typeface="楷体_GB2312" pitchFamily="49" charset="-122"/>
              </a:rPr>
              <a:t>r</a:t>
            </a:r>
            <a:r>
              <a:rPr lang="en-US" altLang="zh-CN" sz="2000" b="1" baseline="-25000" dirty="0">
                <a:solidFill>
                  <a:srgbClr val="000000"/>
                </a:solidFill>
                <a:latin typeface="楷体_GB2312" pitchFamily="49" charset="-122"/>
                <a:ea typeface="楷体_GB2312" pitchFamily="49" charset="-122"/>
              </a:rPr>
              <a:t>m</a:t>
            </a:r>
            <a:r>
              <a:rPr lang="zh-CN" altLang="en-US" sz="2000" b="1" dirty="0">
                <a:solidFill>
                  <a:srgbClr val="000000"/>
                </a:solidFill>
                <a:latin typeface="楷体_GB2312" pitchFamily="49" charset="-122"/>
                <a:ea typeface="楷体_GB2312" pitchFamily="49" charset="-122"/>
              </a:rPr>
              <a:t>增大时，由于对阶或尾数溢出需右移及规格化需左移的次数减少，运算速度可以提高。</a:t>
            </a:r>
            <a:endParaRPr lang="zh-CN" altLang="en-US" sz="2000" b="1" dirty="0">
              <a:solidFill>
                <a:srgbClr val="000000"/>
              </a:solidFill>
              <a:latin typeface="楷体_GB2312" pitchFamily="49" charset="-122"/>
              <a:ea typeface="楷体_GB2312" pitchFamily="49" charset="-122"/>
            </a:endParaRPr>
          </a:p>
          <a:p>
            <a:pPr eaLnBrk="1" hangingPunct="1"/>
            <a:endParaRPr lang="zh-CN" altLang="en-US" dirty="0"/>
          </a:p>
        </p:txBody>
      </p:sp>
      <p:sp>
        <p:nvSpPr>
          <p:cNvPr id="84995"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3"/>
          <p:cNvSpPr>
            <a:spLocks noGrp="1"/>
          </p:cNvSpPr>
          <p:nvPr>
            <p:ph idx="1" hasCustomPrompt="1"/>
          </p:nvPr>
        </p:nvSpPr>
        <p:spPr/>
        <p:txBody>
          <a:bodyPr vert="horz" wrap="square" lIns="91440" tIns="45720" rIns="91440" bIns="45720" anchor="t" anchorCtr="0"/>
          <a:p>
            <a:pPr eaLnBrk="1" hangingPunct="1">
              <a:spcBef>
                <a:spcPts val="1800"/>
              </a:spcBef>
            </a:pPr>
            <a:r>
              <a:rPr lang="zh-CN" altLang="en-US" sz="2400" dirty="0">
                <a:solidFill>
                  <a:srgbClr val="000000"/>
                </a:solidFill>
                <a:latin typeface="楷体_GB2312" pitchFamily="49" charset="-122"/>
                <a:ea typeface="楷体_GB2312" pitchFamily="49" charset="-122"/>
              </a:rPr>
              <a:t>综上所述，尾数基值取大，会扩大浮点数的表示范围、增加可表示数的个数、减少移位次数、降低右移造成的精度损失和提高运算速度，</a:t>
            </a:r>
            <a:r>
              <a:rPr lang="zh-CN" altLang="en-US" sz="2400" dirty="0">
                <a:solidFill>
                  <a:srgbClr val="FF0000"/>
                </a:solidFill>
                <a:latin typeface="楷体_GB2312" pitchFamily="49" charset="-122"/>
                <a:ea typeface="楷体_GB2312" pitchFamily="49" charset="-122"/>
              </a:rPr>
              <a:t>但是会</a:t>
            </a:r>
            <a:r>
              <a:rPr lang="zh-CN" altLang="en-US" sz="2400" dirty="0">
                <a:solidFill>
                  <a:srgbClr val="000000"/>
                </a:solidFill>
                <a:latin typeface="楷体_GB2312" pitchFamily="49" charset="-122"/>
                <a:ea typeface="楷体_GB2312" pitchFamily="49" charset="-122"/>
              </a:rPr>
              <a:t>降低数据的表示精度，数值的分布变稀。</a:t>
            </a:r>
            <a:endParaRPr lang="zh-CN" altLang="en-US" sz="2400" dirty="0">
              <a:solidFill>
                <a:srgbClr val="000000"/>
              </a:solidFill>
              <a:latin typeface="楷体_GB2312" pitchFamily="49" charset="-122"/>
              <a:ea typeface="楷体_GB2312" pitchFamily="49" charset="-122"/>
            </a:endParaRPr>
          </a:p>
          <a:p>
            <a:pPr eaLnBrk="1" hangingPunct="1">
              <a:spcBef>
                <a:spcPts val="1800"/>
              </a:spcBef>
            </a:pPr>
            <a:r>
              <a:rPr lang="zh-CN" altLang="en-US" sz="2400" dirty="0">
                <a:solidFill>
                  <a:srgbClr val="000000"/>
                </a:solidFill>
                <a:latin typeface="楷体_GB2312" pitchFamily="49" charset="-122"/>
                <a:ea typeface="楷体_GB2312" pitchFamily="49" charset="-122"/>
              </a:rPr>
              <a:t>在巨、大、中型机上，</a:t>
            </a:r>
            <a:r>
              <a:rPr lang="en-US" altLang="zh-CN" sz="2400" dirty="0">
                <a:solidFill>
                  <a:srgbClr val="000000"/>
                </a:solidFill>
                <a:latin typeface="楷体_GB2312" pitchFamily="49" charset="-122"/>
                <a:ea typeface="楷体_GB2312" pitchFamily="49" charset="-122"/>
              </a:rPr>
              <a:t>r</a:t>
            </a:r>
            <a:r>
              <a:rPr lang="en-US" altLang="zh-CN" sz="2400" baseline="-25000" dirty="0">
                <a:solidFill>
                  <a:srgbClr val="000000"/>
                </a:solidFill>
                <a:latin typeface="楷体_GB2312" pitchFamily="49" charset="-122"/>
                <a:ea typeface="楷体_GB2312" pitchFamily="49" charset="-122"/>
              </a:rPr>
              <a:t>m</a:t>
            </a:r>
            <a:r>
              <a:rPr lang="zh-CN" altLang="en-US" sz="2400" dirty="0">
                <a:solidFill>
                  <a:srgbClr val="000000"/>
                </a:solidFill>
                <a:latin typeface="楷体_GB2312" pitchFamily="49" charset="-122"/>
                <a:ea typeface="楷体_GB2312" pitchFamily="49" charset="-122"/>
              </a:rPr>
              <a:t>宜取大，这样可使数的表示范围大、个数多、运算速度快，又因浮点数尾数位数相对多得多，所以精度实际比小、微型机的高得多。</a:t>
            </a:r>
            <a:endParaRPr lang="zh-CN" altLang="en-US" sz="2400" dirty="0">
              <a:solidFill>
                <a:srgbClr val="000000"/>
              </a:solidFill>
              <a:latin typeface="楷体_GB2312" pitchFamily="49" charset="-122"/>
              <a:ea typeface="楷体_GB2312" pitchFamily="49" charset="-122"/>
            </a:endParaRPr>
          </a:p>
          <a:p>
            <a:pPr lvl="1" eaLnBrk="1" hangingPunct="1">
              <a:spcBef>
                <a:spcPts val="1200"/>
              </a:spcBef>
            </a:pPr>
            <a:r>
              <a:rPr lang="en-US" altLang="zh-CN" sz="2000" dirty="0">
                <a:solidFill>
                  <a:srgbClr val="000000"/>
                </a:solidFill>
                <a:latin typeface="Times New Roman" panose="02020603050405020304" pitchFamily="18" charset="0"/>
                <a:ea typeface="楷体_GB2312" pitchFamily="49" charset="-122"/>
              </a:rPr>
              <a:t>IBM370</a:t>
            </a:r>
            <a:r>
              <a:rPr lang="zh-CN" altLang="en-US" sz="2000" dirty="0">
                <a:solidFill>
                  <a:srgbClr val="000000"/>
                </a:solidFill>
                <a:latin typeface="Times New Roman" panose="02020603050405020304" pitchFamily="18" charset="0"/>
                <a:ea typeface="楷体_GB2312" pitchFamily="49" charset="-122"/>
              </a:rPr>
              <a:t>取</a:t>
            </a:r>
            <a:r>
              <a:rPr lang="en-US" altLang="zh-CN" sz="2000" dirty="0">
                <a:solidFill>
                  <a:srgbClr val="000000"/>
                </a:solidFill>
                <a:latin typeface="Times New Roman" panose="02020603050405020304" pitchFamily="18" charset="0"/>
                <a:ea typeface="楷体_GB2312" pitchFamily="49" charset="-122"/>
              </a:rPr>
              <a:t>r</a:t>
            </a:r>
            <a:r>
              <a:rPr lang="en-US" altLang="zh-CN" sz="2000" baseline="-25000" dirty="0">
                <a:solidFill>
                  <a:srgbClr val="000000"/>
                </a:solidFill>
                <a:latin typeface="Times New Roman" panose="02020603050405020304" pitchFamily="18" charset="0"/>
                <a:ea typeface="楷体_GB2312" pitchFamily="49" charset="-122"/>
              </a:rPr>
              <a:t>m</a:t>
            </a:r>
            <a:r>
              <a:rPr lang="en-US" altLang="zh-CN" sz="2000" dirty="0">
                <a:solidFill>
                  <a:srgbClr val="000000"/>
                </a:solidFill>
                <a:latin typeface="Times New Roman" panose="02020603050405020304" pitchFamily="18" charset="0"/>
                <a:ea typeface="楷体_GB2312" pitchFamily="49" charset="-122"/>
              </a:rPr>
              <a:t>=16</a:t>
            </a:r>
            <a:endParaRPr lang="en-US" altLang="zh-CN" sz="2000" dirty="0">
              <a:solidFill>
                <a:srgbClr val="000000"/>
              </a:solidFill>
              <a:latin typeface="Times New Roman" panose="02020603050405020304" pitchFamily="18" charset="0"/>
              <a:ea typeface="楷体_GB2312" pitchFamily="49" charset="-122"/>
            </a:endParaRPr>
          </a:p>
          <a:p>
            <a:pPr lvl="1" eaLnBrk="1" hangingPunct="1">
              <a:spcBef>
                <a:spcPts val="1200"/>
              </a:spcBef>
            </a:pPr>
            <a:r>
              <a:rPr lang="en-US" altLang="zh-CN" sz="2000" dirty="0">
                <a:solidFill>
                  <a:srgbClr val="000000"/>
                </a:solidFill>
                <a:latin typeface="Times New Roman" panose="02020603050405020304" pitchFamily="18" charset="0"/>
                <a:ea typeface="楷体_GB2312" pitchFamily="49" charset="-122"/>
              </a:rPr>
              <a:t>Burroughs</a:t>
            </a:r>
            <a:r>
              <a:rPr lang="zh-CN" altLang="en-US" sz="2000" dirty="0">
                <a:solidFill>
                  <a:srgbClr val="000000"/>
                </a:solidFill>
                <a:latin typeface="Times New Roman" panose="02020603050405020304" pitchFamily="18" charset="0"/>
                <a:ea typeface="楷体_GB2312" pitchFamily="49" charset="-122"/>
              </a:rPr>
              <a:t>的大部分机器（包括</a:t>
            </a:r>
            <a:r>
              <a:rPr lang="en-US" altLang="zh-CN" sz="2000" dirty="0">
                <a:solidFill>
                  <a:srgbClr val="000000"/>
                </a:solidFill>
                <a:latin typeface="Times New Roman" panose="02020603050405020304" pitchFamily="18" charset="0"/>
                <a:ea typeface="楷体_GB2312" pitchFamily="49" charset="-122"/>
              </a:rPr>
              <a:t>B6700/7700</a:t>
            </a:r>
            <a:r>
              <a:rPr lang="zh-CN" altLang="en-US" sz="2000" dirty="0">
                <a:solidFill>
                  <a:srgbClr val="000000"/>
                </a:solidFill>
                <a:latin typeface="Times New Roman" panose="02020603050405020304" pitchFamily="18" charset="0"/>
                <a:ea typeface="楷体_GB2312" pitchFamily="49" charset="-122"/>
              </a:rPr>
              <a:t>），取</a:t>
            </a:r>
            <a:r>
              <a:rPr lang="en-US" altLang="zh-CN" sz="2000" dirty="0">
                <a:solidFill>
                  <a:srgbClr val="000000"/>
                </a:solidFill>
                <a:latin typeface="Times New Roman" panose="02020603050405020304" pitchFamily="18" charset="0"/>
                <a:ea typeface="楷体_GB2312" pitchFamily="49" charset="-122"/>
              </a:rPr>
              <a:t>r</a:t>
            </a:r>
            <a:r>
              <a:rPr lang="en-US" altLang="zh-CN" sz="2000" baseline="-25000" dirty="0">
                <a:solidFill>
                  <a:srgbClr val="000000"/>
                </a:solidFill>
                <a:latin typeface="Times New Roman" panose="02020603050405020304" pitchFamily="18" charset="0"/>
                <a:ea typeface="楷体_GB2312" pitchFamily="49" charset="-122"/>
              </a:rPr>
              <a:t>m</a:t>
            </a:r>
            <a:r>
              <a:rPr lang="en-US" altLang="zh-CN" sz="2000" dirty="0">
                <a:solidFill>
                  <a:srgbClr val="000000"/>
                </a:solidFill>
                <a:latin typeface="Times New Roman" panose="02020603050405020304" pitchFamily="18" charset="0"/>
                <a:ea typeface="楷体_GB2312" pitchFamily="49" charset="-122"/>
              </a:rPr>
              <a:t>=8</a:t>
            </a:r>
            <a:endParaRPr lang="en-US" altLang="zh-CN" sz="2000" dirty="0">
              <a:solidFill>
                <a:srgbClr val="000000"/>
              </a:solidFill>
              <a:latin typeface="Times New Roman" panose="02020603050405020304" pitchFamily="18" charset="0"/>
              <a:ea typeface="楷体_GB2312" pitchFamily="49" charset="-122"/>
            </a:endParaRPr>
          </a:p>
          <a:p>
            <a:pPr lvl="1" eaLnBrk="1" hangingPunct="1">
              <a:spcBef>
                <a:spcPts val="1200"/>
              </a:spcBef>
            </a:pPr>
            <a:r>
              <a:rPr lang="en-US" altLang="zh-CN" sz="2000" dirty="0">
                <a:solidFill>
                  <a:srgbClr val="000000"/>
                </a:solidFill>
                <a:latin typeface="Times New Roman" panose="02020603050405020304" pitchFamily="18" charset="0"/>
                <a:ea typeface="楷体_GB2312" pitchFamily="49" charset="-122"/>
              </a:rPr>
              <a:t>PDP-11</a:t>
            </a:r>
            <a:r>
              <a:rPr lang="zh-CN" altLang="en-US" sz="2000" dirty="0">
                <a:solidFill>
                  <a:srgbClr val="000000"/>
                </a:solidFill>
                <a:latin typeface="Times New Roman" panose="02020603050405020304" pitchFamily="18" charset="0"/>
                <a:ea typeface="楷体_GB2312" pitchFamily="49" charset="-122"/>
              </a:rPr>
              <a:t>、</a:t>
            </a:r>
            <a:r>
              <a:rPr lang="en-US" altLang="zh-CN" sz="2000" dirty="0">
                <a:solidFill>
                  <a:srgbClr val="000000"/>
                </a:solidFill>
                <a:latin typeface="Times New Roman" panose="02020603050405020304" pitchFamily="18" charset="0"/>
                <a:ea typeface="楷体_GB2312" pitchFamily="49" charset="-122"/>
              </a:rPr>
              <a:t>CDC6600</a:t>
            </a:r>
            <a:r>
              <a:rPr lang="zh-CN" altLang="en-US" sz="2000" dirty="0">
                <a:solidFill>
                  <a:srgbClr val="000000"/>
                </a:solidFill>
                <a:latin typeface="Times New Roman" panose="02020603050405020304" pitchFamily="18" charset="0"/>
                <a:ea typeface="楷体_GB2312" pitchFamily="49" charset="-122"/>
              </a:rPr>
              <a:t>、</a:t>
            </a:r>
            <a:r>
              <a:rPr lang="en-US" altLang="zh-CN" sz="2000" dirty="0">
                <a:solidFill>
                  <a:srgbClr val="000000"/>
                </a:solidFill>
                <a:latin typeface="Times New Roman" panose="02020603050405020304" pitchFamily="18" charset="0"/>
                <a:ea typeface="楷体_GB2312" pitchFamily="49" charset="-122"/>
              </a:rPr>
              <a:t>CYBER70</a:t>
            </a:r>
            <a:r>
              <a:rPr lang="zh-CN" altLang="en-US" sz="2000" dirty="0">
                <a:solidFill>
                  <a:srgbClr val="000000"/>
                </a:solidFill>
                <a:latin typeface="Times New Roman" panose="02020603050405020304" pitchFamily="18" charset="0"/>
                <a:ea typeface="楷体_GB2312" pitchFamily="49" charset="-122"/>
              </a:rPr>
              <a:t>，取</a:t>
            </a:r>
            <a:r>
              <a:rPr lang="en-US" altLang="zh-CN" sz="2000" dirty="0">
                <a:solidFill>
                  <a:srgbClr val="000000"/>
                </a:solidFill>
                <a:latin typeface="Times New Roman" panose="02020603050405020304" pitchFamily="18" charset="0"/>
                <a:ea typeface="楷体_GB2312" pitchFamily="49" charset="-122"/>
              </a:rPr>
              <a:t>r</a:t>
            </a:r>
            <a:r>
              <a:rPr lang="en-US" altLang="zh-CN" sz="2000" baseline="-25000" dirty="0">
                <a:solidFill>
                  <a:srgbClr val="000000"/>
                </a:solidFill>
                <a:latin typeface="Times New Roman" panose="02020603050405020304" pitchFamily="18" charset="0"/>
                <a:ea typeface="楷体_GB2312" pitchFamily="49" charset="-122"/>
              </a:rPr>
              <a:t>m</a:t>
            </a:r>
            <a:r>
              <a:rPr lang="en-US" altLang="zh-CN" sz="2000" dirty="0">
                <a:solidFill>
                  <a:srgbClr val="000000"/>
                </a:solidFill>
                <a:latin typeface="Times New Roman" panose="02020603050405020304" pitchFamily="18" charset="0"/>
                <a:ea typeface="楷体_GB2312" pitchFamily="49" charset="-122"/>
              </a:rPr>
              <a:t>=2</a:t>
            </a:r>
            <a:endParaRPr lang="en-US" altLang="zh-CN" sz="2000" dirty="0">
              <a:solidFill>
                <a:srgbClr val="000000"/>
              </a:solidFill>
              <a:latin typeface="Times New Roman" panose="02020603050405020304" pitchFamily="18" charset="0"/>
              <a:ea typeface="楷体_GB2312" pitchFamily="49" charset="-122"/>
            </a:endParaRPr>
          </a:p>
          <a:p>
            <a:pPr eaLnBrk="1" hangingPunct="1"/>
            <a:endParaRPr lang="zh-CN" altLang="en-US" sz="2400" dirty="0">
              <a:solidFill>
                <a:srgbClr val="000000"/>
              </a:solidFill>
              <a:latin typeface="楷体_GB2312" pitchFamily="49" charset="-122"/>
              <a:ea typeface="楷体_GB2312" pitchFamily="49" charset="-122"/>
            </a:endParaRPr>
          </a:p>
        </p:txBody>
      </p:sp>
      <p:sp>
        <p:nvSpPr>
          <p:cNvPr id="86019"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浮点数尾数基值的选择技术</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第2章 数据表示、寻址方式与指令系统</a:t>
            </a:r>
            <a:endParaRPr lang="zh-CN" altLang="en-US" sz="3200" dirty="0">
              <a:solidFill>
                <a:srgbClr val="000000"/>
              </a:solidFill>
              <a:latin typeface="黑体" panose="02010609060101010101" pitchFamily="49" charset="-122"/>
              <a:ea typeface="黑体" panose="02010609060101010101" pitchFamily="49" charset="-122"/>
            </a:endParaRPr>
          </a:p>
        </p:txBody>
      </p:sp>
      <p:sp>
        <p:nvSpPr>
          <p:cNvPr id="87043" name="Rectangle 3"/>
          <p:cNvSpPr>
            <a:spLocks noGrp="1"/>
          </p:cNvSpPr>
          <p:nvPr>
            <p:ph idx="1" hasCustomPrompt="1"/>
          </p:nvPr>
        </p:nvSpPr>
        <p:spPr/>
        <p:txBody>
          <a:bodyPr vert="horz" wrap="square" lIns="91440" tIns="45720" rIns="91440" bIns="45720" anchor="t" anchorCtr="0"/>
          <a:p>
            <a:pPr eaLnBrk="1" hangingPunct="1"/>
            <a:r>
              <a:rPr lang="en-US" altLang="zh-CN" b="0" dirty="0">
                <a:solidFill>
                  <a:srgbClr val="000000"/>
                </a:solidFill>
                <a:latin typeface="Times New Roman" panose="02020603050405020304" pitchFamily="18" charset="0"/>
                <a:ea typeface="黑体" panose="02010609060101010101" pitchFamily="49" charset="-122"/>
              </a:rPr>
              <a:t>2.1 </a:t>
            </a:r>
            <a:r>
              <a:rPr lang="zh-CN" altLang="en-US" b="0" dirty="0">
                <a:solidFill>
                  <a:srgbClr val="000000"/>
                </a:solidFill>
                <a:latin typeface="Times New Roman" panose="02020603050405020304" pitchFamily="18" charset="0"/>
                <a:ea typeface="黑体" panose="02010609060101010101" pitchFamily="49" charset="-122"/>
              </a:rPr>
              <a:t>数据表示</a:t>
            </a:r>
            <a:endParaRPr lang="zh-CN" altLang="en-US" b="0"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2.1.1 </a:t>
            </a:r>
            <a:r>
              <a:rPr lang="zh-CN" altLang="en-US" dirty="0">
                <a:solidFill>
                  <a:srgbClr val="000000"/>
                </a:solidFill>
                <a:latin typeface="Times New Roman" panose="02020603050405020304" pitchFamily="18" charset="0"/>
                <a:ea typeface="黑体" panose="02010609060101010101" pitchFamily="49" charset="-122"/>
              </a:rPr>
              <a:t>数据表示与数据结构</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软硬件划分问题的讨论</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算法层：图、树、链表、堆栈、向量（数据结构）</a:t>
            </a:r>
            <a:endParaRPr lang="zh-CN" altLang="en-US" dirty="0">
              <a:solidFill>
                <a:srgbClr val="000000"/>
              </a:solidFill>
              <a:latin typeface="Times New Roman" panose="02020603050405020304" pitchFamily="18" charset="0"/>
              <a:ea typeface="黑体" panose="02010609060101010101" pitchFamily="49" charset="-122"/>
            </a:endParaRPr>
          </a:p>
          <a:p>
            <a:pPr lvl="3" eaLnBrk="1" hangingPunct="1"/>
            <a:r>
              <a:rPr lang="zh-CN" altLang="en-US" dirty="0">
                <a:solidFill>
                  <a:srgbClr val="000000"/>
                </a:solidFill>
                <a:latin typeface="Times New Roman" panose="02020603050405020304" pitchFamily="18" charset="0"/>
                <a:ea typeface="黑体" panose="02010609060101010101" pitchFamily="49" charset="-122"/>
              </a:rPr>
              <a:t>高级语言层：向量、数组、指针</a:t>
            </a:r>
            <a:endParaRPr lang="zh-CN" altLang="en-US" dirty="0">
              <a:solidFill>
                <a:srgbClr val="000000"/>
              </a:solidFill>
              <a:latin typeface="Times New Roman" panose="02020603050405020304" pitchFamily="18" charset="0"/>
              <a:ea typeface="黑体" panose="02010609060101010101" pitchFamily="49" charset="-122"/>
            </a:endParaRPr>
          </a:p>
          <a:p>
            <a:pPr lvl="3" eaLnBrk="1" hangingPunct="1"/>
            <a:r>
              <a:rPr lang="zh-CN" altLang="en-US" dirty="0">
                <a:solidFill>
                  <a:srgbClr val="000000"/>
                </a:solidFill>
                <a:latin typeface="Times New Roman" panose="02020603050405020304" pitchFamily="18" charset="0"/>
                <a:ea typeface="黑体" panose="02010609060101010101" pitchFamily="49" charset="-122"/>
              </a:rPr>
              <a:t>机器语言层：数据表示</a:t>
            </a:r>
            <a:endParaRPr lang="zh-CN" altLang="en-US" dirty="0">
              <a:solidFill>
                <a:srgbClr val="FF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2.1.2 </a:t>
            </a:r>
            <a:r>
              <a:rPr lang="zh-CN" altLang="en-US" dirty="0">
                <a:solidFill>
                  <a:srgbClr val="000000"/>
                </a:solidFill>
                <a:latin typeface="Times New Roman" panose="02020603050405020304" pitchFamily="18" charset="0"/>
                <a:ea typeface="黑体" panose="02010609060101010101" pitchFamily="49" charset="-122"/>
              </a:rPr>
              <a:t>高级数据表示</a:t>
            </a:r>
            <a:endParaRPr lang="zh-CN" altLang="en-US" dirty="0">
              <a:solidFill>
                <a:srgbClr val="000000"/>
              </a:solidFill>
              <a:latin typeface="Times New Roman" panose="02020603050405020304" pitchFamily="18" charset="0"/>
              <a:ea typeface="黑体" panose="02010609060101010101" pitchFamily="49" charset="-122"/>
            </a:endParaRPr>
          </a:p>
          <a:p>
            <a:pPr lvl="2" eaLnBrk="1" hangingPunct="1"/>
            <a:r>
              <a:rPr lang="zh-CN" altLang="en-US" dirty="0">
                <a:solidFill>
                  <a:srgbClr val="000000"/>
                </a:solidFill>
                <a:latin typeface="Times New Roman" panose="02020603050405020304" pitchFamily="18" charset="0"/>
                <a:ea typeface="黑体" panose="02010609060101010101" pitchFamily="49" charset="-122"/>
              </a:rPr>
              <a:t>存储器一维线性的存储结构与要求经常使用的多维离散数据结构有着很大的差距</a:t>
            </a:r>
            <a:endParaRPr lang="zh-CN" altLang="en-US"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2.1.3 </a:t>
            </a:r>
            <a:r>
              <a:rPr lang="zh-CN" altLang="en-US" dirty="0">
                <a:solidFill>
                  <a:srgbClr val="000000"/>
                </a:solidFill>
                <a:latin typeface="Times New Roman" panose="02020603050405020304" pitchFamily="18" charset="0"/>
                <a:ea typeface="黑体" panose="02010609060101010101" pitchFamily="49" charset="-122"/>
              </a:rPr>
              <a:t>引入数据表示的原则</a:t>
            </a:r>
            <a:endParaRPr lang="en-US" altLang="zh-CN"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000000"/>
                </a:solidFill>
                <a:latin typeface="Times New Roman" panose="02020603050405020304" pitchFamily="18" charset="0"/>
                <a:ea typeface="黑体" panose="02010609060101010101" pitchFamily="49" charset="-122"/>
              </a:rPr>
              <a:t>2.1.4 </a:t>
            </a:r>
            <a:r>
              <a:rPr lang="zh-CN" altLang="en-US" dirty="0">
                <a:solidFill>
                  <a:srgbClr val="000000"/>
                </a:solidFill>
                <a:latin typeface="Times New Roman" panose="02020603050405020304" pitchFamily="18" charset="0"/>
                <a:ea typeface="黑体" panose="02010609060101010101" pitchFamily="49" charset="-122"/>
              </a:rPr>
              <a:t>浮点数尾数基值的选择技术</a:t>
            </a:r>
            <a:endParaRPr lang="en-US" altLang="zh-CN" dirty="0">
              <a:solidFill>
                <a:srgbClr val="000000"/>
              </a:solidFill>
              <a:latin typeface="Times New Roman" panose="02020603050405020304" pitchFamily="18" charset="0"/>
              <a:ea typeface="黑体" panose="02010609060101010101" pitchFamily="49" charset="-122"/>
            </a:endParaRPr>
          </a:p>
          <a:p>
            <a:pPr lvl="1" eaLnBrk="1" hangingPunct="1"/>
            <a:r>
              <a:rPr lang="en-US" altLang="zh-CN" dirty="0">
                <a:solidFill>
                  <a:srgbClr val="FF0000"/>
                </a:solidFill>
                <a:latin typeface="Times New Roman" panose="02020603050405020304" pitchFamily="18" charset="0"/>
                <a:ea typeface="黑体" panose="02010609060101010101" pitchFamily="49" charset="-122"/>
              </a:rPr>
              <a:t>2.1.5 </a:t>
            </a:r>
            <a:r>
              <a:rPr lang="zh-CN" altLang="en-US" dirty="0">
                <a:solidFill>
                  <a:srgbClr val="FF0000"/>
                </a:solidFill>
                <a:latin typeface="Times New Roman" panose="02020603050405020304" pitchFamily="18" charset="0"/>
                <a:ea typeface="黑体" panose="02010609060101010101" pitchFamily="49" charset="-122"/>
              </a:rPr>
              <a:t>浮点数尾数的下溢处理方法</a:t>
            </a:r>
            <a:endParaRPr lang="zh-CN" altLang="en-US" dirty="0">
              <a:solidFill>
                <a:srgbClr val="FF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3"/>
          <p:cNvSpPr>
            <a:spLocks noGrp="1"/>
          </p:cNvSpPr>
          <p:nvPr>
            <p:ph idx="1" hasCustomPrompt="1"/>
          </p:nvPr>
        </p:nvSpPr>
        <p:spPr/>
        <p:txBody>
          <a:bodyPr vert="horz" wrap="square" lIns="91440" tIns="45720" rIns="91440" bIns="45720" anchor="t" anchorCtr="0"/>
          <a:p>
            <a:pPr eaLnBrk="1" hangingPunct="1">
              <a:lnSpc>
                <a:spcPct val="90000"/>
              </a:lnSpc>
            </a:pPr>
            <a:r>
              <a:rPr lang="zh-CN" altLang="en-US" dirty="0">
                <a:solidFill>
                  <a:srgbClr val="000000"/>
                </a:solidFill>
                <a:latin typeface="楷体_GB2312" pitchFamily="49" charset="-122"/>
                <a:ea typeface="楷体_GB2312" pitchFamily="49" charset="-122"/>
              </a:rPr>
              <a:t>问题的提出</a:t>
            </a:r>
            <a:endParaRPr lang="zh-CN" altLang="en-US" dirty="0">
              <a:solidFill>
                <a:srgbClr val="000000"/>
              </a:solidFill>
              <a:latin typeface="楷体_GB2312" pitchFamily="49" charset="-122"/>
              <a:ea typeface="楷体_GB2312" pitchFamily="49" charset="-122"/>
            </a:endParaRPr>
          </a:p>
          <a:p>
            <a:pPr lvl="1" eaLnBrk="1" hangingPunct="1">
              <a:lnSpc>
                <a:spcPct val="90000"/>
              </a:lnSpc>
            </a:pPr>
            <a:r>
              <a:rPr lang="zh-CN" altLang="en-US" b="1" dirty="0">
                <a:solidFill>
                  <a:srgbClr val="000000"/>
                </a:solidFill>
                <a:latin typeface="楷体_GB2312" pitchFamily="49" charset="-122"/>
                <a:ea typeface="楷体_GB2312" pitchFamily="49" charset="-122"/>
              </a:rPr>
              <a:t>信息在运算过程中会因为相乘或各种右移操作超出运算器和存储器的字长不得不舍弃，从而造成精度损失，虽然采用两倍存储器字长寄存信息和双倍字长运算可以保证精度，但是它是以花费两倍的存储空间和长的多的多的运算时间为代价的，</a:t>
            </a:r>
            <a:r>
              <a:rPr lang="zh-CN" altLang="en-US" b="1" dirty="0">
                <a:solidFill>
                  <a:srgbClr val="FF0000"/>
                </a:solidFill>
                <a:latin typeface="楷体_GB2312" pitchFamily="49" charset="-122"/>
                <a:ea typeface="楷体_GB2312" pitchFamily="49" charset="-122"/>
              </a:rPr>
              <a:t>研究更好的方法减少精度损失</a:t>
            </a:r>
            <a:endParaRPr lang="en-US" altLang="zh-CN" b="1" dirty="0">
              <a:solidFill>
                <a:srgbClr val="FF0000"/>
              </a:solidFill>
              <a:latin typeface="楷体_GB2312" pitchFamily="49" charset="-122"/>
              <a:ea typeface="楷体_GB2312" pitchFamily="49" charset="-122"/>
            </a:endParaRPr>
          </a:p>
          <a:p>
            <a:pPr eaLnBrk="1" hangingPunct="1">
              <a:lnSpc>
                <a:spcPct val="90000"/>
              </a:lnSpc>
            </a:pPr>
            <a:r>
              <a:rPr lang="zh-CN" altLang="en-US" dirty="0">
                <a:solidFill>
                  <a:srgbClr val="000000"/>
                </a:solidFill>
                <a:latin typeface="楷体_GB2312" pitchFamily="49" charset="-122"/>
                <a:ea typeface="楷体_GB2312" pitchFamily="49" charset="-122"/>
              </a:rPr>
              <a:t>浮点数尾数的下溢处理方法</a:t>
            </a:r>
            <a:endParaRPr lang="zh-CN" altLang="en-US" dirty="0">
              <a:solidFill>
                <a:srgbClr val="000000"/>
              </a:solidFill>
              <a:latin typeface="楷体_GB2312" pitchFamily="49" charset="-122"/>
              <a:ea typeface="楷体_GB2312" pitchFamily="49" charset="-122"/>
            </a:endParaRPr>
          </a:p>
          <a:p>
            <a:pPr lvl="1" eaLnBrk="1" hangingPunct="1">
              <a:lnSpc>
                <a:spcPct val="90000"/>
              </a:lnSpc>
            </a:pPr>
            <a:r>
              <a:rPr lang="zh-CN" altLang="en-US" b="1" dirty="0">
                <a:solidFill>
                  <a:srgbClr val="000000"/>
                </a:solidFill>
                <a:latin typeface="楷体_GB2312" pitchFamily="49" charset="-122"/>
                <a:ea typeface="楷体_GB2312" pitchFamily="49" charset="-122"/>
              </a:rPr>
              <a:t>减少运算中的精度损失关键是要处理好运算中尾数超出字长的部分，使之精度损失</a:t>
            </a:r>
            <a:r>
              <a:rPr lang="zh-CN" altLang="en-US" b="1" dirty="0">
                <a:solidFill>
                  <a:srgbClr val="000000"/>
                </a:solidFill>
                <a:latin typeface="楷体_GB2312" pitchFamily="49" charset="-122"/>
                <a:ea typeface="楷体_GB2312" pitchFamily="49" charset="-122"/>
              </a:rPr>
              <a:t>小</a:t>
            </a:r>
            <a:endParaRPr lang="zh-CN" altLang="en-US" b="1" dirty="0">
              <a:solidFill>
                <a:srgbClr val="000000"/>
              </a:solidFill>
              <a:latin typeface="楷体_GB2312" pitchFamily="49" charset="-122"/>
              <a:ea typeface="楷体_GB2312" pitchFamily="49" charset="-122"/>
            </a:endParaRPr>
          </a:p>
          <a:p>
            <a:pPr eaLnBrk="1" hangingPunct="1">
              <a:lnSpc>
                <a:spcPct val="90000"/>
              </a:lnSpc>
            </a:pPr>
            <a:r>
              <a:rPr lang="zh-CN" altLang="en-US" dirty="0">
                <a:solidFill>
                  <a:srgbClr val="000000"/>
                </a:solidFill>
                <a:latin typeface="楷体_GB2312" pitchFamily="49" charset="-122"/>
                <a:ea typeface="楷体_GB2312" pitchFamily="49" charset="-122"/>
              </a:rPr>
              <a:t>下溢处理方法</a:t>
            </a:r>
            <a:endParaRPr lang="zh-CN" altLang="en-US" dirty="0">
              <a:solidFill>
                <a:srgbClr val="000000"/>
              </a:solidFill>
              <a:latin typeface="楷体_GB2312" pitchFamily="49" charset="-122"/>
              <a:ea typeface="楷体_GB2312" pitchFamily="49" charset="-122"/>
            </a:endParaRPr>
          </a:p>
          <a:p>
            <a:pPr lvl="1" eaLnBrk="1" hangingPunct="1">
              <a:lnSpc>
                <a:spcPct val="90000"/>
              </a:lnSpc>
            </a:pPr>
            <a:r>
              <a:rPr lang="zh-CN" altLang="en-US" b="1" dirty="0">
                <a:solidFill>
                  <a:srgbClr val="FF0000"/>
                </a:solidFill>
                <a:latin typeface="楷体_GB2312" pitchFamily="49" charset="-122"/>
                <a:ea typeface="楷体_GB2312" pitchFamily="49" charset="-122"/>
              </a:rPr>
              <a:t>截断法、舍入法、恒置</a:t>
            </a:r>
            <a:r>
              <a:rPr lang="zh-CN" altLang="en-US" b="1" dirty="0">
                <a:solidFill>
                  <a:srgbClr val="FF0000"/>
                </a:solidFill>
                <a:latin typeface="Arial" panose="020B0604020202020204" pitchFamily="34" charset="0"/>
                <a:ea typeface="楷体_GB2312" pitchFamily="49" charset="-122"/>
              </a:rPr>
              <a:t>“</a:t>
            </a:r>
            <a:r>
              <a:rPr lang="en-US" altLang="zh-CN" b="1" dirty="0">
                <a:solidFill>
                  <a:srgbClr val="FF0000"/>
                </a:solidFill>
                <a:latin typeface="楷体_GB2312" pitchFamily="49" charset="-122"/>
                <a:ea typeface="楷体_GB2312" pitchFamily="49" charset="-122"/>
              </a:rPr>
              <a:t>1</a:t>
            </a:r>
            <a:r>
              <a:rPr lang="en-US" altLang="zh-CN" b="1" dirty="0">
                <a:solidFill>
                  <a:srgbClr val="FF0000"/>
                </a:solidFill>
                <a:latin typeface="Arial" panose="020B0604020202020204" pitchFamily="34" charset="0"/>
                <a:ea typeface="楷体_GB2312" pitchFamily="49" charset="-122"/>
              </a:rPr>
              <a:t>”</a:t>
            </a:r>
            <a:r>
              <a:rPr lang="zh-CN" altLang="en-US" b="1" dirty="0">
                <a:solidFill>
                  <a:srgbClr val="FF0000"/>
                </a:solidFill>
                <a:latin typeface="楷体_GB2312" pitchFamily="49" charset="-122"/>
                <a:ea typeface="楷体_GB2312" pitchFamily="49" charset="-122"/>
              </a:rPr>
              <a:t>、查表舍入法</a:t>
            </a:r>
            <a:endParaRPr lang="zh-CN" altLang="en-US" b="1" dirty="0">
              <a:solidFill>
                <a:srgbClr val="FF0000"/>
              </a:solidFill>
              <a:latin typeface="楷体_GB2312" pitchFamily="49" charset="-122"/>
              <a:ea typeface="楷体_GB2312" pitchFamily="49" charset="-122"/>
            </a:endParaRPr>
          </a:p>
          <a:p>
            <a:pPr eaLnBrk="1" hangingPunct="1">
              <a:lnSpc>
                <a:spcPct val="90000"/>
              </a:lnSpc>
            </a:pPr>
            <a:endParaRPr lang="zh-CN" altLang="en-US" dirty="0">
              <a:solidFill>
                <a:srgbClr val="FF0000"/>
              </a:solidFill>
              <a:latin typeface="楷体_GB2312" pitchFamily="49" charset="-122"/>
              <a:ea typeface="楷体_GB2312" pitchFamily="49" charset="-122"/>
            </a:endParaRPr>
          </a:p>
        </p:txBody>
      </p:sp>
      <p:sp>
        <p:nvSpPr>
          <p:cNvPr id="88067"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ea typeface="楷体_GB2312" pitchFamily="49" charset="-122"/>
              </a:rPr>
              <a:t>对比方法</a:t>
            </a:r>
            <a:endParaRPr lang="zh-CN" altLang="en-US" dirty="0">
              <a:solidFill>
                <a:srgbClr val="000000"/>
              </a:solidFill>
              <a:ea typeface="楷体_GB2312" pitchFamily="49" charset="-122"/>
            </a:endParaRPr>
          </a:p>
          <a:p>
            <a:pPr lvl="1" eaLnBrk="1" hangingPunct="1"/>
            <a:r>
              <a:rPr lang="zh-CN" altLang="en-US" b="1" dirty="0">
                <a:ea typeface="楷体_GB2312" pitchFamily="49" charset="-122"/>
              </a:rPr>
              <a:t>使用误差曲线，</a:t>
            </a:r>
            <a:r>
              <a:rPr lang="en-US" altLang="zh-CN" b="1" dirty="0">
                <a:ea typeface="楷体_GB2312" pitchFamily="49" charset="-122"/>
              </a:rPr>
              <a:t>r</a:t>
            </a:r>
            <a:r>
              <a:rPr lang="en-US" altLang="zh-CN" b="1" baseline="-25000" dirty="0">
                <a:ea typeface="楷体_GB2312" pitchFamily="49" charset="-122"/>
              </a:rPr>
              <a:t>m</a:t>
            </a:r>
            <a:r>
              <a:rPr lang="en-US" altLang="zh-CN" b="1" dirty="0">
                <a:ea typeface="楷体_GB2312" pitchFamily="49" charset="-122"/>
              </a:rPr>
              <a:t>=2</a:t>
            </a:r>
            <a:r>
              <a:rPr lang="zh-CN" altLang="en-US" b="1" dirty="0">
                <a:ea typeface="楷体_GB2312" pitchFamily="49" charset="-122"/>
              </a:rPr>
              <a:t>，</a:t>
            </a:r>
            <a:r>
              <a:rPr lang="en-US" altLang="zh-CN" b="1" dirty="0">
                <a:ea typeface="楷体_GB2312" pitchFamily="49" charset="-122"/>
              </a:rPr>
              <a:t>m=2</a:t>
            </a:r>
            <a:r>
              <a:rPr lang="zh-CN" altLang="en-US" b="1" dirty="0">
                <a:ea typeface="楷体_GB2312" pitchFamily="49" charset="-122"/>
              </a:rPr>
              <a:t>为例说明，对于下溢出去的部分只取最高位。</a:t>
            </a:r>
            <a:endParaRPr lang="zh-CN" altLang="en-US" b="1" dirty="0">
              <a:ea typeface="楷体_GB2312" pitchFamily="49" charset="-122"/>
            </a:endParaRPr>
          </a:p>
          <a:p>
            <a:pPr lvl="1" eaLnBrk="1" hangingPunct="1"/>
            <a:r>
              <a:rPr lang="zh-CN" altLang="en-US" b="1" dirty="0">
                <a:solidFill>
                  <a:srgbClr val="FF0000"/>
                </a:solidFill>
                <a:ea typeface="楷体_GB2312" pitchFamily="49" charset="-122"/>
              </a:rPr>
              <a:t>横坐标</a:t>
            </a:r>
            <a:r>
              <a:rPr lang="zh-CN" altLang="en-US" b="1" dirty="0">
                <a:ea typeface="楷体_GB2312" pitchFamily="49" charset="-122"/>
              </a:rPr>
              <a:t>是处理前的实际值，是一个连续分布的</a:t>
            </a:r>
            <a:r>
              <a:rPr lang="zh-CN" altLang="en-US" b="1" dirty="0">
                <a:ea typeface="楷体_GB2312" pitchFamily="49" charset="-122"/>
              </a:rPr>
              <a:t>值。</a:t>
            </a:r>
            <a:endParaRPr lang="zh-CN" altLang="en-US" b="1" dirty="0">
              <a:ea typeface="楷体_GB2312" pitchFamily="49" charset="-122"/>
            </a:endParaRPr>
          </a:p>
          <a:p>
            <a:pPr lvl="1" eaLnBrk="1" hangingPunct="1"/>
            <a:r>
              <a:rPr lang="zh-CN" altLang="en-US" b="1" dirty="0">
                <a:solidFill>
                  <a:srgbClr val="FF0000"/>
                </a:solidFill>
                <a:ea typeface="楷体_GB2312" pitchFamily="49" charset="-122"/>
              </a:rPr>
              <a:t>纵坐标</a:t>
            </a:r>
            <a:r>
              <a:rPr lang="zh-CN" altLang="en-US" b="1" dirty="0">
                <a:ea typeface="楷体_GB2312" pitchFamily="49" charset="-122"/>
              </a:rPr>
              <a:t>是经下溢处理后的结果</a:t>
            </a:r>
            <a:r>
              <a:rPr lang="zh-CN" altLang="en-US" b="1" dirty="0">
                <a:ea typeface="楷体_GB2312" pitchFamily="49" charset="-122"/>
              </a:rPr>
              <a:t>值。</a:t>
            </a:r>
            <a:endParaRPr lang="zh-CN" altLang="en-US" b="1" dirty="0">
              <a:ea typeface="楷体_GB2312" pitchFamily="49" charset="-122"/>
            </a:endParaRPr>
          </a:p>
          <a:p>
            <a:pPr lvl="1" eaLnBrk="1" hangingPunct="1"/>
            <a:r>
              <a:rPr lang="zh-CN" altLang="en-US" b="1" dirty="0">
                <a:solidFill>
                  <a:srgbClr val="FF0000"/>
                </a:solidFill>
                <a:ea typeface="楷体_GB2312" pitchFamily="49" charset="-122"/>
              </a:rPr>
              <a:t>虚线</a:t>
            </a:r>
            <a:r>
              <a:rPr lang="zh-CN" altLang="en-US" b="1" dirty="0">
                <a:ea typeface="楷体_GB2312" pitchFamily="49" charset="-122"/>
              </a:rPr>
              <a:t>为无精度损失</a:t>
            </a:r>
            <a:r>
              <a:rPr lang="zh-CN" altLang="en-US" b="1" dirty="0">
                <a:ea typeface="楷体_GB2312" pitchFamily="49" charset="-122"/>
              </a:rPr>
              <a:t>曲线。</a:t>
            </a:r>
            <a:endParaRPr lang="zh-CN" altLang="en-US" b="1" dirty="0">
              <a:ea typeface="楷体_GB2312" pitchFamily="49" charset="-122"/>
            </a:endParaRPr>
          </a:p>
          <a:p>
            <a:pPr lvl="1" eaLnBrk="1" hangingPunct="1"/>
            <a:r>
              <a:rPr lang="zh-CN" altLang="en-US" b="1" dirty="0">
                <a:solidFill>
                  <a:srgbClr val="FF0000"/>
                </a:solidFill>
                <a:ea typeface="楷体_GB2312" pitchFamily="49" charset="-122"/>
              </a:rPr>
              <a:t>圆点</a:t>
            </a:r>
            <a:r>
              <a:rPr lang="zh-CN" altLang="en-US" b="1" dirty="0">
                <a:ea typeface="楷体_GB2312" pitchFamily="49" charset="-122"/>
              </a:rPr>
              <a:t>为边界状态下的稳定</a:t>
            </a:r>
            <a:r>
              <a:rPr lang="zh-CN" altLang="en-US" b="1" dirty="0">
                <a:ea typeface="楷体_GB2312" pitchFamily="49" charset="-122"/>
              </a:rPr>
              <a:t>值。</a:t>
            </a:r>
            <a:endParaRPr lang="zh-CN" altLang="en-US" b="1" dirty="0">
              <a:ea typeface="楷体_GB2312" pitchFamily="49" charset="-122"/>
            </a:endParaRPr>
          </a:p>
          <a:p>
            <a:pPr lvl="1" eaLnBrk="1" hangingPunct="1">
              <a:buNone/>
            </a:pPr>
            <a:r>
              <a:rPr lang="zh-CN" altLang="en-US" dirty="0">
                <a:solidFill>
                  <a:srgbClr val="000000"/>
                </a:solidFill>
                <a:ea typeface="楷体_GB2312" pitchFamily="49" charset="-122"/>
              </a:rPr>
              <a:t>标准</a:t>
            </a:r>
            <a:endParaRPr lang="zh-CN" altLang="en-US" dirty="0">
              <a:solidFill>
                <a:srgbClr val="000000"/>
              </a:solidFill>
              <a:ea typeface="楷体_GB2312" pitchFamily="49" charset="-122"/>
            </a:endParaRPr>
          </a:p>
          <a:p>
            <a:pPr lvl="1" eaLnBrk="1" hangingPunct="1"/>
            <a:r>
              <a:rPr lang="zh-CN" altLang="en-US" b="1" dirty="0">
                <a:ea typeface="楷体_GB2312" pitchFamily="49" charset="-122"/>
              </a:rPr>
              <a:t>最大、最小误差</a:t>
            </a:r>
            <a:endParaRPr lang="zh-CN" altLang="en-US" b="1" dirty="0">
              <a:ea typeface="楷体_GB2312" pitchFamily="49" charset="-122"/>
            </a:endParaRPr>
          </a:p>
          <a:p>
            <a:pPr lvl="1" eaLnBrk="1" hangingPunct="1"/>
            <a:r>
              <a:rPr lang="zh-CN" altLang="en-US" b="1" dirty="0">
                <a:ea typeface="楷体_GB2312" pitchFamily="49" charset="-122"/>
              </a:rPr>
              <a:t>平均误差</a:t>
            </a:r>
            <a:endParaRPr lang="zh-CN" altLang="en-US" b="1" dirty="0">
              <a:ea typeface="楷体_GB2312" pitchFamily="49" charset="-122"/>
            </a:endParaRPr>
          </a:p>
          <a:p>
            <a:pPr lvl="1" eaLnBrk="1" hangingPunct="1"/>
            <a:r>
              <a:rPr lang="zh-CN" altLang="en-US" b="1" dirty="0">
                <a:ea typeface="楷体_GB2312" pitchFamily="49" charset="-122"/>
              </a:rPr>
              <a:t>时间开销</a:t>
            </a:r>
            <a:endParaRPr lang="zh-CN" altLang="en-US" b="1" dirty="0">
              <a:ea typeface="楷体_GB2312" pitchFamily="49" charset="-122"/>
            </a:endParaRPr>
          </a:p>
          <a:p>
            <a:pPr lvl="1" eaLnBrk="1" hangingPunct="1"/>
            <a:r>
              <a:rPr lang="zh-CN" altLang="en-US" b="1" dirty="0">
                <a:ea typeface="楷体_GB2312" pitchFamily="49" charset="-122"/>
              </a:rPr>
              <a:t>硬件开销</a:t>
            </a:r>
            <a:endParaRPr lang="zh-CN" altLang="en-US" b="1" dirty="0">
              <a:solidFill>
                <a:srgbClr val="000000"/>
              </a:solidFill>
              <a:ea typeface="楷体_GB2312" pitchFamily="49" charset="-122"/>
            </a:endParaRPr>
          </a:p>
        </p:txBody>
      </p:sp>
      <p:pic>
        <p:nvPicPr>
          <p:cNvPr id="89091" name="Picture 4"/>
          <p:cNvPicPr>
            <a:picLocks noChangeAspect="1"/>
          </p:cNvPicPr>
          <p:nvPr/>
        </p:nvPicPr>
        <p:blipFill>
          <a:blip r:embed="rId1"/>
          <a:stretch>
            <a:fillRect/>
          </a:stretch>
        </p:blipFill>
        <p:spPr>
          <a:xfrm>
            <a:off x="5267960" y="3190240"/>
            <a:ext cx="3700145" cy="3364865"/>
          </a:xfrm>
          <a:prstGeom prst="rect">
            <a:avLst/>
          </a:prstGeom>
          <a:noFill/>
          <a:ln w="9525">
            <a:noFill/>
          </a:ln>
        </p:spPr>
      </p:pic>
      <p:sp>
        <p:nvSpPr>
          <p:cNvPr id="392197" name="Oval 5"/>
          <p:cNvSpPr/>
          <p:nvPr/>
        </p:nvSpPr>
        <p:spPr>
          <a:xfrm>
            <a:off x="5981383" y="5352733"/>
            <a:ext cx="185737" cy="231775"/>
          </a:xfrm>
          <a:prstGeom prst="ellipse">
            <a:avLst/>
          </a:prstGeom>
          <a:noFill/>
          <a:ln w="254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9093"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endParaRPr lang="zh-CN" altLang="en-US" sz="2800"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92197"/>
                                        </p:tgtEl>
                                        <p:attrNameLst>
                                          <p:attrName>style.visibility</p:attrName>
                                        </p:attrNameLst>
                                      </p:cBhvr>
                                      <p:to>
                                        <p:strVal val="visible"/>
                                      </p:to>
                                    </p:set>
                                    <p:animEffect transition="in" filter="diamond(in)">
                                      <p:cBhvr>
                                        <p:cTn id="7" dur="1000"/>
                                        <p:tgtEl>
                                          <p:spTgt spid="392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ea typeface="楷体_GB2312" pitchFamily="49" charset="-122"/>
              </a:rPr>
              <a:t>截断法</a:t>
            </a:r>
            <a:endParaRPr lang="zh-CN" altLang="en-US" dirty="0">
              <a:solidFill>
                <a:srgbClr val="000000"/>
              </a:solidFill>
              <a:ea typeface="楷体_GB2312" pitchFamily="49" charset="-122"/>
            </a:endParaRPr>
          </a:p>
          <a:p>
            <a:pPr lvl="1" eaLnBrk="1" hangingPunct="1">
              <a:spcBef>
                <a:spcPts val="1800"/>
              </a:spcBef>
            </a:pPr>
            <a:r>
              <a:rPr lang="zh-CN" altLang="en-US" b="1" dirty="0">
                <a:solidFill>
                  <a:srgbClr val="000000"/>
                </a:solidFill>
                <a:ea typeface="楷体_GB2312" pitchFamily="49" charset="-122"/>
              </a:rPr>
              <a:t>将尾数超出机器字长的部分去掉</a:t>
            </a:r>
            <a:endParaRPr lang="zh-CN" altLang="en-US" b="1" dirty="0">
              <a:solidFill>
                <a:srgbClr val="000000"/>
              </a:solidFill>
              <a:ea typeface="楷体_GB2312" pitchFamily="49" charset="-122"/>
            </a:endParaRPr>
          </a:p>
          <a:p>
            <a:pPr lvl="2" eaLnBrk="1" hangingPunct="1">
              <a:spcBef>
                <a:spcPts val="1800"/>
              </a:spcBef>
            </a:pPr>
            <a:r>
              <a:rPr lang="zh-CN" altLang="en-US" b="1" dirty="0">
                <a:solidFill>
                  <a:srgbClr val="000000"/>
                </a:solidFill>
                <a:ea typeface="楷体_GB2312" pitchFamily="49" charset="-122"/>
              </a:rPr>
              <a:t>在整数时接近于</a:t>
            </a:r>
            <a:r>
              <a:rPr lang="en-US" altLang="zh-CN" b="1" dirty="0">
                <a:solidFill>
                  <a:srgbClr val="000000"/>
                </a:solidFill>
                <a:latin typeface="Times New Roman" panose="02020603050405020304" pitchFamily="18" charset="0"/>
                <a:ea typeface="楷体_GB2312" pitchFamily="49" charset="-122"/>
              </a:rPr>
              <a:t>1</a:t>
            </a:r>
            <a:r>
              <a:rPr lang="en-US" altLang="zh-CN" b="1" dirty="0">
                <a:solidFill>
                  <a:srgbClr val="000000"/>
                </a:solidFill>
                <a:ea typeface="楷体_GB2312" pitchFamily="49" charset="-122"/>
              </a:rPr>
              <a:t>(</a:t>
            </a:r>
            <a:r>
              <a:rPr lang="en-US" altLang="zh-CN" b="1" dirty="0">
                <a:solidFill>
                  <a:srgbClr val="000000"/>
                </a:solidFill>
                <a:latin typeface="Arial" panose="020B0604020202020204" pitchFamily="34" charset="0"/>
                <a:ea typeface="楷体_GB2312" pitchFamily="49" charset="-122"/>
              </a:rPr>
              <a:t>“</a:t>
            </a:r>
            <a:r>
              <a:rPr lang="en-US" altLang="zh-CN" b="1" dirty="0">
                <a:solidFill>
                  <a:srgbClr val="000000"/>
                </a:solidFill>
                <a:latin typeface="Times New Roman" panose="02020603050405020304" pitchFamily="18" charset="0"/>
                <a:ea typeface="楷体_GB2312" pitchFamily="49" charset="-122"/>
              </a:rPr>
              <a:t>11:111…1</a:t>
            </a:r>
            <a:r>
              <a:rPr lang="en-US" altLang="zh-CN" b="1" dirty="0">
                <a:solidFill>
                  <a:srgbClr val="000000"/>
                </a:solidFill>
                <a:latin typeface="Arial" panose="020B0604020202020204" pitchFamily="34" charset="0"/>
                <a:ea typeface="楷体_GB2312" pitchFamily="49" charset="-122"/>
              </a:rPr>
              <a:t>”</a:t>
            </a:r>
            <a:r>
              <a:rPr lang="zh-CN" altLang="en-US" b="1" dirty="0">
                <a:solidFill>
                  <a:srgbClr val="000000"/>
                </a:solidFill>
                <a:ea typeface="楷体_GB2312" pitchFamily="49" charset="-122"/>
              </a:rPr>
              <a:t>截断成</a:t>
            </a:r>
            <a:r>
              <a:rPr lang="zh-CN" altLang="en-US" b="1" dirty="0">
                <a:solidFill>
                  <a:srgbClr val="000000"/>
                </a:solidFill>
                <a:latin typeface="Arial" panose="020B0604020202020204" pitchFamily="34" charset="0"/>
                <a:ea typeface="楷体_GB2312" pitchFamily="49" charset="-122"/>
              </a:rPr>
              <a:t>“</a:t>
            </a:r>
            <a:r>
              <a:rPr lang="en-US" altLang="zh-CN" b="1" dirty="0">
                <a:solidFill>
                  <a:srgbClr val="000000"/>
                </a:solidFill>
                <a:latin typeface="Times New Roman" panose="02020603050405020304" pitchFamily="18" charset="0"/>
                <a:ea typeface="楷体_GB2312" pitchFamily="49" charset="-122"/>
              </a:rPr>
              <a:t>11:</a:t>
            </a:r>
            <a:r>
              <a:rPr lang="en-US" altLang="zh-CN" b="1" dirty="0">
                <a:solidFill>
                  <a:srgbClr val="000000"/>
                </a:solidFill>
                <a:latin typeface="Arial" panose="020B0604020202020204" pitchFamily="34" charset="0"/>
                <a:ea typeface="楷体_GB2312" pitchFamily="49" charset="-122"/>
              </a:rPr>
              <a:t>”</a:t>
            </a:r>
            <a:r>
              <a:rPr lang="en-US" altLang="zh-CN" b="1" dirty="0">
                <a:solidFill>
                  <a:srgbClr val="000000"/>
                </a:solidFill>
                <a:ea typeface="楷体_GB2312" pitchFamily="49" charset="-122"/>
              </a:rPr>
              <a:t>)</a:t>
            </a:r>
            <a:endParaRPr lang="en-US" altLang="zh-CN" b="1" dirty="0">
              <a:solidFill>
                <a:srgbClr val="000000"/>
              </a:solidFill>
              <a:ea typeface="楷体_GB2312" pitchFamily="49" charset="-122"/>
            </a:endParaRPr>
          </a:p>
          <a:p>
            <a:pPr lvl="2" eaLnBrk="1" hangingPunct="1">
              <a:spcBef>
                <a:spcPts val="1800"/>
              </a:spcBef>
            </a:pPr>
            <a:r>
              <a:rPr lang="zh-CN" altLang="en-US" b="1" dirty="0">
                <a:solidFill>
                  <a:srgbClr val="000000"/>
                </a:solidFill>
                <a:ea typeface="楷体_GB2312" pitchFamily="49" charset="-122"/>
              </a:rPr>
              <a:t>在分数时接近于</a:t>
            </a:r>
            <a:r>
              <a:rPr lang="en-US" altLang="zh-CN" b="1" dirty="0">
                <a:solidFill>
                  <a:srgbClr val="000000"/>
                </a:solidFill>
                <a:latin typeface="Times New Roman" panose="02020603050405020304" pitchFamily="18" charset="0"/>
                <a:ea typeface="楷体_GB2312" pitchFamily="49" charset="-122"/>
              </a:rPr>
              <a:t>2</a:t>
            </a:r>
            <a:r>
              <a:rPr lang="en-US" altLang="zh-CN" b="1" baseline="30000" dirty="0">
                <a:solidFill>
                  <a:srgbClr val="000000"/>
                </a:solidFill>
                <a:ea typeface="楷体_GB2312" pitchFamily="49" charset="-122"/>
              </a:rPr>
              <a:t>-m </a:t>
            </a:r>
            <a:r>
              <a:rPr lang="en-US" altLang="zh-CN" b="1" dirty="0">
                <a:solidFill>
                  <a:srgbClr val="000000"/>
                </a:solidFill>
                <a:ea typeface="楷体_GB2312" pitchFamily="49" charset="-122"/>
              </a:rPr>
              <a:t>(</a:t>
            </a:r>
            <a:r>
              <a:rPr lang="en-US" altLang="zh-CN" b="1" dirty="0">
                <a:solidFill>
                  <a:srgbClr val="000000"/>
                </a:solidFill>
                <a:latin typeface="Arial" panose="020B0604020202020204" pitchFamily="34" charset="0"/>
                <a:ea typeface="楷体_GB2312" pitchFamily="49" charset="-122"/>
              </a:rPr>
              <a:t>“</a:t>
            </a:r>
            <a:r>
              <a:rPr lang="en-US" altLang="zh-CN" b="1" dirty="0">
                <a:solidFill>
                  <a:srgbClr val="000000"/>
                </a:solidFill>
                <a:latin typeface="Times New Roman" panose="02020603050405020304" pitchFamily="18" charset="0"/>
                <a:ea typeface="楷体_GB2312" pitchFamily="49" charset="-122"/>
              </a:rPr>
              <a:t>.01:111…1</a:t>
            </a:r>
            <a:r>
              <a:rPr lang="en-US" altLang="zh-CN" b="1" dirty="0">
                <a:solidFill>
                  <a:srgbClr val="000000"/>
                </a:solidFill>
                <a:latin typeface="Arial" panose="020B0604020202020204" pitchFamily="34" charset="0"/>
                <a:ea typeface="楷体_GB2312" pitchFamily="49" charset="-122"/>
              </a:rPr>
              <a:t>”</a:t>
            </a:r>
            <a:r>
              <a:rPr lang="zh-CN" altLang="en-US" b="1" dirty="0">
                <a:solidFill>
                  <a:srgbClr val="000000"/>
                </a:solidFill>
                <a:ea typeface="楷体_GB2312" pitchFamily="49" charset="-122"/>
              </a:rPr>
              <a:t>截断成</a:t>
            </a:r>
            <a:r>
              <a:rPr lang="zh-CN" altLang="en-US" dirty="0">
                <a:solidFill>
                  <a:srgbClr val="000000"/>
                </a:solidFill>
                <a:latin typeface="Arial" panose="020B0604020202020204" pitchFamily="34" charset="0"/>
                <a:ea typeface="楷体_GB2312" pitchFamily="49" charset="-122"/>
              </a:rPr>
              <a:t>“</a:t>
            </a:r>
            <a:r>
              <a:rPr lang="en-US" altLang="zh-CN" b="1" dirty="0">
                <a:solidFill>
                  <a:srgbClr val="000000"/>
                </a:solidFill>
                <a:latin typeface="Times New Roman" panose="02020603050405020304" pitchFamily="18" charset="0"/>
                <a:ea typeface="楷体_GB2312" pitchFamily="49" charset="-122"/>
              </a:rPr>
              <a:t>.01:”)</a:t>
            </a:r>
            <a:endParaRPr lang="en-US" altLang="zh-CN" b="1" dirty="0">
              <a:solidFill>
                <a:srgbClr val="000000"/>
              </a:solidFill>
              <a:latin typeface="Times New Roman" panose="02020603050405020304" pitchFamily="18" charset="0"/>
              <a:ea typeface="楷体_GB2312" pitchFamily="49" charset="-122"/>
            </a:endParaRPr>
          </a:p>
          <a:p>
            <a:pPr lvl="1" eaLnBrk="1" hangingPunct="1">
              <a:spcBef>
                <a:spcPts val="1800"/>
              </a:spcBef>
            </a:pPr>
            <a:r>
              <a:rPr lang="zh-CN" altLang="en-US" b="1" dirty="0">
                <a:solidFill>
                  <a:srgbClr val="000000"/>
                </a:solidFill>
                <a:latin typeface="Times New Roman" panose="02020603050405020304" pitchFamily="18" charset="0"/>
                <a:ea typeface="楷体_GB2312" pitchFamily="49" charset="-122"/>
              </a:rPr>
              <a:t>总是产生负误差，无法</a:t>
            </a:r>
            <a:r>
              <a:rPr lang="zh-CN" altLang="en-US" b="1" dirty="0">
                <a:solidFill>
                  <a:srgbClr val="000000"/>
                </a:solidFill>
                <a:latin typeface="Times New Roman" panose="02020603050405020304" pitchFamily="18" charset="0"/>
                <a:ea typeface="楷体_GB2312" pitchFamily="49" charset="-122"/>
              </a:rPr>
              <a:t>调节。</a:t>
            </a:r>
            <a:endParaRPr lang="zh-CN" altLang="en-US" b="1" dirty="0">
              <a:solidFill>
                <a:srgbClr val="000000"/>
              </a:solidFill>
              <a:latin typeface="Times New Roman" panose="02020603050405020304" pitchFamily="18" charset="0"/>
              <a:ea typeface="楷体_GB2312" pitchFamily="49" charset="-122"/>
            </a:endParaRPr>
          </a:p>
        </p:txBody>
      </p:sp>
      <p:sp>
        <p:nvSpPr>
          <p:cNvPr id="90115"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截断法</a:t>
            </a:r>
            <a:endParaRPr lang="zh-CN" altLang="en-US" sz="2800" dirty="0">
              <a:solidFill>
                <a:srgbClr val="FF0000"/>
              </a:solidFill>
              <a:latin typeface="Times New Roman" panose="02020603050405020304" pitchFamily="18" charset="0"/>
              <a:ea typeface="楷体_GB2312"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512570" y="3982085"/>
            <a:ext cx="6144260" cy="266763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3"/>
          <p:cNvSpPr>
            <a:spLocks noGrp="1"/>
          </p:cNvSpPr>
          <p:nvPr>
            <p:ph idx="1" hasCustomPrompt="1"/>
          </p:nvPr>
        </p:nvSpPr>
        <p:spPr>
          <a:xfrm>
            <a:off x="3109913" y="5735638"/>
            <a:ext cx="1312862" cy="646112"/>
          </a:xfrm>
        </p:spPr>
        <p:txBody>
          <a:bodyPr vert="horz" wrap="square" lIns="91440" tIns="45720" rIns="91440" bIns="45720" anchor="t" anchorCtr="0"/>
          <a:p>
            <a:pPr eaLnBrk="1" hangingPunct="1">
              <a:buNone/>
            </a:pPr>
            <a:r>
              <a:rPr lang="zh-CN" altLang="en-US" dirty="0">
                <a:solidFill>
                  <a:srgbClr val="000000"/>
                </a:solidFill>
                <a:latin typeface="黑体" panose="02010609060101010101" pitchFamily="49" charset="-122"/>
                <a:ea typeface="黑体" panose="02010609060101010101" pitchFamily="49" charset="-122"/>
              </a:rPr>
              <a:t>截断法</a:t>
            </a:r>
            <a:endParaRPr lang="zh-CN" altLang="en-US" dirty="0">
              <a:solidFill>
                <a:srgbClr val="000000"/>
              </a:solidFill>
              <a:latin typeface="黑体" panose="02010609060101010101" pitchFamily="49" charset="-122"/>
              <a:ea typeface="黑体" panose="02010609060101010101" pitchFamily="49" charset="-122"/>
            </a:endParaRPr>
          </a:p>
        </p:txBody>
      </p:sp>
      <p:grpSp>
        <p:nvGrpSpPr>
          <p:cNvPr id="91139" name="Group 39"/>
          <p:cNvGrpSpPr/>
          <p:nvPr/>
        </p:nvGrpSpPr>
        <p:grpSpPr>
          <a:xfrm>
            <a:off x="1247775" y="1182688"/>
            <a:ext cx="5610225" cy="4311650"/>
            <a:chOff x="786" y="745"/>
            <a:chExt cx="3534" cy="2716"/>
          </a:xfrm>
        </p:grpSpPr>
        <p:sp>
          <p:nvSpPr>
            <p:cNvPr id="91154" name="Line 4"/>
            <p:cNvSpPr/>
            <p:nvPr/>
          </p:nvSpPr>
          <p:spPr>
            <a:xfrm>
              <a:off x="1050" y="3225"/>
              <a:ext cx="3270" cy="0"/>
            </a:xfrm>
            <a:prstGeom prst="line">
              <a:avLst/>
            </a:prstGeom>
            <a:ln w="38100" cap="flat" cmpd="sng">
              <a:solidFill>
                <a:srgbClr val="000000"/>
              </a:solidFill>
              <a:prstDash val="solid"/>
              <a:headEnd type="none" w="med" len="med"/>
              <a:tailEnd type="triangle" w="lg" len="lg"/>
            </a:ln>
          </p:spPr>
        </p:sp>
        <p:sp>
          <p:nvSpPr>
            <p:cNvPr id="91155" name="Line 5"/>
            <p:cNvSpPr/>
            <p:nvPr/>
          </p:nvSpPr>
          <p:spPr>
            <a:xfrm flipV="1">
              <a:off x="1068" y="745"/>
              <a:ext cx="9" cy="2480"/>
            </a:xfrm>
            <a:prstGeom prst="line">
              <a:avLst/>
            </a:prstGeom>
            <a:ln w="38100" cap="flat" cmpd="sng">
              <a:solidFill>
                <a:srgbClr val="000000"/>
              </a:solidFill>
              <a:prstDash val="solid"/>
              <a:headEnd type="none" w="med" len="med"/>
              <a:tailEnd type="triangle" w="lg" len="lg"/>
            </a:ln>
          </p:spPr>
        </p:sp>
        <p:sp>
          <p:nvSpPr>
            <p:cNvPr id="91156" name="Line 6"/>
            <p:cNvSpPr/>
            <p:nvPr/>
          </p:nvSpPr>
          <p:spPr>
            <a:xfrm>
              <a:off x="1383" y="3122"/>
              <a:ext cx="0" cy="112"/>
            </a:xfrm>
            <a:prstGeom prst="line">
              <a:avLst/>
            </a:prstGeom>
            <a:ln w="25400" cap="flat" cmpd="sng">
              <a:solidFill>
                <a:srgbClr val="000000"/>
              </a:solidFill>
              <a:prstDash val="solid"/>
              <a:headEnd type="none" w="med" len="med"/>
              <a:tailEnd type="none" w="med" len="med"/>
            </a:ln>
          </p:spPr>
        </p:sp>
        <p:sp>
          <p:nvSpPr>
            <p:cNvPr id="91157" name="Line 7"/>
            <p:cNvSpPr/>
            <p:nvPr/>
          </p:nvSpPr>
          <p:spPr>
            <a:xfrm>
              <a:off x="1695" y="3128"/>
              <a:ext cx="0" cy="112"/>
            </a:xfrm>
            <a:prstGeom prst="line">
              <a:avLst/>
            </a:prstGeom>
            <a:ln w="25400" cap="flat" cmpd="sng">
              <a:solidFill>
                <a:srgbClr val="000000"/>
              </a:solidFill>
              <a:prstDash val="solid"/>
              <a:headEnd type="none" w="med" len="med"/>
              <a:tailEnd type="none" w="med" len="med"/>
            </a:ln>
          </p:spPr>
        </p:sp>
        <p:sp>
          <p:nvSpPr>
            <p:cNvPr id="91158" name="Line 8"/>
            <p:cNvSpPr/>
            <p:nvPr/>
          </p:nvSpPr>
          <p:spPr>
            <a:xfrm>
              <a:off x="1998" y="3125"/>
              <a:ext cx="0" cy="112"/>
            </a:xfrm>
            <a:prstGeom prst="line">
              <a:avLst/>
            </a:prstGeom>
            <a:ln w="25400" cap="flat" cmpd="sng">
              <a:solidFill>
                <a:srgbClr val="000000"/>
              </a:solidFill>
              <a:prstDash val="solid"/>
              <a:headEnd type="none" w="med" len="med"/>
              <a:tailEnd type="none" w="med" len="med"/>
            </a:ln>
          </p:spPr>
        </p:sp>
        <p:sp>
          <p:nvSpPr>
            <p:cNvPr id="91159" name="Line 9"/>
            <p:cNvSpPr/>
            <p:nvPr/>
          </p:nvSpPr>
          <p:spPr>
            <a:xfrm>
              <a:off x="2292" y="3122"/>
              <a:ext cx="0" cy="112"/>
            </a:xfrm>
            <a:prstGeom prst="line">
              <a:avLst/>
            </a:prstGeom>
            <a:ln w="25400" cap="flat" cmpd="sng">
              <a:solidFill>
                <a:srgbClr val="000000"/>
              </a:solidFill>
              <a:prstDash val="solid"/>
              <a:headEnd type="none" w="med" len="med"/>
              <a:tailEnd type="none" w="med" len="med"/>
            </a:ln>
          </p:spPr>
        </p:sp>
        <p:sp>
          <p:nvSpPr>
            <p:cNvPr id="91160" name="Line 10"/>
            <p:cNvSpPr/>
            <p:nvPr/>
          </p:nvSpPr>
          <p:spPr>
            <a:xfrm>
              <a:off x="2595" y="3119"/>
              <a:ext cx="0" cy="112"/>
            </a:xfrm>
            <a:prstGeom prst="line">
              <a:avLst/>
            </a:prstGeom>
            <a:ln w="25400" cap="flat" cmpd="sng">
              <a:solidFill>
                <a:srgbClr val="000000"/>
              </a:solidFill>
              <a:prstDash val="solid"/>
              <a:headEnd type="none" w="med" len="med"/>
              <a:tailEnd type="none" w="med" len="med"/>
            </a:ln>
          </p:spPr>
        </p:sp>
        <p:sp>
          <p:nvSpPr>
            <p:cNvPr id="91161" name="Line 11"/>
            <p:cNvSpPr/>
            <p:nvPr/>
          </p:nvSpPr>
          <p:spPr>
            <a:xfrm>
              <a:off x="2901" y="3122"/>
              <a:ext cx="0" cy="112"/>
            </a:xfrm>
            <a:prstGeom prst="line">
              <a:avLst/>
            </a:prstGeom>
            <a:ln w="25400" cap="flat" cmpd="sng">
              <a:solidFill>
                <a:srgbClr val="000000"/>
              </a:solidFill>
              <a:prstDash val="solid"/>
              <a:headEnd type="none" w="med" len="med"/>
              <a:tailEnd type="none" w="med" len="med"/>
            </a:ln>
          </p:spPr>
        </p:sp>
        <p:sp>
          <p:nvSpPr>
            <p:cNvPr id="91162" name="Line 12"/>
            <p:cNvSpPr/>
            <p:nvPr/>
          </p:nvSpPr>
          <p:spPr>
            <a:xfrm>
              <a:off x="3208" y="3125"/>
              <a:ext cx="0" cy="112"/>
            </a:xfrm>
            <a:prstGeom prst="line">
              <a:avLst/>
            </a:prstGeom>
            <a:ln w="25400" cap="flat" cmpd="sng">
              <a:solidFill>
                <a:srgbClr val="000000"/>
              </a:solidFill>
              <a:prstDash val="solid"/>
              <a:headEnd type="none" w="med" len="med"/>
              <a:tailEnd type="none" w="med" len="med"/>
            </a:ln>
          </p:spPr>
        </p:sp>
        <p:sp>
          <p:nvSpPr>
            <p:cNvPr id="91163" name="Line 13"/>
            <p:cNvSpPr/>
            <p:nvPr/>
          </p:nvSpPr>
          <p:spPr>
            <a:xfrm>
              <a:off x="3497" y="3119"/>
              <a:ext cx="0" cy="112"/>
            </a:xfrm>
            <a:prstGeom prst="line">
              <a:avLst/>
            </a:prstGeom>
            <a:ln w="25400" cap="flat" cmpd="sng">
              <a:solidFill>
                <a:srgbClr val="000000"/>
              </a:solidFill>
              <a:prstDash val="solid"/>
              <a:headEnd type="none" w="med" len="med"/>
              <a:tailEnd type="none" w="med" len="med"/>
            </a:ln>
          </p:spPr>
        </p:sp>
        <p:sp>
          <p:nvSpPr>
            <p:cNvPr id="91164" name="Line 14"/>
            <p:cNvSpPr/>
            <p:nvPr/>
          </p:nvSpPr>
          <p:spPr>
            <a:xfrm>
              <a:off x="3773" y="3125"/>
              <a:ext cx="0" cy="112"/>
            </a:xfrm>
            <a:prstGeom prst="line">
              <a:avLst/>
            </a:prstGeom>
            <a:ln w="25400" cap="flat" cmpd="sng">
              <a:solidFill>
                <a:srgbClr val="000000"/>
              </a:solidFill>
              <a:prstDash val="solid"/>
              <a:headEnd type="none" w="med" len="med"/>
              <a:tailEnd type="none" w="med" len="med"/>
            </a:ln>
          </p:spPr>
        </p:sp>
        <p:sp>
          <p:nvSpPr>
            <p:cNvPr id="91165" name="Text Box 15"/>
            <p:cNvSpPr txBox="1"/>
            <p:nvPr/>
          </p:nvSpPr>
          <p:spPr>
            <a:xfrm>
              <a:off x="1139"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1166" name="Text Box 16"/>
            <p:cNvSpPr txBox="1"/>
            <p:nvPr/>
          </p:nvSpPr>
          <p:spPr>
            <a:xfrm>
              <a:off x="1487" y="3229"/>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00:1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1167" name="Text Box 18"/>
            <p:cNvSpPr txBox="1"/>
            <p:nvPr/>
          </p:nvSpPr>
          <p:spPr>
            <a:xfrm>
              <a:off x="1787"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1168" name="Text Box 19"/>
            <p:cNvSpPr txBox="1"/>
            <p:nvPr/>
          </p:nvSpPr>
          <p:spPr>
            <a:xfrm>
              <a:off x="2108" y="3224"/>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01:1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1169" name="Text Box 20"/>
            <p:cNvSpPr txBox="1"/>
            <p:nvPr/>
          </p:nvSpPr>
          <p:spPr>
            <a:xfrm>
              <a:off x="2411" y="3230"/>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1170" name="Text Box 21"/>
            <p:cNvSpPr txBox="1"/>
            <p:nvPr/>
          </p:nvSpPr>
          <p:spPr>
            <a:xfrm>
              <a:off x="2709" y="3222"/>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10:1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1171" name="Text Box 22"/>
            <p:cNvSpPr txBox="1"/>
            <p:nvPr/>
          </p:nvSpPr>
          <p:spPr>
            <a:xfrm>
              <a:off x="3018" y="3227"/>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1172" name="Text Box 23"/>
            <p:cNvSpPr txBox="1"/>
            <p:nvPr/>
          </p:nvSpPr>
          <p:spPr>
            <a:xfrm>
              <a:off x="3309" y="3230"/>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11:1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1173" name="Text Box 24"/>
            <p:cNvSpPr txBox="1"/>
            <p:nvPr/>
          </p:nvSpPr>
          <p:spPr>
            <a:xfrm>
              <a:off x="3591"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1174" name="Line 25"/>
            <p:cNvSpPr/>
            <p:nvPr/>
          </p:nvSpPr>
          <p:spPr>
            <a:xfrm>
              <a:off x="1059" y="2898"/>
              <a:ext cx="148" cy="0"/>
            </a:xfrm>
            <a:prstGeom prst="line">
              <a:avLst/>
            </a:prstGeom>
            <a:ln w="25400" cap="flat" cmpd="sng">
              <a:solidFill>
                <a:srgbClr val="000000"/>
              </a:solidFill>
              <a:prstDash val="solid"/>
              <a:headEnd type="none" w="med" len="med"/>
              <a:tailEnd type="none" w="med" len="med"/>
            </a:ln>
          </p:spPr>
        </p:sp>
        <p:sp>
          <p:nvSpPr>
            <p:cNvPr id="91175" name="Line 26"/>
            <p:cNvSpPr/>
            <p:nvPr/>
          </p:nvSpPr>
          <p:spPr>
            <a:xfrm>
              <a:off x="1056" y="2292"/>
              <a:ext cx="148" cy="0"/>
            </a:xfrm>
            <a:prstGeom prst="line">
              <a:avLst/>
            </a:prstGeom>
            <a:ln w="25400" cap="flat" cmpd="sng">
              <a:solidFill>
                <a:srgbClr val="000000"/>
              </a:solidFill>
              <a:prstDash val="solid"/>
              <a:headEnd type="none" w="med" len="med"/>
              <a:tailEnd type="none" w="med" len="med"/>
            </a:ln>
          </p:spPr>
        </p:sp>
        <p:sp>
          <p:nvSpPr>
            <p:cNvPr id="91176" name="Line 27"/>
            <p:cNvSpPr/>
            <p:nvPr/>
          </p:nvSpPr>
          <p:spPr>
            <a:xfrm>
              <a:off x="1062" y="1713"/>
              <a:ext cx="148" cy="0"/>
            </a:xfrm>
            <a:prstGeom prst="line">
              <a:avLst/>
            </a:prstGeom>
            <a:ln w="25400" cap="flat" cmpd="sng">
              <a:solidFill>
                <a:srgbClr val="000000"/>
              </a:solidFill>
              <a:prstDash val="solid"/>
              <a:headEnd type="none" w="med" len="med"/>
              <a:tailEnd type="none" w="med" len="med"/>
            </a:ln>
          </p:spPr>
        </p:sp>
        <p:sp>
          <p:nvSpPr>
            <p:cNvPr id="91177" name="Line 28"/>
            <p:cNvSpPr/>
            <p:nvPr/>
          </p:nvSpPr>
          <p:spPr>
            <a:xfrm>
              <a:off x="1068" y="1062"/>
              <a:ext cx="148" cy="0"/>
            </a:xfrm>
            <a:prstGeom prst="line">
              <a:avLst/>
            </a:prstGeom>
            <a:ln w="25400" cap="flat" cmpd="sng">
              <a:solidFill>
                <a:srgbClr val="000000"/>
              </a:solidFill>
              <a:prstDash val="solid"/>
              <a:headEnd type="none" w="med" len="med"/>
              <a:tailEnd type="none" w="med" len="med"/>
            </a:ln>
          </p:spPr>
        </p:sp>
        <p:sp>
          <p:nvSpPr>
            <p:cNvPr id="91178" name="Text Box 29"/>
            <p:cNvSpPr txBox="1"/>
            <p:nvPr/>
          </p:nvSpPr>
          <p:spPr>
            <a:xfrm>
              <a:off x="786" y="2798"/>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1179" name="Text Box 30"/>
            <p:cNvSpPr txBox="1"/>
            <p:nvPr/>
          </p:nvSpPr>
          <p:spPr>
            <a:xfrm>
              <a:off x="786" y="2175"/>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01</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1180" name="Text Box 31"/>
            <p:cNvSpPr txBox="1"/>
            <p:nvPr/>
          </p:nvSpPr>
          <p:spPr>
            <a:xfrm>
              <a:off x="788" y="1579"/>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1181" name="Text Box 32"/>
            <p:cNvSpPr txBox="1"/>
            <p:nvPr/>
          </p:nvSpPr>
          <p:spPr>
            <a:xfrm>
              <a:off x="790" y="947"/>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11</a:t>
              </a:r>
              <a:endParaRPr lang="en-US" altLang="zh-CN" sz="1800" dirty="0">
                <a:solidFill>
                  <a:srgbClr val="FF0000"/>
                </a:solidFill>
                <a:latin typeface="Times New Roman" panose="02020603050405020304" pitchFamily="18" charset="0"/>
                <a:ea typeface="宋体" panose="02010600030101010101" pitchFamily="2" charset="-122"/>
              </a:endParaRPr>
            </a:p>
          </p:txBody>
        </p:sp>
      </p:grpSp>
      <p:sp>
        <p:nvSpPr>
          <p:cNvPr id="663586" name="AutoShape 34"/>
          <p:cNvSpPr/>
          <p:nvPr/>
        </p:nvSpPr>
        <p:spPr>
          <a:xfrm>
            <a:off x="2095500" y="453072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3587" name="AutoShape 35"/>
          <p:cNvSpPr/>
          <p:nvPr/>
        </p:nvSpPr>
        <p:spPr>
          <a:xfrm>
            <a:off x="3003550" y="3617913"/>
            <a:ext cx="161925" cy="147637"/>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3588" name="AutoShape 36"/>
          <p:cNvSpPr/>
          <p:nvPr/>
        </p:nvSpPr>
        <p:spPr>
          <a:xfrm>
            <a:off x="3975100" y="265112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3589" name="AutoShape 37"/>
          <p:cNvSpPr/>
          <p:nvPr/>
        </p:nvSpPr>
        <p:spPr>
          <a:xfrm>
            <a:off x="5072063" y="153987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3590" name="Line 38"/>
          <p:cNvSpPr/>
          <p:nvPr/>
        </p:nvSpPr>
        <p:spPr>
          <a:xfrm flipV="1">
            <a:off x="1681163" y="1341438"/>
            <a:ext cx="3746500" cy="3746500"/>
          </a:xfrm>
          <a:prstGeom prst="line">
            <a:avLst/>
          </a:prstGeom>
          <a:ln w="25400" cap="flat" cmpd="sng">
            <a:solidFill>
              <a:srgbClr val="000000"/>
            </a:solidFill>
            <a:prstDash val="sysDot"/>
            <a:headEnd type="none" w="med" len="med"/>
            <a:tailEnd type="none" w="med" len="med"/>
          </a:ln>
        </p:spPr>
      </p:sp>
      <p:sp>
        <p:nvSpPr>
          <p:cNvPr id="663594" name="Line 42"/>
          <p:cNvSpPr/>
          <p:nvPr/>
        </p:nvSpPr>
        <p:spPr>
          <a:xfrm>
            <a:off x="2182813" y="4616450"/>
            <a:ext cx="973137" cy="0"/>
          </a:xfrm>
          <a:prstGeom prst="line">
            <a:avLst/>
          </a:prstGeom>
          <a:ln w="25400" cap="flat" cmpd="sng">
            <a:solidFill>
              <a:srgbClr val="000000"/>
            </a:solidFill>
            <a:prstDash val="solid"/>
            <a:headEnd type="none" w="med" len="med"/>
            <a:tailEnd type="none" w="med" len="med"/>
          </a:ln>
        </p:spPr>
      </p:sp>
      <p:sp>
        <p:nvSpPr>
          <p:cNvPr id="663596" name="Line 44"/>
          <p:cNvSpPr/>
          <p:nvPr/>
        </p:nvSpPr>
        <p:spPr>
          <a:xfrm>
            <a:off x="3087688" y="3692525"/>
            <a:ext cx="989012" cy="0"/>
          </a:xfrm>
          <a:prstGeom prst="line">
            <a:avLst/>
          </a:prstGeom>
          <a:ln w="25400" cap="flat" cmpd="sng">
            <a:solidFill>
              <a:srgbClr val="000000"/>
            </a:solidFill>
            <a:prstDash val="solid"/>
            <a:headEnd type="none" w="med" len="med"/>
            <a:tailEnd type="none" w="med" len="med"/>
          </a:ln>
        </p:spPr>
      </p:sp>
      <p:sp>
        <p:nvSpPr>
          <p:cNvPr id="663597" name="Line 45"/>
          <p:cNvSpPr/>
          <p:nvPr/>
        </p:nvSpPr>
        <p:spPr>
          <a:xfrm>
            <a:off x="4035425" y="2708275"/>
            <a:ext cx="1092200" cy="0"/>
          </a:xfrm>
          <a:prstGeom prst="line">
            <a:avLst/>
          </a:prstGeom>
          <a:ln w="25400" cap="flat" cmpd="sng">
            <a:solidFill>
              <a:srgbClr val="000000"/>
            </a:solidFill>
            <a:prstDash val="solid"/>
            <a:headEnd type="none" w="med" len="med"/>
            <a:tailEnd type="none" w="med" len="med"/>
          </a:ln>
        </p:spPr>
      </p:sp>
      <p:sp>
        <p:nvSpPr>
          <p:cNvPr id="663598" name="Line 46"/>
          <p:cNvSpPr/>
          <p:nvPr/>
        </p:nvSpPr>
        <p:spPr>
          <a:xfrm>
            <a:off x="5129213" y="1625600"/>
            <a:ext cx="1092200" cy="0"/>
          </a:xfrm>
          <a:prstGeom prst="line">
            <a:avLst/>
          </a:prstGeom>
          <a:ln w="25400" cap="flat" cmpd="sng">
            <a:solidFill>
              <a:srgbClr val="000000"/>
            </a:solidFill>
            <a:prstDash val="solid"/>
            <a:headEnd type="none" w="med" len="med"/>
            <a:tailEnd type="none" w="med" len="med"/>
          </a:ln>
        </p:spPr>
      </p:sp>
      <p:sp>
        <p:nvSpPr>
          <p:cNvPr id="663599" name="Line 47"/>
          <p:cNvSpPr/>
          <p:nvPr/>
        </p:nvSpPr>
        <p:spPr>
          <a:xfrm>
            <a:off x="3124200" y="3673475"/>
            <a:ext cx="0" cy="973138"/>
          </a:xfrm>
          <a:prstGeom prst="line">
            <a:avLst/>
          </a:prstGeom>
          <a:ln w="25400" cap="flat" cmpd="sng">
            <a:solidFill>
              <a:srgbClr val="000000"/>
            </a:solidFill>
            <a:prstDash val="dash"/>
            <a:headEnd type="none" w="med" len="med"/>
            <a:tailEnd type="none" w="med" len="med"/>
          </a:ln>
        </p:spPr>
      </p:sp>
      <p:sp>
        <p:nvSpPr>
          <p:cNvPr id="663600" name="Line 48"/>
          <p:cNvSpPr/>
          <p:nvPr/>
        </p:nvSpPr>
        <p:spPr>
          <a:xfrm>
            <a:off x="4044950" y="2735263"/>
            <a:ext cx="0" cy="973137"/>
          </a:xfrm>
          <a:prstGeom prst="line">
            <a:avLst/>
          </a:prstGeom>
          <a:ln w="25400" cap="flat" cmpd="sng">
            <a:solidFill>
              <a:srgbClr val="000000"/>
            </a:solidFill>
            <a:prstDash val="dash"/>
            <a:headEnd type="none" w="med" len="med"/>
            <a:tailEnd type="none" w="med" len="med"/>
          </a:ln>
        </p:spPr>
      </p:sp>
      <p:sp>
        <p:nvSpPr>
          <p:cNvPr id="663601" name="Line 49"/>
          <p:cNvSpPr/>
          <p:nvPr/>
        </p:nvSpPr>
        <p:spPr>
          <a:xfrm>
            <a:off x="5140325" y="1649413"/>
            <a:ext cx="0" cy="1062037"/>
          </a:xfrm>
          <a:prstGeom prst="line">
            <a:avLst/>
          </a:prstGeom>
          <a:ln w="25400" cap="flat" cmpd="sng">
            <a:solidFill>
              <a:srgbClr val="000000"/>
            </a:solidFill>
            <a:prstDash val="dash"/>
            <a:headEnd type="none" w="med" len="med"/>
            <a:tailEnd type="none" w="med" len="med"/>
          </a:ln>
        </p:spPr>
      </p:sp>
      <p:sp>
        <p:nvSpPr>
          <p:cNvPr id="663602" name="Line 50"/>
          <p:cNvSpPr/>
          <p:nvPr/>
        </p:nvSpPr>
        <p:spPr>
          <a:xfrm>
            <a:off x="2408238" y="4327525"/>
            <a:ext cx="0" cy="790575"/>
          </a:xfrm>
          <a:prstGeom prst="line">
            <a:avLst/>
          </a:prstGeom>
          <a:ln w="25400" cap="flat" cmpd="sng">
            <a:solidFill>
              <a:srgbClr val="000000"/>
            </a:solidFill>
            <a:prstDash val="dash"/>
            <a:headEnd type="none" w="med" len="med"/>
            <a:tailEnd type="none" w="med" len="med"/>
          </a:ln>
        </p:spPr>
      </p:sp>
      <p:sp>
        <p:nvSpPr>
          <p:cNvPr id="91153"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截断法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663590"/>
                                        </p:tgtEl>
                                        <p:attrNameLst>
                                          <p:attrName>style.visibility</p:attrName>
                                        </p:attrNameLst>
                                      </p:cBhvr>
                                      <p:to>
                                        <p:strVal val="visible"/>
                                      </p:to>
                                    </p:set>
                                    <p:anim calcmode="lin" valueType="num">
                                      <p:cBhvr>
                                        <p:cTn id="7" dur="500" fill="hold"/>
                                        <p:tgtEl>
                                          <p:spTgt spid="663590"/>
                                        </p:tgtEl>
                                        <p:attrNameLst>
                                          <p:attrName>ppt_w</p:attrName>
                                        </p:attrNameLst>
                                      </p:cBhvr>
                                      <p:tavLst>
                                        <p:tav tm="0">
                                          <p:val>
                                            <p:strVal val="2/3*#ppt_w"/>
                                          </p:val>
                                        </p:tav>
                                        <p:tav tm="100000">
                                          <p:val>
                                            <p:strVal val="#ppt_w"/>
                                          </p:val>
                                        </p:tav>
                                      </p:tavLst>
                                    </p:anim>
                                    <p:anim calcmode="lin" valueType="num">
                                      <p:cBhvr>
                                        <p:cTn id="8" dur="500" fill="hold"/>
                                        <p:tgtEl>
                                          <p:spTgt spid="663590"/>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63602"/>
                                        </p:tgtEl>
                                        <p:attrNameLst>
                                          <p:attrName>style.visibility</p:attrName>
                                        </p:attrNameLst>
                                      </p:cBhvr>
                                      <p:to>
                                        <p:strVal val="visible"/>
                                      </p:to>
                                    </p:set>
                                    <p:animEffect transition="in" filter="wipe(down)">
                                      <p:cBhvr>
                                        <p:cTn id="13" dur="500"/>
                                        <p:tgtEl>
                                          <p:spTgt spid="66360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63586"/>
                                        </p:tgtEl>
                                        <p:attrNameLst>
                                          <p:attrName>style.visibility</p:attrName>
                                        </p:attrNameLst>
                                      </p:cBhvr>
                                      <p:to>
                                        <p:strVal val="visible"/>
                                      </p:to>
                                    </p:set>
                                    <p:animEffect transition="in" filter="blinds(horizontal)">
                                      <p:cBhvr>
                                        <p:cTn id="18" dur="500"/>
                                        <p:tgtEl>
                                          <p:spTgt spid="66358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63594"/>
                                        </p:tgtEl>
                                        <p:attrNameLst>
                                          <p:attrName>style.visibility</p:attrName>
                                        </p:attrNameLst>
                                      </p:cBhvr>
                                      <p:to>
                                        <p:strVal val="visible"/>
                                      </p:to>
                                    </p:set>
                                    <p:animEffect transition="in" filter="wipe(left)">
                                      <p:cBhvr>
                                        <p:cTn id="23" dur="5000"/>
                                        <p:tgtEl>
                                          <p:spTgt spid="66359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63587"/>
                                        </p:tgtEl>
                                        <p:attrNameLst>
                                          <p:attrName>style.visibility</p:attrName>
                                        </p:attrNameLst>
                                      </p:cBhvr>
                                      <p:to>
                                        <p:strVal val="visible"/>
                                      </p:to>
                                    </p:set>
                                    <p:animEffect transition="in" filter="blinds(horizontal)">
                                      <p:cBhvr>
                                        <p:cTn id="28" dur="500"/>
                                        <p:tgtEl>
                                          <p:spTgt spid="6635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63596"/>
                                        </p:tgtEl>
                                        <p:attrNameLst>
                                          <p:attrName>style.visibility</p:attrName>
                                        </p:attrNameLst>
                                      </p:cBhvr>
                                      <p:to>
                                        <p:strVal val="visible"/>
                                      </p:to>
                                    </p:set>
                                    <p:animEffect transition="in" filter="wipe(left)">
                                      <p:cBhvr>
                                        <p:cTn id="33" dur="5000"/>
                                        <p:tgtEl>
                                          <p:spTgt spid="66359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63588"/>
                                        </p:tgtEl>
                                        <p:attrNameLst>
                                          <p:attrName>style.visibility</p:attrName>
                                        </p:attrNameLst>
                                      </p:cBhvr>
                                      <p:to>
                                        <p:strVal val="visible"/>
                                      </p:to>
                                    </p:set>
                                    <p:animEffect transition="in" filter="blinds(horizontal)">
                                      <p:cBhvr>
                                        <p:cTn id="38" dur="500"/>
                                        <p:tgtEl>
                                          <p:spTgt spid="66358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63597"/>
                                        </p:tgtEl>
                                        <p:attrNameLst>
                                          <p:attrName>style.visibility</p:attrName>
                                        </p:attrNameLst>
                                      </p:cBhvr>
                                      <p:to>
                                        <p:strVal val="visible"/>
                                      </p:to>
                                    </p:set>
                                    <p:animEffect transition="in" filter="wipe(left)">
                                      <p:cBhvr>
                                        <p:cTn id="43" dur="5000"/>
                                        <p:tgtEl>
                                          <p:spTgt spid="66359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663589"/>
                                        </p:tgtEl>
                                        <p:attrNameLst>
                                          <p:attrName>style.visibility</p:attrName>
                                        </p:attrNameLst>
                                      </p:cBhvr>
                                      <p:to>
                                        <p:strVal val="visible"/>
                                      </p:to>
                                    </p:set>
                                    <p:animEffect transition="in" filter="blinds(horizontal)">
                                      <p:cBhvr>
                                        <p:cTn id="48" dur="500"/>
                                        <p:tgtEl>
                                          <p:spTgt spid="66358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63598"/>
                                        </p:tgtEl>
                                        <p:attrNameLst>
                                          <p:attrName>style.visibility</p:attrName>
                                        </p:attrNameLst>
                                      </p:cBhvr>
                                      <p:to>
                                        <p:strVal val="visible"/>
                                      </p:to>
                                    </p:set>
                                    <p:animEffect transition="in" filter="wipe(left)">
                                      <p:cBhvr>
                                        <p:cTn id="53" dur="5000"/>
                                        <p:tgtEl>
                                          <p:spTgt spid="66359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663599"/>
                                        </p:tgtEl>
                                        <p:attrNameLst>
                                          <p:attrName>style.visibility</p:attrName>
                                        </p:attrNameLst>
                                      </p:cBhvr>
                                      <p:to>
                                        <p:strVal val="visible"/>
                                      </p:to>
                                    </p:set>
                                    <p:animEffect transition="in" filter="wipe(up)">
                                      <p:cBhvr>
                                        <p:cTn id="58" dur="500"/>
                                        <p:tgtEl>
                                          <p:spTgt spid="663599"/>
                                        </p:tgtEl>
                                      </p:cBhvr>
                                    </p:animEffect>
                                  </p:childTnLst>
                                </p:cTn>
                              </p:par>
                              <p:par>
                                <p:cTn id="59" presetID="22" presetClass="entr" presetSubtype="1" fill="hold" nodeType="withEffect">
                                  <p:stCondLst>
                                    <p:cond delay="0"/>
                                  </p:stCondLst>
                                  <p:childTnLst>
                                    <p:set>
                                      <p:cBhvr>
                                        <p:cTn id="60" dur="1" fill="hold">
                                          <p:stCondLst>
                                            <p:cond delay="0"/>
                                          </p:stCondLst>
                                        </p:cTn>
                                        <p:tgtEl>
                                          <p:spTgt spid="663600"/>
                                        </p:tgtEl>
                                        <p:attrNameLst>
                                          <p:attrName>style.visibility</p:attrName>
                                        </p:attrNameLst>
                                      </p:cBhvr>
                                      <p:to>
                                        <p:strVal val="visible"/>
                                      </p:to>
                                    </p:set>
                                    <p:animEffect transition="in" filter="wipe(up)">
                                      <p:cBhvr>
                                        <p:cTn id="61" dur="500"/>
                                        <p:tgtEl>
                                          <p:spTgt spid="663600"/>
                                        </p:tgtEl>
                                      </p:cBhvr>
                                    </p:animEffect>
                                  </p:childTnLst>
                                </p:cTn>
                              </p:par>
                              <p:par>
                                <p:cTn id="62" presetID="22" presetClass="entr" presetSubtype="1" fill="hold" nodeType="withEffect">
                                  <p:stCondLst>
                                    <p:cond delay="0"/>
                                  </p:stCondLst>
                                  <p:childTnLst>
                                    <p:set>
                                      <p:cBhvr>
                                        <p:cTn id="63" dur="1" fill="hold">
                                          <p:stCondLst>
                                            <p:cond delay="0"/>
                                          </p:stCondLst>
                                        </p:cTn>
                                        <p:tgtEl>
                                          <p:spTgt spid="663601"/>
                                        </p:tgtEl>
                                        <p:attrNameLst>
                                          <p:attrName>style.visibility</p:attrName>
                                        </p:attrNameLst>
                                      </p:cBhvr>
                                      <p:to>
                                        <p:strVal val="visible"/>
                                      </p:to>
                                    </p:set>
                                    <p:animEffect transition="in" filter="wipe(up)">
                                      <p:cBhvr>
                                        <p:cTn id="64" dur="500"/>
                                        <p:tgtEl>
                                          <p:spTgt spid="663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ea typeface="楷体_GB2312" pitchFamily="49" charset="-122"/>
              </a:rPr>
              <a:t>截断法</a:t>
            </a:r>
            <a:endParaRPr lang="zh-CN" altLang="en-US" dirty="0">
              <a:solidFill>
                <a:srgbClr val="000000"/>
              </a:solidFill>
              <a:ea typeface="楷体_GB2312" pitchFamily="49" charset="-122"/>
            </a:endParaRPr>
          </a:p>
          <a:p>
            <a:pPr lvl="1" eaLnBrk="1" hangingPunct="1"/>
            <a:r>
              <a:rPr lang="zh-CN" altLang="en-US" b="1" dirty="0">
                <a:solidFill>
                  <a:srgbClr val="FF0000"/>
                </a:solidFill>
                <a:ea typeface="楷体_GB2312" pitchFamily="49" charset="-122"/>
              </a:rPr>
              <a:t>优点</a:t>
            </a:r>
            <a:endParaRPr lang="zh-CN" altLang="en-US" b="1" dirty="0">
              <a:solidFill>
                <a:srgbClr val="FF0000"/>
              </a:solidFill>
              <a:ea typeface="楷体_GB2312" pitchFamily="49" charset="-122"/>
            </a:endParaRPr>
          </a:p>
          <a:p>
            <a:pPr lvl="2" eaLnBrk="1" hangingPunct="1"/>
            <a:r>
              <a:rPr lang="zh-CN" altLang="en-US" b="1" dirty="0">
                <a:solidFill>
                  <a:srgbClr val="000000"/>
                </a:solidFill>
                <a:ea typeface="楷体_GB2312" pitchFamily="49" charset="-122"/>
              </a:rPr>
              <a:t>实现简单，不增加硬件，不需要处理时间</a:t>
            </a:r>
            <a:endParaRPr lang="zh-CN" altLang="en-US" b="1" dirty="0">
              <a:solidFill>
                <a:srgbClr val="000000"/>
              </a:solidFill>
              <a:ea typeface="楷体_GB2312" pitchFamily="49" charset="-122"/>
            </a:endParaRPr>
          </a:p>
          <a:p>
            <a:pPr lvl="1" eaLnBrk="1" hangingPunct="1"/>
            <a:r>
              <a:rPr lang="zh-CN" altLang="en-US" b="1" dirty="0">
                <a:solidFill>
                  <a:srgbClr val="FF0000"/>
                </a:solidFill>
                <a:ea typeface="楷体_GB2312" pitchFamily="49" charset="-122"/>
              </a:rPr>
              <a:t>缺点</a:t>
            </a:r>
            <a:endParaRPr lang="zh-CN" altLang="en-US" b="1" dirty="0">
              <a:solidFill>
                <a:srgbClr val="FF0000"/>
              </a:solidFill>
              <a:ea typeface="楷体_GB2312" pitchFamily="49" charset="-122"/>
            </a:endParaRPr>
          </a:p>
          <a:p>
            <a:pPr lvl="2" eaLnBrk="1" hangingPunct="1"/>
            <a:r>
              <a:rPr lang="zh-CN" altLang="en-US" b="1" dirty="0">
                <a:solidFill>
                  <a:srgbClr val="000000"/>
                </a:solidFill>
                <a:ea typeface="楷体_GB2312" pitchFamily="49" charset="-122"/>
              </a:rPr>
              <a:t>最大误差较大，且平均误差大且无法调节，因而已很少使用</a:t>
            </a:r>
            <a:endParaRPr lang="zh-CN" altLang="en-US" b="1" dirty="0">
              <a:solidFill>
                <a:srgbClr val="000000"/>
              </a:solidFill>
              <a:ea typeface="楷体_GB2312" pitchFamily="49" charset="-122"/>
            </a:endParaRPr>
          </a:p>
          <a:p>
            <a:pPr eaLnBrk="1" hangingPunct="1"/>
            <a:endParaRPr lang="zh-CN" altLang="en-US" dirty="0">
              <a:solidFill>
                <a:srgbClr val="000000"/>
              </a:solidFill>
            </a:endParaRPr>
          </a:p>
        </p:txBody>
      </p:sp>
      <p:sp>
        <p:nvSpPr>
          <p:cNvPr id="92163"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截断法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3"/>
          <p:cNvSpPr>
            <a:spLocks noGrp="1"/>
          </p:cNvSpPr>
          <p:nvPr>
            <p:ph idx="1" hasCustomPrompt="1"/>
          </p:nvPr>
        </p:nvSpPr>
        <p:spPr/>
        <p:txBody>
          <a:bodyPr vert="horz" wrap="square" lIns="91440" tIns="45720" rIns="91440" bIns="45720" anchor="t" anchorCtr="0"/>
          <a:p>
            <a:pPr indent="0" eaLnBrk="1" latinLnBrk="0" hangingPunct="1">
              <a:spcBef>
                <a:spcPts val="0"/>
              </a:spcBef>
            </a:pPr>
            <a:r>
              <a:rPr lang="zh-CN" altLang="en-US" dirty="0">
                <a:solidFill>
                  <a:srgbClr val="000000"/>
                </a:solidFill>
                <a:latin typeface="楷体_GB2312" pitchFamily="49" charset="-122"/>
                <a:ea typeface="楷体_GB2312" pitchFamily="49" charset="-122"/>
              </a:rPr>
              <a:t>舍入法</a:t>
            </a:r>
            <a:endParaRPr lang="zh-CN" altLang="en-US" dirty="0">
              <a:solidFill>
                <a:srgbClr val="000000"/>
              </a:solidFill>
              <a:latin typeface="楷体_GB2312" pitchFamily="49" charset="-122"/>
              <a:ea typeface="楷体_GB2312" pitchFamily="49" charset="-122"/>
            </a:endParaRPr>
          </a:p>
          <a:p>
            <a:pPr lvl="1" indent="0" eaLnBrk="1" latinLnBrk="0" hangingPunct="1">
              <a:spcBef>
                <a:spcPts val="0"/>
              </a:spcBef>
            </a:pPr>
            <a:r>
              <a:rPr lang="zh-CN" altLang="en-US" dirty="0">
                <a:solidFill>
                  <a:srgbClr val="000000"/>
                </a:solidFill>
                <a:latin typeface="楷体_GB2312" pitchFamily="49" charset="-122"/>
                <a:ea typeface="楷体_GB2312" pitchFamily="49" charset="-122"/>
              </a:rPr>
              <a:t>在机器运算的规定字长之外</a:t>
            </a:r>
            <a:r>
              <a:rPr lang="zh-CN" altLang="en-US" dirty="0">
                <a:solidFill>
                  <a:srgbClr val="FF0000"/>
                </a:solidFill>
                <a:latin typeface="楷体_GB2312" pitchFamily="49" charset="-122"/>
                <a:ea typeface="楷体_GB2312" pitchFamily="49" charset="-122"/>
              </a:rPr>
              <a:t>增设一位附加位</a:t>
            </a:r>
            <a:r>
              <a:rPr lang="zh-CN" altLang="en-US" dirty="0">
                <a:solidFill>
                  <a:srgbClr val="000000"/>
                </a:solidFill>
                <a:latin typeface="楷体_GB2312" pitchFamily="49" charset="-122"/>
                <a:ea typeface="楷体_GB2312" pitchFamily="49" charset="-122"/>
              </a:rPr>
              <a:t>，存放溢出部分的最高位，每当进行尾数下溢处理时，将附加位加</a:t>
            </a:r>
            <a:r>
              <a:rPr lang="en-US" altLang="zh-CN" dirty="0">
                <a:solidFill>
                  <a:srgbClr val="000000"/>
                </a:solidFill>
                <a:latin typeface="楷体_GB2312" pitchFamily="49" charset="-122"/>
                <a:ea typeface="楷体_GB2312" pitchFamily="49" charset="-122"/>
              </a:rPr>
              <a:t>1,(</a:t>
            </a:r>
            <a:r>
              <a:rPr lang="zh-CN" altLang="en-US" dirty="0">
                <a:solidFill>
                  <a:srgbClr val="000000"/>
                </a:solidFill>
                <a:latin typeface="楷体_GB2312" pitchFamily="49" charset="-122"/>
                <a:ea typeface="楷体_GB2312" pitchFamily="49" charset="-122"/>
              </a:rPr>
              <a:t>整数加</a:t>
            </a:r>
            <a:r>
              <a:rPr lang="en-US" altLang="zh-CN" dirty="0">
                <a:solidFill>
                  <a:srgbClr val="000000"/>
                </a:solidFill>
                <a:latin typeface="楷体_GB2312" pitchFamily="49" charset="-122"/>
                <a:ea typeface="楷体_GB2312" pitchFamily="49" charset="-122"/>
              </a:rPr>
              <a:t>0.5</a:t>
            </a:r>
            <a:r>
              <a:rPr lang="zh-CN" altLang="en-US" dirty="0">
                <a:solidFill>
                  <a:srgbClr val="000000"/>
                </a:solidFill>
                <a:latin typeface="楷体_GB2312" pitchFamily="49" charset="-122"/>
                <a:ea typeface="楷体_GB2312" pitchFamily="49" charset="-122"/>
              </a:rPr>
              <a:t>，分数加</a:t>
            </a:r>
            <a:r>
              <a:rPr lang="en-US" altLang="zh-CN" dirty="0">
                <a:solidFill>
                  <a:srgbClr val="000000"/>
                </a:solidFill>
                <a:latin typeface="楷体_GB2312" pitchFamily="49" charset="-122"/>
                <a:ea typeface="楷体_GB2312" pitchFamily="49" charset="-122"/>
              </a:rPr>
              <a:t>2</a:t>
            </a:r>
            <a:r>
              <a:rPr lang="en-US" altLang="zh-CN" baseline="30000" dirty="0">
                <a:solidFill>
                  <a:srgbClr val="000000"/>
                </a:solidFill>
                <a:latin typeface="楷体_GB2312" pitchFamily="49" charset="-122"/>
                <a:ea typeface="楷体_GB2312" pitchFamily="49" charset="-122"/>
              </a:rPr>
              <a:t>-(m+1)</a:t>
            </a:r>
            <a:r>
              <a:rPr lang="en-US" altLang="zh-CN" dirty="0">
                <a:solidFill>
                  <a:srgbClr val="000000"/>
                </a:solidFill>
                <a:latin typeface="楷体_GB2312" pitchFamily="49" charset="-122"/>
                <a:ea typeface="楷体_GB2312" pitchFamily="49" charset="-122"/>
              </a:rPr>
              <a:t>)</a:t>
            </a:r>
            <a:endParaRPr lang="en-US" altLang="zh-CN" dirty="0">
              <a:solidFill>
                <a:srgbClr val="000000"/>
              </a:solidFill>
              <a:latin typeface="楷体_GB2312" pitchFamily="49" charset="-122"/>
              <a:ea typeface="楷体_GB2312" pitchFamily="49" charset="-122"/>
            </a:endParaRPr>
          </a:p>
          <a:p>
            <a:pPr lvl="1" indent="0" eaLnBrk="1" latinLnBrk="0" hangingPunct="1">
              <a:spcBef>
                <a:spcPts val="0"/>
              </a:spcBef>
            </a:pPr>
            <a:r>
              <a:rPr lang="zh-CN" altLang="en-US" dirty="0">
                <a:solidFill>
                  <a:srgbClr val="000000"/>
                </a:solidFill>
                <a:latin typeface="楷体_GB2312" pitchFamily="49" charset="-122"/>
                <a:ea typeface="楷体_GB2312" pitchFamily="49" charset="-122"/>
              </a:rPr>
              <a:t>例如</a:t>
            </a:r>
            <a:endParaRPr lang="en-US" altLang="zh-CN" dirty="0">
              <a:solidFill>
                <a:srgbClr val="000000"/>
              </a:solidFill>
              <a:latin typeface="楷体_GB2312" pitchFamily="49" charset="-122"/>
              <a:ea typeface="楷体_GB2312" pitchFamily="49" charset="-122"/>
              <a:sym typeface="Wingdings" panose="05000000000000000000" pitchFamily="2" charset="2"/>
            </a:endParaRPr>
          </a:p>
          <a:p>
            <a:pPr lvl="2" indent="0" eaLnBrk="1" latinLnBrk="0" hangingPunct="1">
              <a:spcBef>
                <a:spcPts val="0"/>
              </a:spcBef>
            </a:pPr>
            <a:r>
              <a:rPr lang="zh-CN" altLang="en-US" dirty="0">
                <a:solidFill>
                  <a:srgbClr val="000000"/>
                </a:solidFill>
                <a:latin typeface="楷体_GB2312" pitchFamily="49" charset="-122"/>
                <a:ea typeface="楷体_GB2312" pitchFamily="49" charset="-122"/>
                <a:sym typeface="Wingdings" panose="05000000000000000000" pitchFamily="2" charset="2"/>
              </a:rPr>
              <a:t>整数：</a:t>
            </a:r>
            <a:r>
              <a:rPr lang="zh-CN" altLang="en-US"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10:10</a:t>
            </a:r>
            <a:r>
              <a:rPr lang="en-US" altLang="zh-CN"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0</a:t>
            </a:r>
            <a:r>
              <a:rPr lang="zh-CN" altLang="en-US" dirty="0">
                <a:solidFill>
                  <a:srgbClr val="000000"/>
                </a:solidFill>
                <a:latin typeface="Arial" panose="020B0604020202020204" pitchFamily="34" charset="0"/>
                <a:ea typeface="楷体_GB2312" pitchFamily="49" charset="-122"/>
                <a:sym typeface="Wingdings" panose="05000000000000000000" pitchFamily="2" charset="2"/>
              </a:rPr>
              <a:t>”</a:t>
            </a:r>
            <a:r>
              <a:rPr lang="zh-CN" altLang="en-US" dirty="0">
                <a:solidFill>
                  <a:srgbClr val="000000"/>
                </a:solidFill>
                <a:latin typeface="楷体_GB2312" pitchFamily="49" charset="-122"/>
                <a:ea typeface="楷体_GB2312" pitchFamily="49" charset="-122"/>
                <a:sym typeface="Wingdings" panose="05000000000000000000" pitchFamily="2" charset="2"/>
              </a:rPr>
              <a:t>舍入成</a:t>
            </a:r>
            <a:r>
              <a:rPr lang="zh-CN" altLang="en-US"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11:</a:t>
            </a:r>
            <a:r>
              <a:rPr lang="en-US" altLang="zh-CN"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 </a:t>
            </a:r>
            <a:r>
              <a:rPr lang="zh-CN" altLang="en-US" dirty="0">
                <a:solidFill>
                  <a:srgbClr val="000000"/>
                </a:solidFill>
                <a:latin typeface="楷体_GB2312" pitchFamily="49" charset="-122"/>
                <a:ea typeface="楷体_GB2312" pitchFamily="49" charset="-122"/>
                <a:sym typeface="Wingdings" panose="05000000000000000000" pitchFamily="2" charset="2"/>
              </a:rPr>
              <a:t>正误差</a:t>
            </a:r>
            <a:endParaRPr lang="zh-CN" altLang="en-US" dirty="0">
              <a:solidFill>
                <a:srgbClr val="000000"/>
              </a:solidFill>
              <a:latin typeface="楷体_GB2312" pitchFamily="49" charset="-122"/>
              <a:ea typeface="楷体_GB2312" pitchFamily="49" charset="-122"/>
              <a:sym typeface="Wingdings" panose="05000000000000000000" pitchFamily="2" charset="2"/>
            </a:endParaRPr>
          </a:p>
          <a:p>
            <a:pPr lvl="2" indent="0" eaLnBrk="1" latinLnBrk="0" hangingPunct="1">
              <a:spcBef>
                <a:spcPts val="0"/>
              </a:spcBef>
            </a:pPr>
            <a:r>
              <a:rPr lang="zh-CN" altLang="en-US" dirty="0">
                <a:solidFill>
                  <a:srgbClr val="000000"/>
                </a:solidFill>
                <a:latin typeface="楷体_GB2312" pitchFamily="49" charset="-122"/>
                <a:ea typeface="楷体_GB2312" pitchFamily="49" charset="-122"/>
                <a:sym typeface="Wingdings" panose="05000000000000000000" pitchFamily="2" charset="2"/>
              </a:rPr>
              <a:t>分数：</a:t>
            </a:r>
            <a:r>
              <a:rPr lang="zh-CN" altLang="en-US"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.10:01</a:t>
            </a:r>
            <a:r>
              <a:rPr lang="en-US" altLang="zh-CN"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0</a:t>
            </a:r>
            <a:r>
              <a:rPr lang="zh-CN" altLang="en-US" dirty="0">
                <a:solidFill>
                  <a:srgbClr val="000000"/>
                </a:solidFill>
                <a:latin typeface="Arial" panose="020B0604020202020204" pitchFamily="34" charset="0"/>
                <a:ea typeface="楷体_GB2312" pitchFamily="49" charset="-122"/>
                <a:sym typeface="Wingdings" panose="05000000000000000000" pitchFamily="2" charset="2"/>
              </a:rPr>
              <a:t>”</a:t>
            </a:r>
            <a:r>
              <a:rPr lang="zh-CN" altLang="en-US" dirty="0">
                <a:solidFill>
                  <a:srgbClr val="000000"/>
                </a:solidFill>
                <a:latin typeface="楷体_GB2312" pitchFamily="49" charset="-122"/>
                <a:ea typeface="楷体_GB2312" pitchFamily="49" charset="-122"/>
                <a:sym typeface="Wingdings" panose="05000000000000000000" pitchFamily="2" charset="2"/>
              </a:rPr>
              <a:t>舍入成</a:t>
            </a:r>
            <a:r>
              <a:rPr lang="zh-CN" altLang="en-US"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.10:</a:t>
            </a:r>
            <a:r>
              <a:rPr lang="en-US" altLang="zh-CN"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 </a:t>
            </a:r>
            <a:r>
              <a:rPr lang="zh-CN" altLang="en-US" dirty="0">
                <a:solidFill>
                  <a:srgbClr val="000000"/>
                </a:solidFill>
                <a:latin typeface="楷体_GB2312" pitchFamily="49" charset="-122"/>
                <a:ea typeface="楷体_GB2312" pitchFamily="49" charset="-122"/>
                <a:sym typeface="Wingdings" panose="05000000000000000000" pitchFamily="2" charset="2"/>
              </a:rPr>
              <a:t>负误差</a:t>
            </a:r>
            <a:endParaRPr lang="zh-CN" altLang="en-US" dirty="0">
              <a:solidFill>
                <a:srgbClr val="000000"/>
              </a:solidFill>
              <a:latin typeface="楷体_GB2312" pitchFamily="49" charset="-122"/>
              <a:ea typeface="楷体_GB2312" pitchFamily="49" charset="-122"/>
              <a:sym typeface="Wingdings" panose="05000000000000000000" pitchFamily="2" charset="2"/>
            </a:endParaRPr>
          </a:p>
          <a:p>
            <a:pPr lvl="2" eaLnBrk="1" hangingPunct="1"/>
            <a:endParaRPr lang="zh-CN" altLang="en-US" dirty="0">
              <a:solidFill>
                <a:srgbClr val="000000"/>
              </a:solidFill>
              <a:latin typeface="楷体_GB2312" pitchFamily="49" charset="-122"/>
              <a:ea typeface="楷体_GB2312" pitchFamily="49" charset="-122"/>
            </a:endParaRPr>
          </a:p>
        </p:txBody>
      </p:sp>
      <p:sp>
        <p:nvSpPr>
          <p:cNvPr id="93187"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舍入法</a:t>
            </a:r>
            <a:endParaRPr lang="zh-CN" altLang="en-US" sz="2800" dirty="0">
              <a:solidFill>
                <a:srgbClr val="FF0000"/>
              </a:solidFill>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1"/>
          <a:stretch>
            <a:fillRect/>
          </a:stretch>
        </p:blipFill>
        <p:spPr>
          <a:xfrm>
            <a:off x="164465" y="4085590"/>
            <a:ext cx="3538855" cy="1960245"/>
          </a:xfrm>
          <a:prstGeom prst="rect">
            <a:avLst/>
          </a:prstGeom>
        </p:spPr>
      </p:pic>
      <p:pic>
        <p:nvPicPr>
          <p:cNvPr id="3" name="图片 2"/>
          <p:cNvPicPr>
            <a:picLocks noChangeAspect="1"/>
          </p:cNvPicPr>
          <p:nvPr/>
        </p:nvPicPr>
        <p:blipFill>
          <a:blip r:embed="rId2"/>
          <a:stretch>
            <a:fillRect/>
          </a:stretch>
        </p:blipFill>
        <p:spPr>
          <a:xfrm>
            <a:off x="3757295" y="4085590"/>
            <a:ext cx="4876165" cy="19596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基本数据表示举例</a:t>
            </a:r>
            <a:endParaRPr lang="zh-CN" altLang="en-US" dirty="0">
              <a:solidFill>
                <a:srgbClr val="000000"/>
              </a:solidFill>
              <a:latin typeface="楷体_GB2312" pitchFamily="49" charset="-122"/>
              <a:ea typeface="楷体_GB2312" pitchFamily="49" charset="-122"/>
            </a:endParaRPr>
          </a:p>
          <a:p>
            <a:pPr lvl="1" algn="just" eaLnBrk="1" hangingPunct="1">
              <a:spcBef>
                <a:spcPts val="1800"/>
              </a:spcBef>
            </a:pPr>
            <a:r>
              <a:rPr lang="zh-CN" altLang="en-US" b="1" dirty="0">
                <a:solidFill>
                  <a:srgbClr val="000000"/>
                </a:solidFill>
                <a:latin typeface="楷体_GB2312" pitchFamily="49" charset="-122"/>
                <a:ea typeface="楷体_GB2312" pitchFamily="49" charset="-122"/>
              </a:rPr>
              <a:t>例如：当机器设置了定点</a:t>
            </a:r>
            <a:r>
              <a:rPr lang="en-US" altLang="zh-CN" b="1" dirty="0">
                <a:solidFill>
                  <a:srgbClr val="0000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a:t>
            </a:r>
            <a:r>
              <a:rPr lang="zh-CN" altLang="en-US" b="1" dirty="0">
                <a:solidFill>
                  <a:srgbClr val="000000"/>
                </a:solidFill>
                <a:latin typeface="楷体_GB2312" pitchFamily="49" charset="-122"/>
                <a:ea typeface="楷体_GB2312" pitchFamily="49" charset="-122"/>
              </a:rPr>
              <a:t>、移位、比较等一系列定点运算指令和相应的运算硬件，可以直接对定点数进行各种处理时，</a:t>
            </a:r>
            <a:r>
              <a:rPr lang="zh-CN" altLang="en-US" b="1" dirty="0">
                <a:solidFill>
                  <a:srgbClr val="FF0000"/>
                </a:solidFill>
                <a:latin typeface="楷体_GB2312" pitchFamily="49" charset="-122"/>
                <a:ea typeface="楷体_GB2312" pitchFamily="49" charset="-122"/>
              </a:rPr>
              <a:t>机器就有了定点数据表示；</a:t>
            </a:r>
            <a:endParaRPr lang="zh-CN" altLang="en-US" b="1" dirty="0">
              <a:solidFill>
                <a:srgbClr val="FF0000"/>
              </a:solidFill>
              <a:latin typeface="楷体_GB2312" pitchFamily="49" charset="-122"/>
              <a:ea typeface="楷体_GB2312" pitchFamily="49" charset="-122"/>
            </a:endParaRPr>
          </a:p>
          <a:p>
            <a:pPr lvl="1" algn="just" eaLnBrk="1" hangingPunct="1">
              <a:spcBef>
                <a:spcPts val="1800"/>
              </a:spcBef>
            </a:pPr>
            <a:r>
              <a:rPr lang="zh-CN" altLang="en-US" b="1" dirty="0">
                <a:solidFill>
                  <a:srgbClr val="000000"/>
                </a:solidFill>
                <a:latin typeface="楷体_GB2312" pitchFamily="49" charset="-122"/>
                <a:ea typeface="楷体_GB2312" pitchFamily="49" charset="-122"/>
              </a:rPr>
              <a:t>当机器设有逻辑加、逻辑乘、按位相加、逻辑移位等一系列逻辑运算类指令和相应的逻辑运算硬件，可以直接对逻辑数进行各种处理，</a:t>
            </a:r>
            <a:r>
              <a:rPr lang="zh-CN" altLang="en-US" b="1" dirty="0">
                <a:solidFill>
                  <a:srgbClr val="FF0000"/>
                </a:solidFill>
                <a:latin typeface="楷体_GB2312" pitchFamily="49" charset="-122"/>
                <a:ea typeface="楷体_GB2312" pitchFamily="49" charset="-122"/>
              </a:rPr>
              <a:t>机器就有了逻辑数据表示；</a:t>
            </a:r>
            <a:endParaRPr lang="zh-CN" altLang="en-US" b="1" dirty="0">
              <a:solidFill>
                <a:srgbClr val="FF0000"/>
              </a:solidFill>
              <a:latin typeface="楷体_GB2312" pitchFamily="49" charset="-122"/>
              <a:ea typeface="楷体_GB2312" pitchFamily="49" charset="-122"/>
            </a:endParaRPr>
          </a:p>
          <a:p>
            <a:pPr lvl="1" algn="just" eaLnBrk="1" hangingPunct="1">
              <a:spcBef>
                <a:spcPts val="1800"/>
              </a:spcBef>
            </a:pPr>
            <a:r>
              <a:rPr lang="zh-CN" altLang="en-US" b="1" dirty="0">
                <a:solidFill>
                  <a:srgbClr val="000000"/>
                </a:solidFill>
                <a:latin typeface="楷体_GB2312" pitchFamily="49" charset="-122"/>
                <a:ea typeface="楷体_GB2312" pitchFamily="49" charset="-122"/>
              </a:rPr>
              <a:t>浮点数据表示、十进制数等各种数据表示。</a:t>
            </a:r>
            <a:endParaRPr lang="zh-CN" altLang="en-US" b="1" dirty="0">
              <a:solidFill>
                <a:srgbClr val="000000"/>
              </a:solidFill>
              <a:latin typeface="楷体_GB2312" pitchFamily="49" charset="-122"/>
              <a:ea typeface="楷体_GB2312" pitchFamily="49" charset="-122"/>
            </a:endParaRPr>
          </a:p>
        </p:txBody>
      </p:sp>
      <p:sp>
        <p:nvSpPr>
          <p:cNvPr id="23555"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4210" name="Group 4"/>
          <p:cNvGrpSpPr/>
          <p:nvPr/>
        </p:nvGrpSpPr>
        <p:grpSpPr>
          <a:xfrm>
            <a:off x="1247775" y="1182688"/>
            <a:ext cx="5610225" cy="4311650"/>
            <a:chOff x="786" y="745"/>
            <a:chExt cx="3534" cy="2716"/>
          </a:xfrm>
        </p:grpSpPr>
        <p:sp>
          <p:nvSpPr>
            <p:cNvPr id="94225" name="Line 5"/>
            <p:cNvSpPr/>
            <p:nvPr/>
          </p:nvSpPr>
          <p:spPr>
            <a:xfrm>
              <a:off x="1050" y="3225"/>
              <a:ext cx="3270" cy="0"/>
            </a:xfrm>
            <a:prstGeom prst="line">
              <a:avLst/>
            </a:prstGeom>
            <a:ln w="38100" cap="flat" cmpd="sng">
              <a:solidFill>
                <a:srgbClr val="000000"/>
              </a:solidFill>
              <a:prstDash val="solid"/>
              <a:headEnd type="none" w="med" len="med"/>
              <a:tailEnd type="triangle" w="lg" len="lg"/>
            </a:ln>
          </p:spPr>
        </p:sp>
        <p:sp>
          <p:nvSpPr>
            <p:cNvPr id="94226" name="Line 6"/>
            <p:cNvSpPr/>
            <p:nvPr/>
          </p:nvSpPr>
          <p:spPr>
            <a:xfrm flipV="1">
              <a:off x="1068" y="745"/>
              <a:ext cx="9" cy="2480"/>
            </a:xfrm>
            <a:prstGeom prst="line">
              <a:avLst/>
            </a:prstGeom>
            <a:ln w="38100" cap="flat" cmpd="sng">
              <a:solidFill>
                <a:srgbClr val="000000"/>
              </a:solidFill>
              <a:prstDash val="solid"/>
              <a:headEnd type="none" w="med" len="med"/>
              <a:tailEnd type="triangle" w="lg" len="lg"/>
            </a:ln>
          </p:spPr>
        </p:sp>
        <p:sp>
          <p:nvSpPr>
            <p:cNvPr id="94227" name="Line 7"/>
            <p:cNvSpPr/>
            <p:nvPr/>
          </p:nvSpPr>
          <p:spPr>
            <a:xfrm>
              <a:off x="1383" y="3122"/>
              <a:ext cx="0" cy="112"/>
            </a:xfrm>
            <a:prstGeom prst="line">
              <a:avLst/>
            </a:prstGeom>
            <a:ln w="25400" cap="flat" cmpd="sng">
              <a:solidFill>
                <a:srgbClr val="000000"/>
              </a:solidFill>
              <a:prstDash val="solid"/>
              <a:headEnd type="none" w="med" len="med"/>
              <a:tailEnd type="none" w="med" len="med"/>
            </a:ln>
          </p:spPr>
        </p:sp>
        <p:sp>
          <p:nvSpPr>
            <p:cNvPr id="94228" name="Line 8"/>
            <p:cNvSpPr/>
            <p:nvPr/>
          </p:nvSpPr>
          <p:spPr>
            <a:xfrm>
              <a:off x="1695" y="3128"/>
              <a:ext cx="0" cy="112"/>
            </a:xfrm>
            <a:prstGeom prst="line">
              <a:avLst/>
            </a:prstGeom>
            <a:ln w="25400" cap="flat" cmpd="sng">
              <a:solidFill>
                <a:srgbClr val="000000"/>
              </a:solidFill>
              <a:prstDash val="solid"/>
              <a:headEnd type="none" w="med" len="med"/>
              <a:tailEnd type="none" w="med" len="med"/>
            </a:ln>
          </p:spPr>
        </p:sp>
        <p:sp>
          <p:nvSpPr>
            <p:cNvPr id="94229" name="Line 9"/>
            <p:cNvSpPr/>
            <p:nvPr/>
          </p:nvSpPr>
          <p:spPr>
            <a:xfrm>
              <a:off x="1998" y="3125"/>
              <a:ext cx="0" cy="112"/>
            </a:xfrm>
            <a:prstGeom prst="line">
              <a:avLst/>
            </a:prstGeom>
            <a:ln w="25400" cap="flat" cmpd="sng">
              <a:solidFill>
                <a:srgbClr val="000000"/>
              </a:solidFill>
              <a:prstDash val="solid"/>
              <a:headEnd type="none" w="med" len="med"/>
              <a:tailEnd type="none" w="med" len="med"/>
            </a:ln>
          </p:spPr>
        </p:sp>
        <p:sp>
          <p:nvSpPr>
            <p:cNvPr id="94230" name="Line 10"/>
            <p:cNvSpPr/>
            <p:nvPr/>
          </p:nvSpPr>
          <p:spPr>
            <a:xfrm>
              <a:off x="2292" y="3122"/>
              <a:ext cx="0" cy="112"/>
            </a:xfrm>
            <a:prstGeom prst="line">
              <a:avLst/>
            </a:prstGeom>
            <a:ln w="25400" cap="flat" cmpd="sng">
              <a:solidFill>
                <a:srgbClr val="000000"/>
              </a:solidFill>
              <a:prstDash val="solid"/>
              <a:headEnd type="none" w="med" len="med"/>
              <a:tailEnd type="none" w="med" len="med"/>
            </a:ln>
          </p:spPr>
        </p:sp>
        <p:sp>
          <p:nvSpPr>
            <p:cNvPr id="94231" name="Line 11"/>
            <p:cNvSpPr/>
            <p:nvPr/>
          </p:nvSpPr>
          <p:spPr>
            <a:xfrm>
              <a:off x="2595" y="3119"/>
              <a:ext cx="0" cy="112"/>
            </a:xfrm>
            <a:prstGeom prst="line">
              <a:avLst/>
            </a:prstGeom>
            <a:ln w="25400" cap="flat" cmpd="sng">
              <a:solidFill>
                <a:srgbClr val="000000"/>
              </a:solidFill>
              <a:prstDash val="solid"/>
              <a:headEnd type="none" w="med" len="med"/>
              <a:tailEnd type="none" w="med" len="med"/>
            </a:ln>
          </p:spPr>
        </p:sp>
        <p:sp>
          <p:nvSpPr>
            <p:cNvPr id="94232" name="Line 12"/>
            <p:cNvSpPr/>
            <p:nvPr/>
          </p:nvSpPr>
          <p:spPr>
            <a:xfrm>
              <a:off x="2901" y="3122"/>
              <a:ext cx="0" cy="112"/>
            </a:xfrm>
            <a:prstGeom prst="line">
              <a:avLst/>
            </a:prstGeom>
            <a:ln w="25400" cap="flat" cmpd="sng">
              <a:solidFill>
                <a:srgbClr val="000000"/>
              </a:solidFill>
              <a:prstDash val="solid"/>
              <a:headEnd type="none" w="med" len="med"/>
              <a:tailEnd type="none" w="med" len="med"/>
            </a:ln>
          </p:spPr>
        </p:sp>
        <p:sp>
          <p:nvSpPr>
            <p:cNvPr id="94233" name="Line 13"/>
            <p:cNvSpPr/>
            <p:nvPr/>
          </p:nvSpPr>
          <p:spPr>
            <a:xfrm>
              <a:off x="3208" y="3125"/>
              <a:ext cx="0" cy="112"/>
            </a:xfrm>
            <a:prstGeom prst="line">
              <a:avLst/>
            </a:prstGeom>
            <a:ln w="25400" cap="flat" cmpd="sng">
              <a:solidFill>
                <a:srgbClr val="000000"/>
              </a:solidFill>
              <a:prstDash val="solid"/>
              <a:headEnd type="none" w="med" len="med"/>
              <a:tailEnd type="none" w="med" len="med"/>
            </a:ln>
          </p:spPr>
        </p:sp>
        <p:sp>
          <p:nvSpPr>
            <p:cNvPr id="94234" name="Line 14"/>
            <p:cNvSpPr/>
            <p:nvPr/>
          </p:nvSpPr>
          <p:spPr>
            <a:xfrm>
              <a:off x="3497" y="3119"/>
              <a:ext cx="0" cy="112"/>
            </a:xfrm>
            <a:prstGeom prst="line">
              <a:avLst/>
            </a:prstGeom>
            <a:ln w="25400" cap="flat" cmpd="sng">
              <a:solidFill>
                <a:srgbClr val="000000"/>
              </a:solidFill>
              <a:prstDash val="solid"/>
              <a:headEnd type="none" w="med" len="med"/>
              <a:tailEnd type="none" w="med" len="med"/>
            </a:ln>
          </p:spPr>
        </p:sp>
        <p:sp>
          <p:nvSpPr>
            <p:cNvPr id="94235" name="Line 15"/>
            <p:cNvSpPr/>
            <p:nvPr/>
          </p:nvSpPr>
          <p:spPr>
            <a:xfrm>
              <a:off x="3773" y="3125"/>
              <a:ext cx="0" cy="112"/>
            </a:xfrm>
            <a:prstGeom prst="line">
              <a:avLst/>
            </a:prstGeom>
            <a:ln w="25400" cap="flat" cmpd="sng">
              <a:solidFill>
                <a:srgbClr val="000000"/>
              </a:solidFill>
              <a:prstDash val="solid"/>
              <a:headEnd type="none" w="med" len="med"/>
              <a:tailEnd type="none" w="med" len="med"/>
            </a:ln>
          </p:spPr>
        </p:sp>
        <p:sp>
          <p:nvSpPr>
            <p:cNvPr id="94236" name="Text Box 16"/>
            <p:cNvSpPr txBox="1"/>
            <p:nvPr/>
          </p:nvSpPr>
          <p:spPr>
            <a:xfrm>
              <a:off x="1139"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4237" name="Text Box 17"/>
            <p:cNvSpPr txBox="1"/>
            <p:nvPr/>
          </p:nvSpPr>
          <p:spPr>
            <a:xfrm>
              <a:off x="1487" y="3229"/>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00:1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4238" name="Text Box 18"/>
            <p:cNvSpPr txBox="1"/>
            <p:nvPr/>
          </p:nvSpPr>
          <p:spPr>
            <a:xfrm>
              <a:off x="1787"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4239" name="Text Box 19"/>
            <p:cNvSpPr txBox="1"/>
            <p:nvPr/>
          </p:nvSpPr>
          <p:spPr>
            <a:xfrm>
              <a:off x="2108" y="3224"/>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01:1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4240" name="Text Box 20"/>
            <p:cNvSpPr txBox="1"/>
            <p:nvPr/>
          </p:nvSpPr>
          <p:spPr>
            <a:xfrm>
              <a:off x="2411" y="3230"/>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4241" name="Text Box 21"/>
            <p:cNvSpPr txBox="1"/>
            <p:nvPr/>
          </p:nvSpPr>
          <p:spPr>
            <a:xfrm>
              <a:off x="2709" y="3222"/>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10:1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4242" name="Text Box 22"/>
            <p:cNvSpPr txBox="1"/>
            <p:nvPr/>
          </p:nvSpPr>
          <p:spPr>
            <a:xfrm>
              <a:off x="3018" y="3227"/>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4243" name="Text Box 23"/>
            <p:cNvSpPr txBox="1"/>
            <p:nvPr/>
          </p:nvSpPr>
          <p:spPr>
            <a:xfrm>
              <a:off x="3309" y="3230"/>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11:1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4244" name="Text Box 24"/>
            <p:cNvSpPr txBox="1"/>
            <p:nvPr/>
          </p:nvSpPr>
          <p:spPr>
            <a:xfrm>
              <a:off x="3591"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4245" name="Line 25"/>
            <p:cNvSpPr/>
            <p:nvPr/>
          </p:nvSpPr>
          <p:spPr>
            <a:xfrm>
              <a:off x="1059" y="2898"/>
              <a:ext cx="148" cy="0"/>
            </a:xfrm>
            <a:prstGeom prst="line">
              <a:avLst/>
            </a:prstGeom>
            <a:ln w="25400" cap="flat" cmpd="sng">
              <a:solidFill>
                <a:srgbClr val="000000"/>
              </a:solidFill>
              <a:prstDash val="solid"/>
              <a:headEnd type="none" w="med" len="med"/>
              <a:tailEnd type="none" w="med" len="med"/>
            </a:ln>
          </p:spPr>
        </p:sp>
        <p:sp>
          <p:nvSpPr>
            <p:cNvPr id="94246" name="Line 26"/>
            <p:cNvSpPr/>
            <p:nvPr/>
          </p:nvSpPr>
          <p:spPr>
            <a:xfrm>
              <a:off x="1056" y="2292"/>
              <a:ext cx="148" cy="0"/>
            </a:xfrm>
            <a:prstGeom prst="line">
              <a:avLst/>
            </a:prstGeom>
            <a:ln w="25400" cap="flat" cmpd="sng">
              <a:solidFill>
                <a:srgbClr val="000000"/>
              </a:solidFill>
              <a:prstDash val="solid"/>
              <a:headEnd type="none" w="med" len="med"/>
              <a:tailEnd type="none" w="med" len="med"/>
            </a:ln>
          </p:spPr>
        </p:sp>
        <p:sp>
          <p:nvSpPr>
            <p:cNvPr id="94247" name="Line 27"/>
            <p:cNvSpPr/>
            <p:nvPr/>
          </p:nvSpPr>
          <p:spPr>
            <a:xfrm>
              <a:off x="1062" y="1713"/>
              <a:ext cx="148" cy="0"/>
            </a:xfrm>
            <a:prstGeom prst="line">
              <a:avLst/>
            </a:prstGeom>
            <a:ln w="25400" cap="flat" cmpd="sng">
              <a:solidFill>
                <a:srgbClr val="000000"/>
              </a:solidFill>
              <a:prstDash val="solid"/>
              <a:headEnd type="none" w="med" len="med"/>
              <a:tailEnd type="none" w="med" len="med"/>
            </a:ln>
          </p:spPr>
        </p:sp>
        <p:sp>
          <p:nvSpPr>
            <p:cNvPr id="94248" name="Line 28"/>
            <p:cNvSpPr/>
            <p:nvPr/>
          </p:nvSpPr>
          <p:spPr>
            <a:xfrm>
              <a:off x="1068" y="1062"/>
              <a:ext cx="148" cy="0"/>
            </a:xfrm>
            <a:prstGeom prst="line">
              <a:avLst/>
            </a:prstGeom>
            <a:ln w="25400" cap="flat" cmpd="sng">
              <a:solidFill>
                <a:srgbClr val="000000"/>
              </a:solidFill>
              <a:prstDash val="solid"/>
              <a:headEnd type="none" w="med" len="med"/>
              <a:tailEnd type="none" w="med" len="med"/>
            </a:ln>
          </p:spPr>
        </p:sp>
        <p:sp>
          <p:nvSpPr>
            <p:cNvPr id="94249" name="Text Box 29"/>
            <p:cNvSpPr txBox="1"/>
            <p:nvPr/>
          </p:nvSpPr>
          <p:spPr>
            <a:xfrm>
              <a:off x="786" y="2798"/>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4250" name="Text Box 30"/>
            <p:cNvSpPr txBox="1"/>
            <p:nvPr/>
          </p:nvSpPr>
          <p:spPr>
            <a:xfrm>
              <a:off x="786" y="2175"/>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01</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4251" name="Text Box 31"/>
            <p:cNvSpPr txBox="1"/>
            <p:nvPr/>
          </p:nvSpPr>
          <p:spPr>
            <a:xfrm>
              <a:off x="788" y="1579"/>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4252" name="Text Box 32"/>
            <p:cNvSpPr txBox="1"/>
            <p:nvPr/>
          </p:nvSpPr>
          <p:spPr>
            <a:xfrm>
              <a:off x="790" y="947"/>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11</a:t>
              </a:r>
              <a:endParaRPr lang="en-US" altLang="zh-CN" sz="1800" dirty="0">
                <a:solidFill>
                  <a:srgbClr val="FF0000"/>
                </a:solidFill>
                <a:latin typeface="Times New Roman" panose="02020603050405020304" pitchFamily="18" charset="0"/>
                <a:ea typeface="宋体" panose="02010600030101010101" pitchFamily="2" charset="-122"/>
              </a:endParaRPr>
            </a:p>
          </p:txBody>
        </p:sp>
      </p:grpSp>
      <p:sp>
        <p:nvSpPr>
          <p:cNvPr id="666657" name="AutoShape 33"/>
          <p:cNvSpPr/>
          <p:nvPr/>
        </p:nvSpPr>
        <p:spPr>
          <a:xfrm>
            <a:off x="2095500" y="453072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6658" name="AutoShape 34"/>
          <p:cNvSpPr/>
          <p:nvPr/>
        </p:nvSpPr>
        <p:spPr>
          <a:xfrm>
            <a:off x="2589213" y="3617913"/>
            <a:ext cx="161925" cy="147637"/>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6659" name="AutoShape 35"/>
          <p:cNvSpPr/>
          <p:nvPr/>
        </p:nvSpPr>
        <p:spPr>
          <a:xfrm>
            <a:off x="3575050" y="265112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6660" name="AutoShape 36"/>
          <p:cNvSpPr/>
          <p:nvPr/>
        </p:nvSpPr>
        <p:spPr>
          <a:xfrm>
            <a:off x="4414838" y="153987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6661" name="Line 37"/>
          <p:cNvSpPr/>
          <p:nvPr/>
        </p:nvSpPr>
        <p:spPr>
          <a:xfrm flipV="1">
            <a:off x="1681163" y="1341438"/>
            <a:ext cx="3746500" cy="3746500"/>
          </a:xfrm>
          <a:prstGeom prst="line">
            <a:avLst/>
          </a:prstGeom>
          <a:ln w="25400" cap="flat" cmpd="sng">
            <a:solidFill>
              <a:srgbClr val="000000"/>
            </a:solidFill>
            <a:prstDash val="sysDot"/>
            <a:headEnd type="none" w="med" len="med"/>
            <a:tailEnd type="none" w="med" len="med"/>
          </a:ln>
        </p:spPr>
      </p:sp>
      <p:sp>
        <p:nvSpPr>
          <p:cNvPr id="666662" name="Line 38"/>
          <p:cNvSpPr/>
          <p:nvPr/>
        </p:nvSpPr>
        <p:spPr>
          <a:xfrm>
            <a:off x="2182813" y="4616450"/>
            <a:ext cx="487362" cy="0"/>
          </a:xfrm>
          <a:prstGeom prst="line">
            <a:avLst/>
          </a:prstGeom>
          <a:ln w="25400" cap="flat" cmpd="sng">
            <a:solidFill>
              <a:srgbClr val="000000"/>
            </a:solidFill>
            <a:prstDash val="solid"/>
            <a:headEnd type="none" w="med" len="med"/>
            <a:tailEnd type="none" w="med" len="med"/>
          </a:ln>
        </p:spPr>
      </p:sp>
      <p:sp>
        <p:nvSpPr>
          <p:cNvPr id="666663" name="Line 39"/>
          <p:cNvSpPr/>
          <p:nvPr/>
        </p:nvSpPr>
        <p:spPr>
          <a:xfrm>
            <a:off x="2659063" y="3692525"/>
            <a:ext cx="989012" cy="0"/>
          </a:xfrm>
          <a:prstGeom prst="line">
            <a:avLst/>
          </a:prstGeom>
          <a:ln w="25400" cap="flat" cmpd="sng">
            <a:solidFill>
              <a:srgbClr val="000000"/>
            </a:solidFill>
            <a:prstDash val="solid"/>
            <a:headEnd type="none" w="med" len="med"/>
            <a:tailEnd type="none" w="med" len="med"/>
          </a:ln>
        </p:spPr>
      </p:sp>
      <p:sp>
        <p:nvSpPr>
          <p:cNvPr id="666664" name="Line 40"/>
          <p:cNvSpPr/>
          <p:nvPr/>
        </p:nvSpPr>
        <p:spPr>
          <a:xfrm>
            <a:off x="3649663" y="2708275"/>
            <a:ext cx="855662" cy="0"/>
          </a:xfrm>
          <a:prstGeom prst="line">
            <a:avLst/>
          </a:prstGeom>
          <a:ln w="25400" cap="flat" cmpd="sng">
            <a:solidFill>
              <a:srgbClr val="000000"/>
            </a:solidFill>
            <a:prstDash val="solid"/>
            <a:headEnd type="none" w="med" len="med"/>
            <a:tailEnd type="none" w="med" len="med"/>
          </a:ln>
        </p:spPr>
      </p:sp>
      <p:sp>
        <p:nvSpPr>
          <p:cNvPr id="666665" name="Line 41"/>
          <p:cNvSpPr/>
          <p:nvPr/>
        </p:nvSpPr>
        <p:spPr>
          <a:xfrm>
            <a:off x="4486275" y="1639888"/>
            <a:ext cx="989013" cy="0"/>
          </a:xfrm>
          <a:prstGeom prst="line">
            <a:avLst/>
          </a:prstGeom>
          <a:ln w="25400" cap="flat" cmpd="sng">
            <a:solidFill>
              <a:srgbClr val="000000"/>
            </a:solidFill>
            <a:prstDash val="solid"/>
            <a:headEnd type="none" w="med" len="med"/>
            <a:tailEnd type="none" w="med" len="med"/>
          </a:ln>
        </p:spPr>
      </p:sp>
      <p:sp>
        <p:nvSpPr>
          <p:cNvPr id="666666" name="Line 42"/>
          <p:cNvSpPr/>
          <p:nvPr/>
        </p:nvSpPr>
        <p:spPr>
          <a:xfrm>
            <a:off x="2681288" y="3673475"/>
            <a:ext cx="0" cy="973138"/>
          </a:xfrm>
          <a:prstGeom prst="line">
            <a:avLst/>
          </a:prstGeom>
          <a:ln w="25400" cap="flat" cmpd="sng">
            <a:solidFill>
              <a:srgbClr val="000000"/>
            </a:solidFill>
            <a:prstDash val="dash"/>
            <a:headEnd type="none" w="med" len="med"/>
            <a:tailEnd type="none" w="med" len="med"/>
          </a:ln>
        </p:spPr>
      </p:sp>
      <p:sp>
        <p:nvSpPr>
          <p:cNvPr id="666667" name="Line 43"/>
          <p:cNvSpPr/>
          <p:nvPr/>
        </p:nvSpPr>
        <p:spPr>
          <a:xfrm>
            <a:off x="3659188" y="2735263"/>
            <a:ext cx="0" cy="973137"/>
          </a:xfrm>
          <a:prstGeom prst="line">
            <a:avLst/>
          </a:prstGeom>
          <a:ln w="25400" cap="flat" cmpd="sng">
            <a:solidFill>
              <a:srgbClr val="000000"/>
            </a:solidFill>
            <a:prstDash val="dash"/>
            <a:headEnd type="none" w="med" len="med"/>
            <a:tailEnd type="none" w="med" len="med"/>
          </a:ln>
        </p:spPr>
      </p:sp>
      <p:sp>
        <p:nvSpPr>
          <p:cNvPr id="666668" name="Line 44"/>
          <p:cNvSpPr/>
          <p:nvPr/>
        </p:nvSpPr>
        <p:spPr>
          <a:xfrm>
            <a:off x="4511675" y="1649413"/>
            <a:ext cx="0" cy="1062037"/>
          </a:xfrm>
          <a:prstGeom prst="line">
            <a:avLst/>
          </a:prstGeom>
          <a:ln w="25400" cap="flat" cmpd="sng">
            <a:solidFill>
              <a:srgbClr val="000000"/>
            </a:solidFill>
            <a:prstDash val="dash"/>
            <a:headEnd type="none" w="med" len="med"/>
            <a:tailEnd type="none" w="med" len="med"/>
          </a:ln>
        </p:spPr>
      </p:sp>
      <p:sp>
        <p:nvSpPr>
          <p:cNvPr id="94223" name="Rectangle 45"/>
          <p:cNvSpPr>
            <a:spLocks noGrp="1"/>
          </p:cNvSpPr>
          <p:nvPr>
            <p:ph idx="1" hasCustomPrompt="1"/>
          </p:nvPr>
        </p:nvSpPr>
        <p:spPr>
          <a:xfrm>
            <a:off x="3109913" y="5735638"/>
            <a:ext cx="1312862" cy="646112"/>
          </a:xfrm>
        </p:spPr>
        <p:txBody>
          <a:bodyPr vert="horz" wrap="square" lIns="91440" tIns="45720" rIns="91440" bIns="45720" anchor="t" anchorCtr="0"/>
          <a:p>
            <a:pPr eaLnBrk="1" hangingPunct="1">
              <a:buNone/>
            </a:pPr>
            <a:r>
              <a:rPr lang="zh-CN" altLang="en-US" dirty="0">
                <a:solidFill>
                  <a:srgbClr val="000000"/>
                </a:solidFill>
                <a:latin typeface="黑体" panose="02010609060101010101" pitchFamily="49" charset="-122"/>
                <a:ea typeface="黑体" panose="02010609060101010101" pitchFamily="49" charset="-122"/>
              </a:rPr>
              <a:t>舍入法</a:t>
            </a:r>
            <a:endParaRPr lang="zh-CN" altLang="en-US" dirty="0">
              <a:solidFill>
                <a:srgbClr val="000000"/>
              </a:solidFill>
              <a:latin typeface="黑体" panose="02010609060101010101" pitchFamily="49" charset="-122"/>
              <a:ea typeface="黑体" panose="02010609060101010101" pitchFamily="49" charset="-122"/>
            </a:endParaRPr>
          </a:p>
        </p:txBody>
      </p:sp>
      <p:sp>
        <p:nvSpPr>
          <p:cNvPr id="94224"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舍入法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666661"/>
                                        </p:tgtEl>
                                        <p:attrNameLst>
                                          <p:attrName>style.visibility</p:attrName>
                                        </p:attrNameLst>
                                      </p:cBhvr>
                                      <p:to>
                                        <p:strVal val="visible"/>
                                      </p:to>
                                    </p:set>
                                    <p:anim calcmode="lin" valueType="num">
                                      <p:cBhvr>
                                        <p:cTn id="7" dur="500" fill="hold"/>
                                        <p:tgtEl>
                                          <p:spTgt spid="666661"/>
                                        </p:tgtEl>
                                        <p:attrNameLst>
                                          <p:attrName>ppt_w</p:attrName>
                                        </p:attrNameLst>
                                      </p:cBhvr>
                                      <p:tavLst>
                                        <p:tav tm="0">
                                          <p:val>
                                            <p:strVal val="2/3*#ppt_w"/>
                                          </p:val>
                                        </p:tav>
                                        <p:tav tm="100000">
                                          <p:val>
                                            <p:strVal val="#ppt_w"/>
                                          </p:val>
                                        </p:tav>
                                      </p:tavLst>
                                    </p:anim>
                                    <p:anim calcmode="lin" valueType="num">
                                      <p:cBhvr>
                                        <p:cTn id="8" dur="500" fill="hold"/>
                                        <p:tgtEl>
                                          <p:spTgt spid="666661"/>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66657"/>
                                        </p:tgtEl>
                                        <p:attrNameLst>
                                          <p:attrName>style.visibility</p:attrName>
                                        </p:attrNameLst>
                                      </p:cBhvr>
                                      <p:to>
                                        <p:strVal val="visible"/>
                                      </p:to>
                                    </p:set>
                                    <p:animEffect transition="in" filter="blinds(horizontal)">
                                      <p:cBhvr>
                                        <p:cTn id="13" dur="500"/>
                                        <p:tgtEl>
                                          <p:spTgt spid="66665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66662"/>
                                        </p:tgtEl>
                                        <p:attrNameLst>
                                          <p:attrName>style.visibility</p:attrName>
                                        </p:attrNameLst>
                                      </p:cBhvr>
                                      <p:to>
                                        <p:strVal val="visible"/>
                                      </p:to>
                                    </p:set>
                                    <p:animEffect transition="in" filter="wipe(left)">
                                      <p:cBhvr>
                                        <p:cTn id="18" dur="5000"/>
                                        <p:tgtEl>
                                          <p:spTgt spid="66666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66658"/>
                                        </p:tgtEl>
                                        <p:attrNameLst>
                                          <p:attrName>style.visibility</p:attrName>
                                        </p:attrNameLst>
                                      </p:cBhvr>
                                      <p:to>
                                        <p:strVal val="visible"/>
                                      </p:to>
                                    </p:set>
                                    <p:animEffect transition="in" filter="blinds(horizontal)">
                                      <p:cBhvr>
                                        <p:cTn id="23" dur="500"/>
                                        <p:tgtEl>
                                          <p:spTgt spid="66665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66663"/>
                                        </p:tgtEl>
                                        <p:attrNameLst>
                                          <p:attrName>style.visibility</p:attrName>
                                        </p:attrNameLst>
                                      </p:cBhvr>
                                      <p:to>
                                        <p:strVal val="visible"/>
                                      </p:to>
                                    </p:set>
                                    <p:animEffect transition="in" filter="wipe(left)">
                                      <p:cBhvr>
                                        <p:cTn id="28" dur="5000"/>
                                        <p:tgtEl>
                                          <p:spTgt spid="66666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66659"/>
                                        </p:tgtEl>
                                        <p:attrNameLst>
                                          <p:attrName>style.visibility</p:attrName>
                                        </p:attrNameLst>
                                      </p:cBhvr>
                                      <p:to>
                                        <p:strVal val="visible"/>
                                      </p:to>
                                    </p:set>
                                    <p:animEffect transition="in" filter="blinds(horizontal)">
                                      <p:cBhvr>
                                        <p:cTn id="33" dur="500"/>
                                        <p:tgtEl>
                                          <p:spTgt spid="66665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66664"/>
                                        </p:tgtEl>
                                        <p:attrNameLst>
                                          <p:attrName>style.visibility</p:attrName>
                                        </p:attrNameLst>
                                      </p:cBhvr>
                                      <p:to>
                                        <p:strVal val="visible"/>
                                      </p:to>
                                    </p:set>
                                    <p:animEffect transition="in" filter="wipe(left)">
                                      <p:cBhvr>
                                        <p:cTn id="38" dur="5000"/>
                                        <p:tgtEl>
                                          <p:spTgt spid="66666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66660"/>
                                        </p:tgtEl>
                                        <p:attrNameLst>
                                          <p:attrName>style.visibility</p:attrName>
                                        </p:attrNameLst>
                                      </p:cBhvr>
                                      <p:to>
                                        <p:strVal val="visible"/>
                                      </p:to>
                                    </p:set>
                                    <p:animEffect transition="in" filter="blinds(horizontal)">
                                      <p:cBhvr>
                                        <p:cTn id="43" dur="500"/>
                                        <p:tgtEl>
                                          <p:spTgt spid="6666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666665"/>
                                        </p:tgtEl>
                                        <p:attrNameLst>
                                          <p:attrName>style.visibility</p:attrName>
                                        </p:attrNameLst>
                                      </p:cBhvr>
                                      <p:to>
                                        <p:strVal val="visible"/>
                                      </p:to>
                                    </p:set>
                                    <p:animEffect transition="in" filter="wipe(left)">
                                      <p:cBhvr>
                                        <p:cTn id="48" dur="5000"/>
                                        <p:tgtEl>
                                          <p:spTgt spid="6666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66666"/>
                                        </p:tgtEl>
                                        <p:attrNameLst>
                                          <p:attrName>style.visibility</p:attrName>
                                        </p:attrNameLst>
                                      </p:cBhvr>
                                      <p:to>
                                        <p:strVal val="visible"/>
                                      </p:to>
                                    </p:set>
                                    <p:animEffect transition="in" filter="wipe(up)">
                                      <p:cBhvr>
                                        <p:cTn id="53" dur="500"/>
                                        <p:tgtEl>
                                          <p:spTgt spid="666666"/>
                                        </p:tgtEl>
                                      </p:cBhvr>
                                    </p:animEffect>
                                  </p:childTnLst>
                                </p:cTn>
                              </p:par>
                              <p:par>
                                <p:cTn id="54" presetID="22" presetClass="entr" presetSubtype="1" fill="hold" nodeType="withEffect">
                                  <p:stCondLst>
                                    <p:cond delay="0"/>
                                  </p:stCondLst>
                                  <p:childTnLst>
                                    <p:set>
                                      <p:cBhvr>
                                        <p:cTn id="55" dur="1" fill="hold">
                                          <p:stCondLst>
                                            <p:cond delay="0"/>
                                          </p:stCondLst>
                                        </p:cTn>
                                        <p:tgtEl>
                                          <p:spTgt spid="666667"/>
                                        </p:tgtEl>
                                        <p:attrNameLst>
                                          <p:attrName>style.visibility</p:attrName>
                                        </p:attrNameLst>
                                      </p:cBhvr>
                                      <p:to>
                                        <p:strVal val="visible"/>
                                      </p:to>
                                    </p:set>
                                    <p:animEffect transition="in" filter="wipe(up)">
                                      <p:cBhvr>
                                        <p:cTn id="56" dur="500"/>
                                        <p:tgtEl>
                                          <p:spTgt spid="666667"/>
                                        </p:tgtEl>
                                      </p:cBhvr>
                                    </p:animEffect>
                                  </p:childTnLst>
                                </p:cTn>
                              </p:par>
                              <p:par>
                                <p:cTn id="57" presetID="22" presetClass="entr" presetSubtype="1" fill="hold" nodeType="withEffect">
                                  <p:stCondLst>
                                    <p:cond delay="0"/>
                                  </p:stCondLst>
                                  <p:childTnLst>
                                    <p:set>
                                      <p:cBhvr>
                                        <p:cTn id="58" dur="1" fill="hold">
                                          <p:stCondLst>
                                            <p:cond delay="0"/>
                                          </p:stCondLst>
                                        </p:cTn>
                                        <p:tgtEl>
                                          <p:spTgt spid="666668"/>
                                        </p:tgtEl>
                                        <p:attrNameLst>
                                          <p:attrName>style.visibility</p:attrName>
                                        </p:attrNameLst>
                                      </p:cBhvr>
                                      <p:to>
                                        <p:strVal val="visible"/>
                                      </p:to>
                                    </p:set>
                                    <p:animEffect transition="in" filter="wipe(up)">
                                      <p:cBhvr>
                                        <p:cTn id="59" dur="500"/>
                                        <p:tgtEl>
                                          <p:spTgt spid="666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舍入法</a:t>
            </a:r>
            <a:endParaRPr lang="zh-CN" altLang="en-US" dirty="0">
              <a:solidFill>
                <a:srgbClr val="000000"/>
              </a:solidFill>
              <a:latin typeface="楷体_GB2312" pitchFamily="49" charset="-122"/>
              <a:ea typeface="楷体_GB2312" pitchFamily="49" charset="-122"/>
            </a:endParaRPr>
          </a:p>
          <a:p>
            <a:pPr lvl="1" eaLnBrk="1" hangingPunct="1"/>
            <a:r>
              <a:rPr lang="zh-CN" altLang="en-US" dirty="0">
                <a:solidFill>
                  <a:srgbClr val="FF0000"/>
                </a:solidFill>
                <a:latin typeface="楷体_GB2312" pitchFamily="49" charset="-122"/>
                <a:ea typeface="楷体_GB2312" pitchFamily="49" charset="-122"/>
              </a:rPr>
              <a:t>优点</a:t>
            </a:r>
            <a:endParaRPr lang="zh-CN" altLang="en-US" dirty="0">
              <a:solidFill>
                <a:srgbClr val="FF0000"/>
              </a:solidFill>
              <a:latin typeface="楷体_GB2312" pitchFamily="49" charset="-122"/>
              <a:ea typeface="楷体_GB2312" pitchFamily="49" charset="-122"/>
            </a:endParaRPr>
          </a:p>
          <a:p>
            <a:pPr lvl="2" eaLnBrk="1" hangingPunct="1"/>
            <a:r>
              <a:rPr lang="zh-CN" altLang="en-US" dirty="0">
                <a:solidFill>
                  <a:srgbClr val="000000"/>
                </a:solidFill>
                <a:latin typeface="楷体_GB2312" pitchFamily="49" charset="-122"/>
                <a:ea typeface="楷体_GB2312" pitchFamily="49" charset="-122"/>
              </a:rPr>
              <a:t>实现简单，增加的硬件开销少，最大误差小，平均误差接近于零</a:t>
            </a:r>
            <a:endParaRPr lang="zh-CN" altLang="en-US" dirty="0">
              <a:solidFill>
                <a:srgbClr val="000000"/>
              </a:solidFill>
              <a:latin typeface="楷体_GB2312" pitchFamily="49" charset="-122"/>
              <a:ea typeface="楷体_GB2312" pitchFamily="49" charset="-122"/>
            </a:endParaRPr>
          </a:p>
          <a:p>
            <a:pPr lvl="1" eaLnBrk="1" hangingPunct="1"/>
            <a:r>
              <a:rPr lang="zh-CN" altLang="en-US" dirty="0">
                <a:solidFill>
                  <a:srgbClr val="FF0000"/>
                </a:solidFill>
                <a:latin typeface="楷体_GB2312" pitchFamily="49" charset="-122"/>
                <a:ea typeface="楷体_GB2312" pitchFamily="49" charset="-122"/>
              </a:rPr>
              <a:t>缺点</a:t>
            </a:r>
            <a:endParaRPr lang="zh-CN" altLang="en-US" dirty="0">
              <a:solidFill>
                <a:srgbClr val="FF0000"/>
              </a:solidFill>
              <a:latin typeface="楷体_GB2312" pitchFamily="49" charset="-122"/>
              <a:ea typeface="楷体_GB2312" pitchFamily="49" charset="-122"/>
            </a:endParaRPr>
          </a:p>
          <a:p>
            <a:pPr lvl="2" eaLnBrk="1" hangingPunct="1"/>
            <a:r>
              <a:rPr lang="zh-CN" altLang="en-US" dirty="0">
                <a:solidFill>
                  <a:srgbClr val="000000"/>
                </a:solidFill>
                <a:latin typeface="楷体_GB2312" pitchFamily="49" charset="-122"/>
                <a:ea typeface="楷体_GB2312" pitchFamily="49" charset="-122"/>
              </a:rPr>
              <a:t>处理速度慢，需要花费在数的附加位加</a:t>
            </a:r>
            <a:r>
              <a:rPr lang="en-US" altLang="zh-CN" dirty="0">
                <a:solidFill>
                  <a:srgbClr val="000000"/>
                </a:solidFill>
                <a:latin typeface="楷体_GB2312" pitchFamily="49" charset="-122"/>
                <a:ea typeface="楷体_GB2312" pitchFamily="49" charset="-122"/>
              </a:rPr>
              <a:t>1</a:t>
            </a:r>
            <a:r>
              <a:rPr lang="zh-CN" altLang="en-US" dirty="0">
                <a:solidFill>
                  <a:srgbClr val="000000"/>
                </a:solidFill>
                <a:latin typeface="楷体_GB2312" pitchFamily="49" charset="-122"/>
                <a:ea typeface="楷体_GB2312" pitchFamily="49" charset="-122"/>
              </a:rPr>
              <a:t>以及因此产生进位的时间，最坏情况下，需要从尾数最低位进位。</a:t>
            </a:r>
            <a:endParaRPr lang="en-US" altLang="zh-CN" dirty="0">
              <a:solidFill>
                <a:srgbClr val="000000"/>
              </a:solidFill>
              <a:latin typeface="楷体_GB2312" pitchFamily="49" charset="-122"/>
              <a:ea typeface="楷体_GB2312" pitchFamily="49" charset="-122"/>
              <a:sym typeface="Wingdings" panose="05000000000000000000" pitchFamily="2" charset="2"/>
            </a:endParaRPr>
          </a:p>
          <a:p>
            <a:pPr eaLnBrk="1" hangingPunct="1"/>
            <a:endParaRPr lang="zh-CN" altLang="en-US" dirty="0"/>
          </a:p>
        </p:txBody>
      </p:sp>
      <p:sp>
        <p:nvSpPr>
          <p:cNvPr id="95235"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舍入法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3"/>
          <p:cNvSpPr>
            <a:spLocks noGrp="1"/>
          </p:cNvSpPr>
          <p:nvPr>
            <p:ph idx="1" hasCustomPrompt="1"/>
          </p:nvPr>
        </p:nvSpPr>
        <p:spPr>
          <a:xfrm>
            <a:off x="469900" y="1022350"/>
            <a:ext cx="8229600" cy="3199765"/>
          </a:xfrm>
        </p:spPr>
        <p:txBody>
          <a:bodyPr vert="horz" wrap="square" lIns="91440" tIns="45720" rIns="91440" bIns="45720" anchor="t" anchorCtr="0"/>
          <a:p>
            <a:pPr indent="0" eaLnBrk="1" latinLnBrk="0" hangingPunct="1">
              <a:spcBef>
                <a:spcPts val="0"/>
              </a:spcBef>
            </a:pPr>
            <a:r>
              <a:rPr lang="zh-CN" altLang="en-US" dirty="0">
                <a:solidFill>
                  <a:srgbClr val="000000"/>
                </a:solidFill>
                <a:latin typeface="楷体_GB2312" pitchFamily="49" charset="-122"/>
                <a:ea typeface="楷体_GB2312" pitchFamily="49" charset="-122"/>
              </a:rPr>
              <a:t>恒置</a:t>
            </a:r>
            <a:r>
              <a:rPr lang="en-US" altLang="zh-CN" dirty="0">
                <a:solidFill>
                  <a:srgbClr val="000000"/>
                </a:solidFill>
                <a:latin typeface="Verdana" panose="020B0604030504040204" pitchFamily="34" charset="0"/>
                <a:ea typeface="楷体_GB2312" pitchFamily="49" charset="-122"/>
              </a:rPr>
              <a:t>”</a:t>
            </a:r>
            <a:r>
              <a:rPr lang="en-US" altLang="zh-CN" dirty="0">
                <a:solidFill>
                  <a:srgbClr val="000000"/>
                </a:solidFill>
                <a:latin typeface="楷体_GB2312" pitchFamily="49" charset="-122"/>
                <a:ea typeface="楷体_GB2312" pitchFamily="49" charset="-122"/>
              </a:rPr>
              <a:t>1</a:t>
            </a:r>
            <a:r>
              <a:rPr lang="en-US" altLang="zh-CN" dirty="0">
                <a:solidFill>
                  <a:srgbClr val="000000"/>
                </a:solidFill>
                <a:latin typeface="Verdana" panose="020B0604030504040204" pitchFamily="34" charset="0"/>
                <a:ea typeface="楷体_GB2312" pitchFamily="49" charset="-122"/>
              </a:rPr>
              <a:t>”</a:t>
            </a:r>
            <a:r>
              <a:rPr lang="zh-CN" altLang="en-US" dirty="0">
                <a:solidFill>
                  <a:srgbClr val="000000"/>
                </a:solidFill>
                <a:latin typeface="楷体_GB2312" pitchFamily="49" charset="-122"/>
                <a:ea typeface="楷体_GB2312" pitchFamily="49" charset="-122"/>
              </a:rPr>
              <a:t>法</a:t>
            </a:r>
            <a:endParaRPr lang="zh-CN" altLang="en-US" dirty="0">
              <a:solidFill>
                <a:srgbClr val="000000"/>
              </a:solidFill>
              <a:latin typeface="楷体_GB2312" pitchFamily="49" charset="-122"/>
              <a:ea typeface="楷体_GB2312" pitchFamily="49" charset="-122"/>
            </a:endParaRPr>
          </a:p>
          <a:p>
            <a:pPr lvl="1" indent="0" eaLnBrk="1" latinLnBrk="0" hangingPunct="1">
              <a:spcBef>
                <a:spcPts val="0"/>
              </a:spcBef>
            </a:pPr>
            <a:r>
              <a:rPr lang="zh-CN" altLang="en-US" dirty="0">
                <a:solidFill>
                  <a:srgbClr val="000000"/>
                </a:solidFill>
                <a:latin typeface="楷体_GB2312" pitchFamily="49" charset="-122"/>
                <a:ea typeface="楷体_GB2312" pitchFamily="49" charset="-122"/>
              </a:rPr>
              <a:t>将机器运算的</a:t>
            </a:r>
            <a:r>
              <a:rPr lang="zh-CN" altLang="en-US" b="1" dirty="0">
                <a:solidFill>
                  <a:srgbClr val="FF0000"/>
                </a:solidFill>
                <a:latin typeface="楷体_GB2312" pitchFamily="49" charset="-122"/>
                <a:ea typeface="楷体_GB2312" pitchFamily="49" charset="-122"/>
              </a:rPr>
              <a:t>规定字长之最低位</a:t>
            </a:r>
            <a:r>
              <a:rPr lang="zh-CN" altLang="en-US" dirty="0">
                <a:solidFill>
                  <a:srgbClr val="000000"/>
                </a:solidFill>
                <a:latin typeface="楷体_GB2312" pitchFamily="49" charset="-122"/>
                <a:ea typeface="楷体_GB2312" pitchFamily="49" charset="-122"/>
              </a:rPr>
              <a:t>恒置</a:t>
            </a:r>
            <a:r>
              <a:rPr lang="zh-CN" altLang="en-US" dirty="0">
                <a:solidFill>
                  <a:srgbClr val="000000"/>
                </a:solidFill>
                <a:ea typeface="楷体_GB2312" pitchFamily="49" charset="-122"/>
              </a:rPr>
              <a:t>“</a:t>
            </a:r>
            <a:r>
              <a:rPr lang="en-US" altLang="zh-CN" dirty="0">
                <a:solidFill>
                  <a:srgbClr val="000000"/>
                </a:solidFill>
                <a:latin typeface="楷体_GB2312" pitchFamily="49" charset="-122"/>
                <a:ea typeface="楷体_GB2312" pitchFamily="49" charset="-122"/>
              </a:rPr>
              <a:t>1</a:t>
            </a:r>
            <a:r>
              <a:rPr lang="en-US" altLang="zh-CN" dirty="0">
                <a:solidFill>
                  <a:srgbClr val="000000"/>
                </a:solidFill>
                <a:ea typeface="楷体_GB2312" pitchFamily="49" charset="-122"/>
              </a:rPr>
              <a:t>”</a:t>
            </a:r>
            <a:endParaRPr lang="en-US" altLang="zh-CN" dirty="0">
              <a:solidFill>
                <a:srgbClr val="000000"/>
              </a:solidFill>
              <a:latin typeface="楷体_GB2312" pitchFamily="49" charset="-122"/>
              <a:ea typeface="楷体_GB2312" pitchFamily="49" charset="-122"/>
            </a:endParaRPr>
          </a:p>
          <a:p>
            <a:pPr lvl="1" indent="0" eaLnBrk="1" latinLnBrk="0" hangingPunct="1">
              <a:spcBef>
                <a:spcPts val="0"/>
              </a:spcBef>
            </a:pPr>
            <a:r>
              <a:rPr lang="zh-CN" altLang="en-US" dirty="0">
                <a:solidFill>
                  <a:srgbClr val="000000"/>
                </a:solidFill>
                <a:latin typeface="楷体_GB2312" pitchFamily="49" charset="-122"/>
                <a:ea typeface="楷体_GB2312" pitchFamily="49" charset="-122"/>
              </a:rPr>
              <a:t>最大误差</a:t>
            </a:r>
            <a:endParaRPr lang="zh-CN" altLang="en-US" dirty="0">
              <a:solidFill>
                <a:srgbClr val="000000"/>
              </a:solidFill>
              <a:latin typeface="楷体_GB2312" pitchFamily="49" charset="-122"/>
              <a:ea typeface="楷体_GB2312" pitchFamily="49" charset="-122"/>
            </a:endParaRPr>
          </a:p>
          <a:p>
            <a:pPr lvl="2" indent="0" eaLnBrk="1" latinLnBrk="0" hangingPunct="1">
              <a:spcBef>
                <a:spcPts val="0"/>
              </a:spcBef>
            </a:pPr>
            <a:r>
              <a:rPr lang="zh-CN" altLang="en-US" dirty="0">
                <a:solidFill>
                  <a:srgbClr val="000000"/>
                </a:solidFill>
                <a:latin typeface="楷体_GB2312" pitchFamily="49" charset="-122"/>
                <a:ea typeface="楷体_GB2312" pitchFamily="49" charset="-122"/>
              </a:rPr>
              <a:t>整数为</a:t>
            </a:r>
            <a:r>
              <a:rPr lang="en-US" altLang="zh-CN" dirty="0">
                <a:solidFill>
                  <a:srgbClr val="000000"/>
                </a:solidFill>
                <a:latin typeface="楷体_GB2312" pitchFamily="49" charset="-122"/>
                <a:ea typeface="楷体_GB2312" pitchFamily="49" charset="-122"/>
              </a:rPr>
              <a:t>1</a:t>
            </a:r>
            <a:r>
              <a:rPr lang="zh-CN" altLang="en-US" dirty="0">
                <a:solidFill>
                  <a:srgbClr val="000000"/>
                </a:solidFill>
                <a:latin typeface="楷体_GB2312" pitchFamily="49" charset="-122"/>
                <a:ea typeface="楷体_GB2312" pitchFamily="49" charset="-122"/>
              </a:rPr>
              <a:t>（如</a:t>
            </a:r>
            <a:r>
              <a:rPr lang="zh-CN" altLang="en-US" dirty="0">
                <a:solidFill>
                  <a:srgbClr val="000000"/>
                </a:solidFill>
                <a:ea typeface="楷体_GB2312" pitchFamily="49" charset="-122"/>
              </a:rPr>
              <a:t>“</a:t>
            </a:r>
            <a:r>
              <a:rPr lang="en-US" altLang="zh-CN" dirty="0">
                <a:solidFill>
                  <a:srgbClr val="000000"/>
                </a:solidFill>
                <a:latin typeface="楷体_GB2312" pitchFamily="49" charset="-122"/>
                <a:ea typeface="楷体_GB2312" pitchFamily="49" charset="-122"/>
                <a:sym typeface="Wingdings" panose="05000000000000000000" pitchFamily="2" charset="2"/>
              </a:rPr>
              <a:t>10:00</a:t>
            </a:r>
            <a:r>
              <a:rPr lang="en-US" altLang="zh-CN"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0</a:t>
            </a:r>
            <a:r>
              <a:rPr lang="en-US" altLang="zh-CN" dirty="0">
                <a:solidFill>
                  <a:srgbClr val="000000"/>
                </a:solidFill>
                <a:ea typeface="楷体_GB2312" pitchFamily="49" charset="-122"/>
              </a:rPr>
              <a:t>”</a:t>
            </a:r>
            <a:r>
              <a:rPr lang="zh-CN" altLang="en-US" dirty="0">
                <a:solidFill>
                  <a:srgbClr val="000000"/>
                </a:solidFill>
                <a:latin typeface="楷体_GB2312" pitchFamily="49" charset="-122"/>
                <a:ea typeface="楷体_GB2312" pitchFamily="49" charset="-122"/>
              </a:rPr>
              <a:t>处理成</a:t>
            </a:r>
            <a:r>
              <a:rPr lang="zh-CN" altLang="en-US" dirty="0">
                <a:solidFill>
                  <a:srgbClr val="000000"/>
                </a:solidFill>
                <a:ea typeface="楷体_GB2312" pitchFamily="49" charset="-122"/>
              </a:rPr>
              <a:t>“</a:t>
            </a:r>
            <a:r>
              <a:rPr lang="en-US" altLang="zh-CN" dirty="0">
                <a:solidFill>
                  <a:srgbClr val="000000"/>
                </a:solidFill>
                <a:latin typeface="楷体_GB2312" pitchFamily="49" charset="-122"/>
                <a:ea typeface="楷体_GB2312" pitchFamily="49" charset="-122"/>
                <a:sym typeface="Wingdings" panose="05000000000000000000" pitchFamily="2" charset="2"/>
              </a:rPr>
              <a:t>11:</a:t>
            </a:r>
            <a:r>
              <a:rPr lang="en-US" altLang="zh-CN" dirty="0">
                <a:solidFill>
                  <a:srgbClr val="000000"/>
                </a:solidFill>
                <a:ea typeface="楷体_GB2312" pitchFamily="49" charset="-122"/>
              </a:rPr>
              <a:t>”</a:t>
            </a:r>
            <a:r>
              <a:rPr lang="zh-CN" altLang="en-US" dirty="0">
                <a:solidFill>
                  <a:srgbClr val="000000"/>
                </a:solidFill>
                <a:latin typeface="楷体_GB2312" pitchFamily="49" charset="-122"/>
                <a:ea typeface="楷体_GB2312" pitchFamily="49" charset="-122"/>
              </a:rPr>
              <a:t>）</a:t>
            </a:r>
            <a:endParaRPr lang="zh-CN" altLang="en-US" dirty="0">
              <a:solidFill>
                <a:srgbClr val="000000"/>
              </a:solidFill>
              <a:latin typeface="楷体_GB2312" pitchFamily="49" charset="-122"/>
              <a:ea typeface="楷体_GB2312" pitchFamily="49" charset="-122"/>
            </a:endParaRPr>
          </a:p>
          <a:p>
            <a:pPr lvl="2" indent="0" eaLnBrk="1" latinLnBrk="0" hangingPunct="1">
              <a:spcBef>
                <a:spcPts val="0"/>
              </a:spcBef>
            </a:pPr>
            <a:r>
              <a:rPr lang="zh-CN" altLang="en-US" dirty="0">
                <a:solidFill>
                  <a:srgbClr val="000000"/>
                </a:solidFill>
                <a:latin typeface="楷体_GB2312" pitchFamily="49" charset="-122"/>
                <a:ea typeface="楷体_GB2312" pitchFamily="49" charset="-122"/>
              </a:rPr>
              <a:t>分数为</a:t>
            </a:r>
            <a:r>
              <a:rPr lang="en-US" altLang="zh-CN" dirty="0">
                <a:solidFill>
                  <a:srgbClr val="000000"/>
                </a:solidFill>
                <a:latin typeface="楷体_GB2312" pitchFamily="49" charset="-122"/>
                <a:ea typeface="楷体_GB2312" pitchFamily="49" charset="-122"/>
              </a:rPr>
              <a:t>2</a:t>
            </a:r>
            <a:r>
              <a:rPr lang="en-US" altLang="zh-CN" baseline="30000" dirty="0">
                <a:solidFill>
                  <a:srgbClr val="000000"/>
                </a:solidFill>
                <a:latin typeface="楷体_GB2312" pitchFamily="49" charset="-122"/>
                <a:ea typeface="楷体_GB2312" pitchFamily="49" charset="-122"/>
              </a:rPr>
              <a:t>-m</a:t>
            </a:r>
            <a:r>
              <a:rPr lang="zh-CN" altLang="en-US" dirty="0">
                <a:solidFill>
                  <a:srgbClr val="000000"/>
                </a:solidFill>
                <a:latin typeface="楷体_GB2312" pitchFamily="49" charset="-122"/>
                <a:ea typeface="楷体_GB2312" pitchFamily="49" charset="-122"/>
              </a:rPr>
              <a:t>（如</a:t>
            </a:r>
            <a:r>
              <a:rPr lang="zh-CN" altLang="en-US" dirty="0">
                <a:solidFill>
                  <a:srgbClr val="000000"/>
                </a:solidFill>
                <a:ea typeface="楷体_GB2312" pitchFamily="49" charset="-122"/>
              </a:rPr>
              <a:t>“</a:t>
            </a:r>
            <a:r>
              <a:rPr lang="en-US" altLang="zh-CN"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sym typeface="Wingdings" panose="05000000000000000000" pitchFamily="2" charset="2"/>
              </a:rPr>
              <a:t>00:00</a:t>
            </a:r>
            <a:r>
              <a:rPr lang="en-US" altLang="zh-CN"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0</a:t>
            </a:r>
            <a:r>
              <a:rPr lang="en-US" altLang="zh-CN" dirty="0">
                <a:solidFill>
                  <a:srgbClr val="000000"/>
                </a:solidFill>
                <a:ea typeface="楷体_GB2312" pitchFamily="49" charset="-122"/>
              </a:rPr>
              <a:t>”</a:t>
            </a:r>
            <a:r>
              <a:rPr lang="zh-CN" altLang="en-US" dirty="0">
                <a:solidFill>
                  <a:srgbClr val="000000"/>
                </a:solidFill>
                <a:latin typeface="楷体_GB2312" pitchFamily="49" charset="-122"/>
                <a:ea typeface="楷体_GB2312" pitchFamily="49" charset="-122"/>
              </a:rPr>
              <a:t>处理成</a:t>
            </a:r>
            <a:r>
              <a:rPr lang="zh-CN" altLang="en-US" dirty="0">
                <a:solidFill>
                  <a:srgbClr val="000000"/>
                </a:solidFill>
                <a:ea typeface="楷体_GB2312" pitchFamily="49" charset="-122"/>
              </a:rPr>
              <a:t>“</a:t>
            </a:r>
            <a:r>
              <a:rPr lang="en-US" altLang="zh-CN"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sym typeface="Wingdings" panose="05000000000000000000" pitchFamily="2" charset="2"/>
              </a:rPr>
              <a:t>01:</a:t>
            </a:r>
            <a:r>
              <a:rPr lang="en-US" altLang="zh-CN" dirty="0">
                <a:solidFill>
                  <a:srgbClr val="000000"/>
                </a:solidFill>
                <a:ea typeface="楷体_GB2312" pitchFamily="49" charset="-122"/>
              </a:rPr>
              <a:t>”</a:t>
            </a:r>
            <a:r>
              <a:rPr lang="zh-CN" altLang="en-US" dirty="0">
                <a:solidFill>
                  <a:srgbClr val="000000"/>
                </a:solidFill>
                <a:latin typeface="楷体_GB2312" pitchFamily="49" charset="-122"/>
                <a:ea typeface="楷体_GB2312" pitchFamily="49" charset="-122"/>
              </a:rPr>
              <a:t>）</a:t>
            </a:r>
            <a:endParaRPr lang="zh-CN" altLang="en-US" dirty="0">
              <a:solidFill>
                <a:srgbClr val="000000"/>
              </a:solidFill>
              <a:latin typeface="楷体_GB2312" pitchFamily="49" charset="-122"/>
              <a:ea typeface="楷体_GB2312" pitchFamily="49" charset="-122"/>
            </a:endParaRPr>
          </a:p>
          <a:p>
            <a:pPr lvl="1" indent="0" eaLnBrk="1" latinLnBrk="0" hangingPunct="1">
              <a:spcBef>
                <a:spcPts val="0"/>
              </a:spcBef>
            </a:pPr>
            <a:r>
              <a:rPr lang="zh-CN" altLang="en-US" dirty="0">
                <a:solidFill>
                  <a:srgbClr val="000000"/>
                </a:solidFill>
                <a:latin typeface="楷体_GB2312" pitchFamily="49" charset="-122"/>
                <a:ea typeface="楷体_GB2312" pitchFamily="49" charset="-122"/>
              </a:rPr>
              <a:t>误差有正负</a:t>
            </a:r>
            <a:endParaRPr lang="zh-CN" altLang="en-US" dirty="0">
              <a:solidFill>
                <a:srgbClr val="000000"/>
              </a:solidFill>
              <a:latin typeface="楷体_GB2312" pitchFamily="49" charset="-122"/>
              <a:ea typeface="楷体_GB2312" pitchFamily="49" charset="-122"/>
            </a:endParaRPr>
          </a:p>
          <a:p>
            <a:pPr lvl="2" indent="0" eaLnBrk="1" latinLnBrk="0" hangingPunct="1">
              <a:spcBef>
                <a:spcPts val="0"/>
              </a:spcBef>
            </a:pPr>
            <a:r>
              <a:rPr lang="zh-CN" altLang="en-US" dirty="0">
                <a:solidFill>
                  <a:srgbClr val="000000"/>
                </a:solidFill>
                <a:latin typeface="楷体_GB2312" pitchFamily="49" charset="-122"/>
                <a:ea typeface="楷体_GB2312" pitchFamily="49" charset="-122"/>
              </a:rPr>
              <a:t>负误差（如</a:t>
            </a:r>
            <a:r>
              <a:rPr lang="zh-CN" altLang="en-US" dirty="0">
                <a:solidFill>
                  <a:srgbClr val="000000"/>
                </a:solidFill>
                <a:ea typeface="楷体_GB2312" pitchFamily="49" charset="-122"/>
              </a:rPr>
              <a:t>“</a:t>
            </a:r>
            <a:r>
              <a:rPr lang="en-US" altLang="zh-CN"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sym typeface="Wingdings" panose="05000000000000000000" pitchFamily="2" charset="2"/>
              </a:rPr>
              <a:t>11:10</a:t>
            </a:r>
            <a:r>
              <a:rPr lang="en-US" altLang="zh-CN"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1</a:t>
            </a:r>
            <a:r>
              <a:rPr lang="en-US" altLang="zh-CN" dirty="0">
                <a:solidFill>
                  <a:srgbClr val="000000"/>
                </a:solidFill>
                <a:ea typeface="楷体_GB2312" pitchFamily="49" charset="-122"/>
              </a:rPr>
              <a:t>”</a:t>
            </a:r>
            <a:r>
              <a:rPr lang="zh-CN" altLang="en-US" dirty="0">
                <a:solidFill>
                  <a:srgbClr val="000000"/>
                </a:solidFill>
                <a:latin typeface="楷体_GB2312" pitchFamily="49" charset="-122"/>
                <a:ea typeface="楷体_GB2312" pitchFamily="49" charset="-122"/>
              </a:rPr>
              <a:t>处理成</a:t>
            </a:r>
            <a:r>
              <a:rPr lang="zh-CN" altLang="en-US" dirty="0">
                <a:solidFill>
                  <a:srgbClr val="000000"/>
                </a:solidFill>
                <a:ea typeface="楷体_GB2312" pitchFamily="49" charset="-122"/>
              </a:rPr>
              <a:t>“</a:t>
            </a:r>
            <a:r>
              <a:rPr lang="en-US" altLang="zh-CN"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sym typeface="Wingdings" panose="05000000000000000000" pitchFamily="2" charset="2"/>
              </a:rPr>
              <a:t>11:</a:t>
            </a:r>
            <a:r>
              <a:rPr lang="en-US" altLang="zh-CN" dirty="0">
                <a:solidFill>
                  <a:srgbClr val="000000"/>
                </a:solidFill>
                <a:ea typeface="楷体_GB2312" pitchFamily="49" charset="-122"/>
              </a:rPr>
              <a:t>”</a:t>
            </a:r>
            <a:r>
              <a:rPr lang="zh-CN" altLang="en-US" dirty="0">
                <a:solidFill>
                  <a:srgbClr val="000000"/>
                </a:solidFill>
                <a:latin typeface="楷体_GB2312" pitchFamily="49" charset="-122"/>
                <a:ea typeface="楷体_GB2312" pitchFamily="49" charset="-122"/>
              </a:rPr>
              <a:t>）</a:t>
            </a:r>
            <a:endParaRPr lang="zh-CN" altLang="en-US" dirty="0">
              <a:solidFill>
                <a:srgbClr val="000000"/>
              </a:solidFill>
              <a:latin typeface="楷体_GB2312" pitchFamily="49" charset="-122"/>
              <a:ea typeface="楷体_GB2312" pitchFamily="49" charset="-122"/>
            </a:endParaRPr>
          </a:p>
          <a:p>
            <a:pPr lvl="2" indent="0" eaLnBrk="1" latinLnBrk="0" hangingPunct="1">
              <a:spcBef>
                <a:spcPts val="0"/>
              </a:spcBef>
            </a:pPr>
            <a:r>
              <a:rPr lang="zh-CN" altLang="en-US" dirty="0">
                <a:solidFill>
                  <a:srgbClr val="000000"/>
                </a:solidFill>
                <a:latin typeface="楷体_GB2312" pitchFamily="49" charset="-122"/>
                <a:ea typeface="楷体_GB2312" pitchFamily="49" charset="-122"/>
              </a:rPr>
              <a:t>正误差（如</a:t>
            </a:r>
            <a:r>
              <a:rPr lang="zh-CN" altLang="en-US" dirty="0">
                <a:solidFill>
                  <a:srgbClr val="000000"/>
                </a:solidFill>
                <a:ea typeface="楷体_GB2312" pitchFamily="49" charset="-122"/>
              </a:rPr>
              <a:t>“</a:t>
            </a:r>
            <a:r>
              <a:rPr lang="en-US" altLang="zh-CN"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sym typeface="Wingdings" panose="05000000000000000000" pitchFamily="2" charset="2"/>
              </a:rPr>
              <a:t>00:00</a:t>
            </a:r>
            <a:r>
              <a:rPr lang="en-US" altLang="zh-CN" dirty="0">
                <a:solidFill>
                  <a:srgbClr val="000000"/>
                </a:solidFill>
                <a:latin typeface="Arial" panose="020B0604020202020204" pitchFamily="34" charset="0"/>
                <a:ea typeface="楷体_GB2312" pitchFamily="49" charset="-122"/>
                <a:sym typeface="Wingdings" panose="05000000000000000000" pitchFamily="2" charset="2"/>
              </a:rPr>
              <a:t>…</a:t>
            </a:r>
            <a:r>
              <a:rPr lang="en-US" altLang="zh-CN" dirty="0">
                <a:solidFill>
                  <a:srgbClr val="000000"/>
                </a:solidFill>
                <a:latin typeface="楷体_GB2312" pitchFamily="49" charset="-122"/>
                <a:ea typeface="楷体_GB2312" pitchFamily="49" charset="-122"/>
                <a:sym typeface="Wingdings" panose="05000000000000000000" pitchFamily="2" charset="2"/>
              </a:rPr>
              <a:t>0</a:t>
            </a:r>
            <a:r>
              <a:rPr lang="en-US" altLang="zh-CN" dirty="0">
                <a:solidFill>
                  <a:srgbClr val="000000"/>
                </a:solidFill>
                <a:ea typeface="楷体_GB2312" pitchFamily="49" charset="-122"/>
              </a:rPr>
              <a:t>”</a:t>
            </a:r>
            <a:r>
              <a:rPr lang="zh-CN" altLang="en-US" dirty="0">
                <a:solidFill>
                  <a:srgbClr val="000000"/>
                </a:solidFill>
                <a:latin typeface="楷体_GB2312" pitchFamily="49" charset="-122"/>
                <a:ea typeface="楷体_GB2312" pitchFamily="49" charset="-122"/>
              </a:rPr>
              <a:t>处理成</a:t>
            </a:r>
            <a:r>
              <a:rPr lang="zh-CN" altLang="en-US" dirty="0">
                <a:solidFill>
                  <a:srgbClr val="000000"/>
                </a:solidFill>
                <a:ea typeface="楷体_GB2312" pitchFamily="49" charset="-122"/>
              </a:rPr>
              <a:t>“</a:t>
            </a:r>
            <a:r>
              <a:rPr lang="en-US" altLang="zh-CN" dirty="0">
                <a:solidFill>
                  <a:srgbClr val="000000"/>
                </a:solidFill>
                <a:latin typeface="楷体_GB2312" pitchFamily="49" charset="-122"/>
                <a:ea typeface="楷体_GB2312" pitchFamily="49" charset="-122"/>
              </a:rPr>
              <a:t>.</a:t>
            </a:r>
            <a:r>
              <a:rPr lang="en-US" altLang="zh-CN" dirty="0">
                <a:solidFill>
                  <a:srgbClr val="000000"/>
                </a:solidFill>
                <a:latin typeface="楷体_GB2312" pitchFamily="49" charset="-122"/>
                <a:ea typeface="楷体_GB2312" pitchFamily="49" charset="-122"/>
                <a:sym typeface="Wingdings" panose="05000000000000000000" pitchFamily="2" charset="2"/>
              </a:rPr>
              <a:t>01:</a:t>
            </a:r>
            <a:r>
              <a:rPr lang="en-US" altLang="zh-CN" dirty="0">
                <a:solidFill>
                  <a:srgbClr val="000000"/>
                </a:solidFill>
                <a:ea typeface="楷体_GB2312" pitchFamily="49" charset="-122"/>
              </a:rPr>
              <a:t>”</a:t>
            </a:r>
            <a:r>
              <a:rPr lang="zh-CN" altLang="en-US" dirty="0">
                <a:solidFill>
                  <a:srgbClr val="000000"/>
                </a:solidFill>
                <a:latin typeface="楷体_GB2312" pitchFamily="49" charset="-122"/>
                <a:ea typeface="楷体_GB2312" pitchFamily="49" charset="-122"/>
              </a:rPr>
              <a:t>）</a:t>
            </a:r>
            <a:endParaRPr lang="zh-CN" altLang="en-US" dirty="0">
              <a:solidFill>
                <a:srgbClr val="000000"/>
              </a:solidFill>
              <a:latin typeface="楷体_GB2312" pitchFamily="49" charset="-122"/>
              <a:ea typeface="楷体_GB2312" pitchFamily="49" charset="-122"/>
            </a:endParaRPr>
          </a:p>
          <a:p>
            <a:pPr eaLnBrk="1" hangingPunct="1"/>
            <a:endParaRPr lang="zh-CN" altLang="en-US" sz="2400" b="0" dirty="0">
              <a:solidFill>
                <a:srgbClr val="000000"/>
              </a:solidFill>
              <a:latin typeface="楷体_GB2312" pitchFamily="49" charset="-122"/>
              <a:ea typeface="楷体_GB2312" pitchFamily="49" charset="-122"/>
            </a:endParaRPr>
          </a:p>
        </p:txBody>
      </p:sp>
      <p:sp>
        <p:nvSpPr>
          <p:cNvPr id="96259"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恒置</a:t>
            </a:r>
            <a:r>
              <a:rPr lang="en-US" altLang="zh-CN" sz="2800" dirty="0">
                <a:solidFill>
                  <a:srgbClr val="FF0000"/>
                </a:solidFill>
                <a:latin typeface="Verdana" panose="020B0604030504040204" pitchFamily="34" charset="0"/>
                <a:ea typeface="楷体_GB2312" pitchFamily="49" charset="-122"/>
              </a:rPr>
              <a:t>”1”</a:t>
            </a:r>
            <a:r>
              <a:rPr lang="zh-CN" altLang="en-US" sz="2800" dirty="0">
                <a:solidFill>
                  <a:srgbClr val="FF0000"/>
                </a:solidFill>
                <a:latin typeface="Times New Roman" panose="02020603050405020304" pitchFamily="18" charset="0"/>
                <a:ea typeface="楷体_GB2312" pitchFamily="49" charset="-122"/>
              </a:rPr>
              <a:t>法</a:t>
            </a:r>
            <a:endParaRPr lang="zh-CN" altLang="en-US" sz="2800" dirty="0">
              <a:solidFill>
                <a:srgbClr val="FF0000"/>
              </a:solidFill>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1"/>
          <a:stretch>
            <a:fillRect/>
          </a:stretch>
        </p:blipFill>
        <p:spPr>
          <a:xfrm>
            <a:off x="1847215" y="4222115"/>
            <a:ext cx="5800725" cy="25368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7282" name="Group 3"/>
          <p:cNvGrpSpPr/>
          <p:nvPr/>
        </p:nvGrpSpPr>
        <p:grpSpPr>
          <a:xfrm>
            <a:off x="1247775" y="1182688"/>
            <a:ext cx="5610225" cy="4311650"/>
            <a:chOff x="786" y="745"/>
            <a:chExt cx="3534" cy="2716"/>
          </a:xfrm>
        </p:grpSpPr>
        <p:sp>
          <p:nvSpPr>
            <p:cNvPr id="97292" name="Line 4"/>
            <p:cNvSpPr/>
            <p:nvPr/>
          </p:nvSpPr>
          <p:spPr>
            <a:xfrm>
              <a:off x="1050" y="3225"/>
              <a:ext cx="3270" cy="0"/>
            </a:xfrm>
            <a:prstGeom prst="line">
              <a:avLst/>
            </a:prstGeom>
            <a:ln w="38100" cap="flat" cmpd="sng">
              <a:solidFill>
                <a:srgbClr val="000000"/>
              </a:solidFill>
              <a:prstDash val="solid"/>
              <a:headEnd type="none" w="med" len="med"/>
              <a:tailEnd type="triangle" w="lg" len="lg"/>
            </a:ln>
          </p:spPr>
        </p:sp>
        <p:sp>
          <p:nvSpPr>
            <p:cNvPr id="97293" name="Line 5"/>
            <p:cNvSpPr/>
            <p:nvPr/>
          </p:nvSpPr>
          <p:spPr>
            <a:xfrm flipV="1">
              <a:off x="1068" y="745"/>
              <a:ext cx="9" cy="2480"/>
            </a:xfrm>
            <a:prstGeom prst="line">
              <a:avLst/>
            </a:prstGeom>
            <a:ln w="38100" cap="flat" cmpd="sng">
              <a:solidFill>
                <a:srgbClr val="000000"/>
              </a:solidFill>
              <a:prstDash val="solid"/>
              <a:headEnd type="none" w="med" len="med"/>
              <a:tailEnd type="triangle" w="lg" len="lg"/>
            </a:ln>
          </p:spPr>
        </p:sp>
        <p:sp>
          <p:nvSpPr>
            <p:cNvPr id="97294" name="Line 6"/>
            <p:cNvSpPr/>
            <p:nvPr/>
          </p:nvSpPr>
          <p:spPr>
            <a:xfrm>
              <a:off x="1383" y="3122"/>
              <a:ext cx="0" cy="112"/>
            </a:xfrm>
            <a:prstGeom prst="line">
              <a:avLst/>
            </a:prstGeom>
            <a:ln w="25400" cap="flat" cmpd="sng">
              <a:solidFill>
                <a:srgbClr val="000000"/>
              </a:solidFill>
              <a:prstDash val="solid"/>
              <a:headEnd type="none" w="med" len="med"/>
              <a:tailEnd type="none" w="med" len="med"/>
            </a:ln>
          </p:spPr>
        </p:sp>
        <p:sp>
          <p:nvSpPr>
            <p:cNvPr id="97295" name="Line 7"/>
            <p:cNvSpPr/>
            <p:nvPr/>
          </p:nvSpPr>
          <p:spPr>
            <a:xfrm>
              <a:off x="1695" y="3128"/>
              <a:ext cx="0" cy="112"/>
            </a:xfrm>
            <a:prstGeom prst="line">
              <a:avLst/>
            </a:prstGeom>
            <a:ln w="25400" cap="flat" cmpd="sng">
              <a:solidFill>
                <a:srgbClr val="000000"/>
              </a:solidFill>
              <a:prstDash val="solid"/>
              <a:headEnd type="none" w="med" len="med"/>
              <a:tailEnd type="none" w="med" len="med"/>
            </a:ln>
          </p:spPr>
        </p:sp>
        <p:sp>
          <p:nvSpPr>
            <p:cNvPr id="97296" name="Line 8"/>
            <p:cNvSpPr/>
            <p:nvPr/>
          </p:nvSpPr>
          <p:spPr>
            <a:xfrm>
              <a:off x="1998" y="3125"/>
              <a:ext cx="0" cy="112"/>
            </a:xfrm>
            <a:prstGeom prst="line">
              <a:avLst/>
            </a:prstGeom>
            <a:ln w="25400" cap="flat" cmpd="sng">
              <a:solidFill>
                <a:srgbClr val="000000"/>
              </a:solidFill>
              <a:prstDash val="solid"/>
              <a:headEnd type="none" w="med" len="med"/>
              <a:tailEnd type="none" w="med" len="med"/>
            </a:ln>
          </p:spPr>
        </p:sp>
        <p:sp>
          <p:nvSpPr>
            <p:cNvPr id="97297" name="Line 9"/>
            <p:cNvSpPr/>
            <p:nvPr/>
          </p:nvSpPr>
          <p:spPr>
            <a:xfrm>
              <a:off x="2292" y="3122"/>
              <a:ext cx="0" cy="112"/>
            </a:xfrm>
            <a:prstGeom prst="line">
              <a:avLst/>
            </a:prstGeom>
            <a:ln w="25400" cap="flat" cmpd="sng">
              <a:solidFill>
                <a:srgbClr val="000000"/>
              </a:solidFill>
              <a:prstDash val="solid"/>
              <a:headEnd type="none" w="med" len="med"/>
              <a:tailEnd type="none" w="med" len="med"/>
            </a:ln>
          </p:spPr>
        </p:sp>
        <p:sp>
          <p:nvSpPr>
            <p:cNvPr id="97298" name="Line 10"/>
            <p:cNvSpPr/>
            <p:nvPr/>
          </p:nvSpPr>
          <p:spPr>
            <a:xfrm>
              <a:off x="2595" y="3119"/>
              <a:ext cx="0" cy="112"/>
            </a:xfrm>
            <a:prstGeom prst="line">
              <a:avLst/>
            </a:prstGeom>
            <a:ln w="25400" cap="flat" cmpd="sng">
              <a:solidFill>
                <a:srgbClr val="000000"/>
              </a:solidFill>
              <a:prstDash val="solid"/>
              <a:headEnd type="none" w="med" len="med"/>
              <a:tailEnd type="none" w="med" len="med"/>
            </a:ln>
          </p:spPr>
        </p:sp>
        <p:sp>
          <p:nvSpPr>
            <p:cNvPr id="97299" name="Line 11"/>
            <p:cNvSpPr/>
            <p:nvPr/>
          </p:nvSpPr>
          <p:spPr>
            <a:xfrm>
              <a:off x="2901" y="3122"/>
              <a:ext cx="0" cy="112"/>
            </a:xfrm>
            <a:prstGeom prst="line">
              <a:avLst/>
            </a:prstGeom>
            <a:ln w="25400" cap="flat" cmpd="sng">
              <a:solidFill>
                <a:srgbClr val="000000"/>
              </a:solidFill>
              <a:prstDash val="solid"/>
              <a:headEnd type="none" w="med" len="med"/>
              <a:tailEnd type="none" w="med" len="med"/>
            </a:ln>
          </p:spPr>
        </p:sp>
        <p:sp>
          <p:nvSpPr>
            <p:cNvPr id="97300" name="Line 12"/>
            <p:cNvSpPr/>
            <p:nvPr/>
          </p:nvSpPr>
          <p:spPr>
            <a:xfrm>
              <a:off x="3208" y="3125"/>
              <a:ext cx="0" cy="112"/>
            </a:xfrm>
            <a:prstGeom prst="line">
              <a:avLst/>
            </a:prstGeom>
            <a:ln w="25400" cap="flat" cmpd="sng">
              <a:solidFill>
                <a:srgbClr val="000000"/>
              </a:solidFill>
              <a:prstDash val="solid"/>
              <a:headEnd type="none" w="med" len="med"/>
              <a:tailEnd type="none" w="med" len="med"/>
            </a:ln>
          </p:spPr>
        </p:sp>
        <p:sp>
          <p:nvSpPr>
            <p:cNvPr id="97301" name="Line 13"/>
            <p:cNvSpPr/>
            <p:nvPr/>
          </p:nvSpPr>
          <p:spPr>
            <a:xfrm>
              <a:off x="3497" y="3119"/>
              <a:ext cx="0" cy="112"/>
            </a:xfrm>
            <a:prstGeom prst="line">
              <a:avLst/>
            </a:prstGeom>
            <a:ln w="25400" cap="flat" cmpd="sng">
              <a:solidFill>
                <a:srgbClr val="000000"/>
              </a:solidFill>
              <a:prstDash val="solid"/>
              <a:headEnd type="none" w="med" len="med"/>
              <a:tailEnd type="none" w="med" len="med"/>
            </a:ln>
          </p:spPr>
        </p:sp>
        <p:sp>
          <p:nvSpPr>
            <p:cNvPr id="97302" name="Line 14"/>
            <p:cNvSpPr/>
            <p:nvPr/>
          </p:nvSpPr>
          <p:spPr>
            <a:xfrm>
              <a:off x="3773" y="3125"/>
              <a:ext cx="0" cy="112"/>
            </a:xfrm>
            <a:prstGeom prst="line">
              <a:avLst/>
            </a:prstGeom>
            <a:ln w="25400" cap="flat" cmpd="sng">
              <a:solidFill>
                <a:srgbClr val="000000"/>
              </a:solidFill>
              <a:prstDash val="solid"/>
              <a:headEnd type="none" w="med" len="med"/>
              <a:tailEnd type="none" w="med" len="med"/>
            </a:ln>
          </p:spPr>
        </p:sp>
        <p:sp>
          <p:nvSpPr>
            <p:cNvPr id="97303" name="Text Box 15"/>
            <p:cNvSpPr txBox="1"/>
            <p:nvPr/>
          </p:nvSpPr>
          <p:spPr>
            <a:xfrm>
              <a:off x="1139"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7304" name="Text Box 16"/>
            <p:cNvSpPr txBox="1"/>
            <p:nvPr/>
          </p:nvSpPr>
          <p:spPr>
            <a:xfrm>
              <a:off x="1487" y="3229"/>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00:1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7305" name="Text Box 17"/>
            <p:cNvSpPr txBox="1"/>
            <p:nvPr/>
          </p:nvSpPr>
          <p:spPr>
            <a:xfrm>
              <a:off x="1787"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7306" name="Text Box 18"/>
            <p:cNvSpPr txBox="1"/>
            <p:nvPr/>
          </p:nvSpPr>
          <p:spPr>
            <a:xfrm>
              <a:off x="2108" y="3224"/>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01:1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7307" name="Text Box 19"/>
            <p:cNvSpPr txBox="1"/>
            <p:nvPr/>
          </p:nvSpPr>
          <p:spPr>
            <a:xfrm>
              <a:off x="2411" y="3230"/>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7308" name="Text Box 20"/>
            <p:cNvSpPr txBox="1"/>
            <p:nvPr/>
          </p:nvSpPr>
          <p:spPr>
            <a:xfrm>
              <a:off x="2709" y="3222"/>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10:1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7309" name="Text Box 21"/>
            <p:cNvSpPr txBox="1"/>
            <p:nvPr/>
          </p:nvSpPr>
          <p:spPr>
            <a:xfrm>
              <a:off x="3018" y="3227"/>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7310" name="Text Box 22"/>
            <p:cNvSpPr txBox="1"/>
            <p:nvPr/>
          </p:nvSpPr>
          <p:spPr>
            <a:xfrm>
              <a:off x="3309" y="3230"/>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11:1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97311" name="Text Box 23"/>
            <p:cNvSpPr txBox="1"/>
            <p:nvPr/>
          </p:nvSpPr>
          <p:spPr>
            <a:xfrm>
              <a:off x="3591"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7312" name="Line 24"/>
            <p:cNvSpPr/>
            <p:nvPr/>
          </p:nvSpPr>
          <p:spPr>
            <a:xfrm>
              <a:off x="1059" y="2898"/>
              <a:ext cx="148" cy="0"/>
            </a:xfrm>
            <a:prstGeom prst="line">
              <a:avLst/>
            </a:prstGeom>
            <a:ln w="25400" cap="flat" cmpd="sng">
              <a:solidFill>
                <a:srgbClr val="000000"/>
              </a:solidFill>
              <a:prstDash val="solid"/>
              <a:headEnd type="none" w="med" len="med"/>
              <a:tailEnd type="none" w="med" len="med"/>
            </a:ln>
          </p:spPr>
        </p:sp>
        <p:sp>
          <p:nvSpPr>
            <p:cNvPr id="97313" name="Line 25"/>
            <p:cNvSpPr/>
            <p:nvPr/>
          </p:nvSpPr>
          <p:spPr>
            <a:xfrm>
              <a:off x="1056" y="2292"/>
              <a:ext cx="148" cy="0"/>
            </a:xfrm>
            <a:prstGeom prst="line">
              <a:avLst/>
            </a:prstGeom>
            <a:ln w="25400" cap="flat" cmpd="sng">
              <a:solidFill>
                <a:srgbClr val="000000"/>
              </a:solidFill>
              <a:prstDash val="solid"/>
              <a:headEnd type="none" w="med" len="med"/>
              <a:tailEnd type="none" w="med" len="med"/>
            </a:ln>
          </p:spPr>
        </p:sp>
        <p:sp>
          <p:nvSpPr>
            <p:cNvPr id="97314" name="Line 26"/>
            <p:cNvSpPr/>
            <p:nvPr/>
          </p:nvSpPr>
          <p:spPr>
            <a:xfrm>
              <a:off x="1062" y="1713"/>
              <a:ext cx="148" cy="0"/>
            </a:xfrm>
            <a:prstGeom prst="line">
              <a:avLst/>
            </a:prstGeom>
            <a:ln w="25400" cap="flat" cmpd="sng">
              <a:solidFill>
                <a:srgbClr val="000000"/>
              </a:solidFill>
              <a:prstDash val="solid"/>
              <a:headEnd type="none" w="med" len="med"/>
              <a:tailEnd type="none" w="med" len="med"/>
            </a:ln>
          </p:spPr>
        </p:sp>
        <p:sp>
          <p:nvSpPr>
            <p:cNvPr id="97315" name="Line 27"/>
            <p:cNvSpPr/>
            <p:nvPr/>
          </p:nvSpPr>
          <p:spPr>
            <a:xfrm>
              <a:off x="1068" y="1062"/>
              <a:ext cx="148" cy="0"/>
            </a:xfrm>
            <a:prstGeom prst="line">
              <a:avLst/>
            </a:prstGeom>
            <a:ln w="25400" cap="flat" cmpd="sng">
              <a:solidFill>
                <a:srgbClr val="000000"/>
              </a:solidFill>
              <a:prstDash val="solid"/>
              <a:headEnd type="none" w="med" len="med"/>
              <a:tailEnd type="none" w="med" len="med"/>
            </a:ln>
          </p:spPr>
        </p:sp>
        <p:sp>
          <p:nvSpPr>
            <p:cNvPr id="97316" name="Text Box 28"/>
            <p:cNvSpPr txBox="1"/>
            <p:nvPr/>
          </p:nvSpPr>
          <p:spPr>
            <a:xfrm>
              <a:off x="786" y="2798"/>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7317" name="Text Box 29"/>
            <p:cNvSpPr txBox="1"/>
            <p:nvPr/>
          </p:nvSpPr>
          <p:spPr>
            <a:xfrm>
              <a:off x="786" y="2175"/>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01</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7318" name="Text Box 30"/>
            <p:cNvSpPr txBox="1"/>
            <p:nvPr/>
          </p:nvSpPr>
          <p:spPr>
            <a:xfrm>
              <a:off x="788" y="1579"/>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97319" name="Text Box 31"/>
            <p:cNvSpPr txBox="1"/>
            <p:nvPr/>
          </p:nvSpPr>
          <p:spPr>
            <a:xfrm>
              <a:off x="790" y="947"/>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11</a:t>
              </a:r>
              <a:endParaRPr lang="en-US" altLang="zh-CN" sz="1800" dirty="0">
                <a:solidFill>
                  <a:srgbClr val="FF0000"/>
                </a:solidFill>
                <a:latin typeface="Times New Roman" panose="02020603050405020304" pitchFamily="18" charset="0"/>
                <a:ea typeface="宋体" panose="02010600030101010101" pitchFamily="2" charset="-122"/>
              </a:endParaRPr>
            </a:p>
          </p:txBody>
        </p:sp>
      </p:grpSp>
      <p:sp>
        <p:nvSpPr>
          <p:cNvPr id="669729" name="AutoShape 33"/>
          <p:cNvSpPr/>
          <p:nvPr/>
        </p:nvSpPr>
        <p:spPr>
          <a:xfrm>
            <a:off x="2089150" y="3617913"/>
            <a:ext cx="161925" cy="147637"/>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9730" name="AutoShape 34"/>
          <p:cNvSpPr/>
          <p:nvPr/>
        </p:nvSpPr>
        <p:spPr>
          <a:xfrm>
            <a:off x="3975100" y="156527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69732" name="Line 36"/>
          <p:cNvSpPr/>
          <p:nvPr/>
        </p:nvSpPr>
        <p:spPr>
          <a:xfrm flipV="1">
            <a:off x="1681163" y="1341438"/>
            <a:ext cx="3746500" cy="3746500"/>
          </a:xfrm>
          <a:prstGeom prst="line">
            <a:avLst/>
          </a:prstGeom>
          <a:ln w="25400" cap="flat" cmpd="sng">
            <a:solidFill>
              <a:srgbClr val="000000"/>
            </a:solidFill>
            <a:prstDash val="sysDot"/>
            <a:headEnd type="none" w="med" len="med"/>
            <a:tailEnd type="none" w="med" len="med"/>
          </a:ln>
        </p:spPr>
      </p:sp>
      <p:sp>
        <p:nvSpPr>
          <p:cNvPr id="669734" name="Line 38"/>
          <p:cNvSpPr/>
          <p:nvPr/>
        </p:nvSpPr>
        <p:spPr>
          <a:xfrm>
            <a:off x="2201863" y="3692525"/>
            <a:ext cx="1903412" cy="0"/>
          </a:xfrm>
          <a:prstGeom prst="line">
            <a:avLst/>
          </a:prstGeom>
          <a:ln w="25400" cap="flat" cmpd="sng">
            <a:solidFill>
              <a:srgbClr val="000000"/>
            </a:solidFill>
            <a:prstDash val="solid"/>
            <a:headEnd type="none" w="med" len="med"/>
            <a:tailEnd type="none" w="med" len="med"/>
          </a:ln>
        </p:spPr>
      </p:sp>
      <p:sp>
        <p:nvSpPr>
          <p:cNvPr id="669735" name="Line 39"/>
          <p:cNvSpPr/>
          <p:nvPr/>
        </p:nvSpPr>
        <p:spPr>
          <a:xfrm>
            <a:off x="4049713" y="1636713"/>
            <a:ext cx="1873250" cy="0"/>
          </a:xfrm>
          <a:prstGeom prst="line">
            <a:avLst/>
          </a:prstGeom>
          <a:ln w="25400" cap="flat" cmpd="sng">
            <a:solidFill>
              <a:srgbClr val="000000"/>
            </a:solidFill>
            <a:prstDash val="solid"/>
            <a:headEnd type="none" w="med" len="med"/>
            <a:tailEnd type="none" w="med" len="med"/>
          </a:ln>
        </p:spPr>
      </p:sp>
      <p:sp>
        <p:nvSpPr>
          <p:cNvPr id="669737" name="Line 41"/>
          <p:cNvSpPr/>
          <p:nvPr/>
        </p:nvSpPr>
        <p:spPr>
          <a:xfrm>
            <a:off x="2181225" y="3673475"/>
            <a:ext cx="0" cy="973138"/>
          </a:xfrm>
          <a:prstGeom prst="line">
            <a:avLst/>
          </a:prstGeom>
          <a:ln w="25400" cap="flat" cmpd="sng">
            <a:solidFill>
              <a:srgbClr val="000000"/>
            </a:solidFill>
            <a:prstDash val="dash"/>
            <a:headEnd type="none" w="med" len="med"/>
            <a:tailEnd type="none" w="med" len="med"/>
          </a:ln>
        </p:spPr>
      </p:sp>
      <p:sp>
        <p:nvSpPr>
          <p:cNvPr id="669738" name="Line 42"/>
          <p:cNvSpPr/>
          <p:nvPr/>
        </p:nvSpPr>
        <p:spPr>
          <a:xfrm>
            <a:off x="4057650" y="1628775"/>
            <a:ext cx="0" cy="2063750"/>
          </a:xfrm>
          <a:prstGeom prst="line">
            <a:avLst/>
          </a:prstGeom>
          <a:ln w="25400" cap="flat" cmpd="sng">
            <a:solidFill>
              <a:srgbClr val="000000"/>
            </a:solidFill>
            <a:prstDash val="dash"/>
            <a:headEnd type="none" w="med" len="med"/>
            <a:tailEnd type="none" w="med" len="med"/>
          </a:ln>
        </p:spPr>
      </p:sp>
      <p:sp>
        <p:nvSpPr>
          <p:cNvPr id="97290" name="Rectangle 44"/>
          <p:cNvSpPr>
            <a:spLocks noGrp="1"/>
          </p:cNvSpPr>
          <p:nvPr>
            <p:ph idx="1" hasCustomPrompt="1"/>
          </p:nvPr>
        </p:nvSpPr>
        <p:spPr>
          <a:xfrm>
            <a:off x="3109913" y="5735638"/>
            <a:ext cx="1917700" cy="646112"/>
          </a:xfrm>
        </p:spPr>
        <p:txBody>
          <a:bodyPr vert="horz" wrap="square" lIns="91440" tIns="45720" rIns="91440" bIns="45720" anchor="t" anchorCtr="0"/>
          <a:p>
            <a:pPr eaLnBrk="1" hangingPunct="1">
              <a:buNone/>
            </a:pPr>
            <a:r>
              <a:rPr lang="zh-CN" altLang="en-US" sz="2400" dirty="0">
                <a:solidFill>
                  <a:srgbClr val="000000"/>
                </a:solidFill>
                <a:latin typeface="黑体" panose="02010609060101010101" pitchFamily="49" charset="-122"/>
                <a:ea typeface="黑体" panose="02010609060101010101" pitchFamily="49" charset="-122"/>
              </a:rPr>
              <a:t>恒置</a:t>
            </a:r>
            <a:r>
              <a:rPr lang="zh-CN" altLang="en-US" sz="2400" dirty="0">
                <a:solidFill>
                  <a:srgbClr val="000000"/>
                </a:solidFill>
                <a:latin typeface="宋体" panose="02010600030101010101" pitchFamily="2" charset="-122"/>
                <a:ea typeface="黑体" panose="02010609060101010101" pitchFamily="49" charset="-122"/>
              </a:rPr>
              <a:t>“</a:t>
            </a:r>
            <a:r>
              <a:rPr lang="en-US" altLang="zh-CN" sz="2400" dirty="0">
                <a:solidFill>
                  <a:srgbClr val="000000"/>
                </a:solidFill>
                <a:latin typeface="黑体" panose="02010609060101010101" pitchFamily="49" charset="-122"/>
                <a:ea typeface="黑体" panose="02010609060101010101" pitchFamily="49" charset="-122"/>
              </a:rPr>
              <a:t>1</a:t>
            </a:r>
            <a:r>
              <a:rPr lang="en-US" altLang="zh-CN" sz="2400" dirty="0">
                <a:solidFill>
                  <a:srgbClr val="000000"/>
                </a:solidFill>
                <a:latin typeface="宋体" panose="02010600030101010101" pitchFamily="2"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法</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97291"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恒置</a:t>
            </a:r>
            <a:r>
              <a:rPr lang="en-US" altLang="zh-CN" sz="2800" dirty="0">
                <a:solidFill>
                  <a:srgbClr val="FF0000"/>
                </a:solidFill>
                <a:latin typeface="Verdana" panose="020B0604030504040204" pitchFamily="34" charset="0"/>
                <a:ea typeface="楷体_GB2312" pitchFamily="49" charset="-122"/>
              </a:rPr>
              <a:t>”1”</a:t>
            </a:r>
            <a:r>
              <a:rPr lang="zh-CN" altLang="en-US" sz="2800" dirty="0">
                <a:solidFill>
                  <a:srgbClr val="FF0000"/>
                </a:solidFill>
                <a:latin typeface="Times New Roman" panose="02020603050405020304" pitchFamily="18" charset="0"/>
                <a:ea typeface="楷体_GB2312" pitchFamily="49" charset="-122"/>
              </a:rPr>
              <a:t>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669732"/>
                                        </p:tgtEl>
                                        <p:attrNameLst>
                                          <p:attrName>style.visibility</p:attrName>
                                        </p:attrNameLst>
                                      </p:cBhvr>
                                      <p:to>
                                        <p:strVal val="visible"/>
                                      </p:to>
                                    </p:set>
                                    <p:anim calcmode="lin" valueType="num">
                                      <p:cBhvr>
                                        <p:cTn id="7" dur="500" fill="hold"/>
                                        <p:tgtEl>
                                          <p:spTgt spid="669732"/>
                                        </p:tgtEl>
                                        <p:attrNameLst>
                                          <p:attrName>ppt_w</p:attrName>
                                        </p:attrNameLst>
                                      </p:cBhvr>
                                      <p:tavLst>
                                        <p:tav tm="0">
                                          <p:val>
                                            <p:strVal val="2/3*#ppt_w"/>
                                          </p:val>
                                        </p:tav>
                                        <p:tav tm="100000">
                                          <p:val>
                                            <p:strVal val="#ppt_w"/>
                                          </p:val>
                                        </p:tav>
                                      </p:tavLst>
                                    </p:anim>
                                    <p:anim calcmode="lin" valueType="num">
                                      <p:cBhvr>
                                        <p:cTn id="8" dur="500" fill="hold"/>
                                        <p:tgtEl>
                                          <p:spTgt spid="669732"/>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69729"/>
                                        </p:tgtEl>
                                        <p:attrNameLst>
                                          <p:attrName>style.visibility</p:attrName>
                                        </p:attrNameLst>
                                      </p:cBhvr>
                                      <p:to>
                                        <p:strVal val="visible"/>
                                      </p:to>
                                    </p:set>
                                    <p:animEffect transition="in" filter="blinds(horizontal)">
                                      <p:cBhvr>
                                        <p:cTn id="13" dur="500"/>
                                        <p:tgtEl>
                                          <p:spTgt spid="66972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69734"/>
                                        </p:tgtEl>
                                        <p:attrNameLst>
                                          <p:attrName>style.visibility</p:attrName>
                                        </p:attrNameLst>
                                      </p:cBhvr>
                                      <p:to>
                                        <p:strVal val="visible"/>
                                      </p:to>
                                    </p:set>
                                    <p:animEffect transition="in" filter="wipe(left)">
                                      <p:cBhvr>
                                        <p:cTn id="18" dur="5000"/>
                                        <p:tgtEl>
                                          <p:spTgt spid="66973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69730"/>
                                        </p:tgtEl>
                                        <p:attrNameLst>
                                          <p:attrName>style.visibility</p:attrName>
                                        </p:attrNameLst>
                                      </p:cBhvr>
                                      <p:to>
                                        <p:strVal val="visible"/>
                                      </p:to>
                                    </p:set>
                                    <p:animEffect transition="in" filter="blinds(horizontal)">
                                      <p:cBhvr>
                                        <p:cTn id="23" dur="500"/>
                                        <p:tgtEl>
                                          <p:spTgt spid="66973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69735"/>
                                        </p:tgtEl>
                                        <p:attrNameLst>
                                          <p:attrName>style.visibility</p:attrName>
                                        </p:attrNameLst>
                                      </p:cBhvr>
                                      <p:to>
                                        <p:strVal val="visible"/>
                                      </p:to>
                                    </p:set>
                                    <p:animEffect transition="in" filter="wipe(left)">
                                      <p:cBhvr>
                                        <p:cTn id="28" dur="5000"/>
                                        <p:tgtEl>
                                          <p:spTgt spid="66973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669737"/>
                                        </p:tgtEl>
                                        <p:attrNameLst>
                                          <p:attrName>style.visibility</p:attrName>
                                        </p:attrNameLst>
                                      </p:cBhvr>
                                      <p:to>
                                        <p:strVal val="visible"/>
                                      </p:to>
                                    </p:set>
                                    <p:animEffect transition="in" filter="wipe(up)">
                                      <p:cBhvr>
                                        <p:cTn id="33" dur="500"/>
                                        <p:tgtEl>
                                          <p:spTgt spid="669737"/>
                                        </p:tgtEl>
                                      </p:cBhvr>
                                    </p:animEffect>
                                  </p:childTnLst>
                                </p:cTn>
                              </p:par>
                              <p:par>
                                <p:cTn id="34" presetID="22" presetClass="entr" presetSubtype="1" fill="hold" nodeType="withEffect">
                                  <p:stCondLst>
                                    <p:cond delay="0"/>
                                  </p:stCondLst>
                                  <p:childTnLst>
                                    <p:set>
                                      <p:cBhvr>
                                        <p:cTn id="35" dur="1" fill="hold">
                                          <p:stCondLst>
                                            <p:cond delay="0"/>
                                          </p:stCondLst>
                                        </p:cTn>
                                        <p:tgtEl>
                                          <p:spTgt spid="669738"/>
                                        </p:tgtEl>
                                        <p:attrNameLst>
                                          <p:attrName>style.visibility</p:attrName>
                                        </p:attrNameLst>
                                      </p:cBhvr>
                                      <p:to>
                                        <p:strVal val="visible"/>
                                      </p:to>
                                    </p:set>
                                    <p:animEffect transition="in" filter="wipe(up)">
                                      <p:cBhvr>
                                        <p:cTn id="36" dur="500"/>
                                        <p:tgtEl>
                                          <p:spTgt spid="669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恒置</a:t>
            </a:r>
            <a:r>
              <a:rPr lang="en-US" altLang="zh-CN" dirty="0">
                <a:solidFill>
                  <a:srgbClr val="000000"/>
                </a:solidFill>
                <a:latin typeface="Verdana" panose="020B0604030504040204" pitchFamily="34" charset="0"/>
                <a:ea typeface="楷体_GB2312" pitchFamily="49" charset="-122"/>
              </a:rPr>
              <a:t>”</a:t>
            </a:r>
            <a:r>
              <a:rPr lang="en-US" altLang="zh-CN" dirty="0">
                <a:solidFill>
                  <a:srgbClr val="000000"/>
                </a:solidFill>
                <a:latin typeface="楷体_GB2312" pitchFamily="49" charset="-122"/>
                <a:ea typeface="楷体_GB2312" pitchFamily="49" charset="-122"/>
              </a:rPr>
              <a:t>1</a:t>
            </a:r>
            <a:r>
              <a:rPr lang="en-US" altLang="zh-CN" dirty="0">
                <a:solidFill>
                  <a:srgbClr val="000000"/>
                </a:solidFill>
                <a:latin typeface="Verdana" panose="020B0604030504040204" pitchFamily="34" charset="0"/>
                <a:ea typeface="楷体_GB2312" pitchFamily="49" charset="-122"/>
              </a:rPr>
              <a:t>”</a:t>
            </a:r>
            <a:r>
              <a:rPr lang="zh-CN" altLang="en-US" dirty="0">
                <a:solidFill>
                  <a:srgbClr val="000000"/>
                </a:solidFill>
                <a:latin typeface="楷体_GB2312" pitchFamily="49" charset="-122"/>
                <a:ea typeface="楷体_GB2312" pitchFamily="49" charset="-122"/>
              </a:rPr>
              <a:t>法</a:t>
            </a:r>
            <a:endParaRPr lang="zh-CN" altLang="en-US" dirty="0">
              <a:solidFill>
                <a:srgbClr val="000000"/>
              </a:solidFill>
              <a:latin typeface="楷体_GB2312" pitchFamily="49" charset="-122"/>
              <a:ea typeface="楷体_GB2312" pitchFamily="49" charset="-122"/>
            </a:endParaRPr>
          </a:p>
          <a:p>
            <a:pPr lvl="1" eaLnBrk="1" hangingPunct="1"/>
            <a:r>
              <a:rPr lang="zh-CN" altLang="en-US" dirty="0">
                <a:solidFill>
                  <a:srgbClr val="FF0000"/>
                </a:solidFill>
                <a:latin typeface="楷体_GB2312" pitchFamily="49" charset="-122"/>
                <a:ea typeface="楷体_GB2312" pitchFamily="49" charset="-122"/>
              </a:rPr>
              <a:t>优点</a:t>
            </a:r>
            <a:endParaRPr lang="zh-CN" altLang="en-US" dirty="0">
              <a:solidFill>
                <a:srgbClr val="FF0000"/>
              </a:solidFill>
              <a:latin typeface="楷体_GB2312" pitchFamily="49" charset="-122"/>
              <a:ea typeface="楷体_GB2312" pitchFamily="49" charset="-122"/>
            </a:endParaRPr>
          </a:p>
          <a:p>
            <a:pPr marL="914400" lvl="3" eaLnBrk="1" hangingPunct="1"/>
            <a:r>
              <a:rPr lang="zh-CN" altLang="en-US" dirty="0">
                <a:solidFill>
                  <a:srgbClr val="000000"/>
                </a:solidFill>
                <a:latin typeface="楷体_GB2312" pitchFamily="49" charset="-122"/>
                <a:ea typeface="楷体_GB2312" pitchFamily="49" charset="-122"/>
              </a:rPr>
              <a:t>实现简单，不需要增加硬件和处里时间，平均误差趋于</a:t>
            </a:r>
            <a:r>
              <a:rPr lang="en-US" altLang="zh-CN" dirty="0">
                <a:solidFill>
                  <a:srgbClr val="000000"/>
                </a:solidFill>
                <a:latin typeface="楷体_GB2312" pitchFamily="49" charset="-122"/>
                <a:ea typeface="楷体_GB2312" pitchFamily="49" charset="-122"/>
              </a:rPr>
              <a:t>0</a:t>
            </a:r>
            <a:r>
              <a:rPr lang="zh-CN" altLang="en-US"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sym typeface="+mn-ea"/>
              </a:rPr>
              <a:t>多用于中、高速机器中，由于尾数位数比微、小型机器长。</a:t>
            </a:r>
            <a:endParaRPr lang="zh-CN" altLang="en-US" dirty="0">
              <a:solidFill>
                <a:srgbClr val="000000"/>
              </a:solidFill>
              <a:latin typeface="楷体_GB2312" pitchFamily="49" charset="-122"/>
              <a:ea typeface="楷体_GB2312" pitchFamily="49" charset="-122"/>
            </a:endParaRPr>
          </a:p>
          <a:p>
            <a:pPr lvl="4" eaLnBrk="1" hangingPunct="1"/>
            <a:endParaRPr lang="en-US" altLang="zh-CN" dirty="0">
              <a:solidFill>
                <a:srgbClr val="000000"/>
              </a:solidFill>
              <a:latin typeface="楷体_GB2312" pitchFamily="49" charset="-122"/>
              <a:ea typeface="楷体_GB2312" pitchFamily="49" charset="-122"/>
            </a:endParaRPr>
          </a:p>
          <a:p>
            <a:pPr lvl="1" eaLnBrk="1" hangingPunct="1"/>
            <a:r>
              <a:rPr lang="zh-CN" altLang="en-US" dirty="0">
                <a:solidFill>
                  <a:srgbClr val="FF0000"/>
                </a:solidFill>
                <a:latin typeface="楷体_GB2312" pitchFamily="49" charset="-122"/>
                <a:ea typeface="楷体_GB2312" pitchFamily="49" charset="-122"/>
              </a:rPr>
              <a:t>缺点</a:t>
            </a:r>
            <a:endParaRPr lang="zh-CN" altLang="en-US" dirty="0">
              <a:solidFill>
                <a:srgbClr val="FF0000"/>
              </a:solidFill>
              <a:latin typeface="楷体_GB2312" pitchFamily="49" charset="-122"/>
              <a:ea typeface="楷体_GB2312" pitchFamily="49" charset="-122"/>
            </a:endParaRPr>
          </a:p>
          <a:p>
            <a:pPr lvl="2" eaLnBrk="1" hangingPunct="1"/>
            <a:r>
              <a:rPr lang="zh-CN" altLang="en-US" dirty="0">
                <a:solidFill>
                  <a:srgbClr val="000000"/>
                </a:solidFill>
                <a:latin typeface="楷体_GB2312" pitchFamily="49" charset="-122"/>
                <a:ea typeface="楷体_GB2312" pitchFamily="49" charset="-122"/>
              </a:rPr>
              <a:t>最大误差最大，比截断法还大（接近于</a:t>
            </a:r>
            <a:r>
              <a:rPr lang="en-US" altLang="zh-CN" dirty="0">
                <a:solidFill>
                  <a:srgbClr val="000000"/>
                </a:solidFill>
                <a:latin typeface="楷体_GB2312" pitchFamily="49" charset="-122"/>
                <a:ea typeface="楷体_GB2312" pitchFamily="49" charset="-122"/>
              </a:rPr>
              <a:t>1</a:t>
            </a:r>
            <a:r>
              <a:rPr lang="zh-CN" altLang="en-US" dirty="0">
                <a:solidFill>
                  <a:srgbClr val="000000"/>
                </a:solidFill>
                <a:latin typeface="楷体_GB2312" pitchFamily="49" charset="-122"/>
                <a:ea typeface="楷体_GB2312" pitchFamily="49" charset="-122"/>
              </a:rPr>
              <a:t>）。</a:t>
            </a:r>
            <a:endParaRPr lang="zh-CN" altLang="en-US" dirty="0">
              <a:solidFill>
                <a:srgbClr val="000000"/>
              </a:solidFill>
              <a:latin typeface="楷体_GB2312" pitchFamily="49" charset="-122"/>
              <a:ea typeface="楷体_GB2312" pitchFamily="49" charset="-122"/>
            </a:endParaRPr>
          </a:p>
          <a:p>
            <a:pPr eaLnBrk="1" hangingPunct="1"/>
            <a:endParaRPr lang="zh-CN" altLang="en-US" dirty="0"/>
          </a:p>
        </p:txBody>
      </p:sp>
      <p:sp>
        <p:nvSpPr>
          <p:cNvPr id="98307"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恒置</a:t>
            </a:r>
            <a:r>
              <a:rPr lang="en-US" altLang="zh-CN" sz="2800" dirty="0">
                <a:solidFill>
                  <a:srgbClr val="FF0000"/>
                </a:solidFill>
                <a:latin typeface="Verdana" panose="020B0604030504040204" pitchFamily="34" charset="0"/>
                <a:ea typeface="楷体_GB2312" pitchFamily="49" charset="-122"/>
              </a:rPr>
              <a:t>”1”</a:t>
            </a:r>
            <a:r>
              <a:rPr lang="zh-CN" altLang="en-US" sz="2800" dirty="0">
                <a:solidFill>
                  <a:srgbClr val="FF0000"/>
                </a:solidFill>
                <a:latin typeface="Times New Roman" panose="02020603050405020304" pitchFamily="18" charset="0"/>
                <a:ea typeface="楷体_GB2312" pitchFamily="49" charset="-122"/>
              </a:rPr>
              <a:t>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3"/>
          <p:cNvSpPr>
            <a:spLocks noGrp="1"/>
          </p:cNvSpPr>
          <p:nvPr>
            <p:ph type="body" sz="half" idx="1" hasCustomPrompt="1"/>
          </p:nvPr>
        </p:nvSpPr>
        <p:spPr>
          <a:xfrm>
            <a:off x="469900" y="1022350"/>
            <a:ext cx="8380413" cy="4953000"/>
          </a:xfrm>
        </p:spPr>
        <p:txBody>
          <a:bodyPr vert="horz" wrap="square" lIns="91440" tIns="45720" rIns="91440" bIns="45720" anchor="t" anchorCtr="0"/>
          <a:p>
            <a:pPr eaLnBrk="1" hangingPunct="1">
              <a:buClr>
                <a:schemeClr val="tx1"/>
              </a:buClr>
              <a:buSzTx/>
              <a:buFont typeface="Wingdings" panose="05000000000000000000" pitchFamily="2" charset="2"/>
            </a:pPr>
            <a:r>
              <a:rPr lang="zh-CN" altLang="en-US" sz="2400" dirty="0">
                <a:solidFill>
                  <a:srgbClr val="FF0000"/>
                </a:solidFill>
                <a:latin typeface="楷体_GB2312" pitchFamily="49" charset="-122"/>
                <a:ea typeface="楷体_GB2312" pitchFamily="49" charset="-122"/>
              </a:rPr>
              <a:t>查表舍入法</a:t>
            </a:r>
            <a:endParaRPr lang="zh-CN" altLang="en-US" sz="2400" dirty="0">
              <a:solidFill>
                <a:srgbClr val="FF0000"/>
              </a:solidFill>
              <a:latin typeface="楷体_GB2312" pitchFamily="49" charset="-122"/>
              <a:ea typeface="楷体_GB2312" pitchFamily="49" charset="-122"/>
            </a:endParaRPr>
          </a:p>
          <a:p>
            <a:pPr lvl="1" algn="just" eaLnBrk="1" hangingPunct="1">
              <a:buClr>
                <a:schemeClr val="tx2"/>
              </a:buClr>
              <a:buSzPct val="60000"/>
              <a:buFont typeface="Wingdings" panose="05000000000000000000" pitchFamily="2" charset="2"/>
            </a:pPr>
            <a:r>
              <a:rPr lang="zh-CN" altLang="en-US" b="1" dirty="0">
                <a:solidFill>
                  <a:srgbClr val="000000"/>
                </a:solidFill>
                <a:latin typeface="Times New Roman" panose="02020603050405020304" pitchFamily="18" charset="0"/>
                <a:ea typeface="楷体_GB2312" pitchFamily="49" charset="-122"/>
              </a:rPr>
              <a:t>取尾数</a:t>
            </a:r>
            <a:r>
              <a:rPr lang="en-US" altLang="zh-CN" b="1" dirty="0">
                <a:solidFill>
                  <a:srgbClr val="000000"/>
                </a:solidFill>
                <a:latin typeface="Times New Roman" panose="02020603050405020304" pitchFamily="18" charset="0"/>
                <a:ea typeface="楷体_GB2312" pitchFamily="49" charset="-122"/>
              </a:rPr>
              <a:t>k</a:t>
            </a:r>
            <a:r>
              <a:rPr lang="zh-CN" altLang="en-US" b="1" dirty="0">
                <a:solidFill>
                  <a:srgbClr val="000000"/>
                </a:solidFill>
                <a:latin typeface="Times New Roman" panose="02020603050405020304" pitchFamily="18" charset="0"/>
                <a:ea typeface="楷体_GB2312" pitchFamily="49" charset="-122"/>
              </a:rPr>
              <a:t>位的最后</a:t>
            </a:r>
            <a:r>
              <a:rPr lang="en-US" altLang="zh-CN" b="1" dirty="0">
                <a:solidFill>
                  <a:srgbClr val="000000"/>
                </a:solidFill>
                <a:latin typeface="Times New Roman" panose="02020603050405020304" pitchFamily="18" charset="0"/>
                <a:ea typeface="楷体_GB2312" pitchFamily="49" charset="-122"/>
              </a:rPr>
              <a:t>k-1</a:t>
            </a:r>
            <a:r>
              <a:rPr lang="zh-CN" altLang="en-US" b="1" dirty="0">
                <a:solidFill>
                  <a:srgbClr val="000000"/>
                </a:solidFill>
                <a:latin typeface="Times New Roman" panose="02020603050405020304" pitchFamily="18" charset="0"/>
                <a:ea typeface="楷体_GB2312" pitchFamily="49" charset="-122"/>
              </a:rPr>
              <a:t>位和准备舍弃的最高</a:t>
            </a:r>
            <a:r>
              <a:rPr lang="en-US" altLang="zh-CN" b="1" dirty="0">
                <a:solidFill>
                  <a:srgbClr val="000000"/>
                </a:solidFill>
                <a:latin typeface="Times New Roman" panose="02020603050405020304" pitchFamily="18" charset="0"/>
                <a:ea typeface="楷体_GB2312" pitchFamily="49" charset="-122"/>
              </a:rPr>
              <a:t>1</a:t>
            </a:r>
            <a:r>
              <a:rPr lang="zh-CN" altLang="en-US" b="1" dirty="0">
                <a:solidFill>
                  <a:srgbClr val="000000"/>
                </a:solidFill>
                <a:latin typeface="Times New Roman" panose="02020603050405020304" pitchFamily="18" charset="0"/>
                <a:ea typeface="楷体_GB2312" pitchFamily="49" charset="-122"/>
              </a:rPr>
              <a:t>位，共</a:t>
            </a:r>
            <a:r>
              <a:rPr lang="en-US" altLang="zh-CN" b="1" dirty="0">
                <a:solidFill>
                  <a:srgbClr val="000000"/>
                </a:solidFill>
                <a:latin typeface="Times New Roman" panose="02020603050405020304" pitchFamily="18" charset="0"/>
                <a:ea typeface="楷体_GB2312" pitchFamily="49" charset="-122"/>
              </a:rPr>
              <a:t>k</a:t>
            </a:r>
            <a:r>
              <a:rPr lang="zh-CN" altLang="en-US" b="1" dirty="0">
                <a:solidFill>
                  <a:srgbClr val="000000"/>
                </a:solidFill>
                <a:latin typeface="Times New Roman" panose="02020603050405020304" pitchFamily="18" charset="0"/>
                <a:ea typeface="楷体_GB2312" pitchFamily="49" charset="-122"/>
              </a:rPr>
              <a:t>位。通过</a:t>
            </a:r>
            <a:r>
              <a:rPr lang="en-US" altLang="zh-CN" b="1" dirty="0">
                <a:solidFill>
                  <a:srgbClr val="000000"/>
                </a:solidFill>
                <a:latin typeface="Times New Roman" panose="02020603050405020304" pitchFamily="18" charset="0"/>
                <a:ea typeface="楷体_GB2312" pitchFamily="49" charset="-122"/>
              </a:rPr>
              <a:t>ROM</a:t>
            </a:r>
            <a:r>
              <a:rPr lang="zh-CN" altLang="en-US" b="1" dirty="0">
                <a:solidFill>
                  <a:srgbClr val="000000"/>
                </a:solidFill>
                <a:latin typeface="Times New Roman" panose="02020603050405020304" pitchFamily="18" charset="0"/>
                <a:ea typeface="楷体_GB2312" pitchFamily="49" charset="-122"/>
              </a:rPr>
              <a:t>或</a:t>
            </a:r>
            <a:r>
              <a:rPr lang="en-US" altLang="zh-CN" b="1" dirty="0">
                <a:solidFill>
                  <a:srgbClr val="000000"/>
                </a:solidFill>
                <a:latin typeface="Times New Roman" panose="02020603050405020304" pitchFamily="18" charset="0"/>
                <a:ea typeface="楷体_GB2312" pitchFamily="49" charset="-122"/>
              </a:rPr>
              <a:t>PLA</a:t>
            </a:r>
            <a:r>
              <a:rPr lang="zh-CN" altLang="en-US" b="1" dirty="0">
                <a:solidFill>
                  <a:srgbClr val="000000"/>
                </a:solidFill>
                <a:latin typeface="Times New Roman" panose="02020603050405020304" pitchFamily="18" charset="0"/>
                <a:ea typeface="楷体_GB2312" pitchFamily="49" charset="-122"/>
              </a:rPr>
              <a:t>查表得到</a:t>
            </a:r>
            <a:r>
              <a:rPr lang="en-US" altLang="zh-CN" b="1" dirty="0">
                <a:solidFill>
                  <a:srgbClr val="000000"/>
                </a:solidFill>
                <a:latin typeface="Times New Roman" panose="02020603050405020304" pitchFamily="18" charset="0"/>
                <a:ea typeface="楷体_GB2312" pitchFamily="49" charset="-122"/>
              </a:rPr>
              <a:t>k-1</a:t>
            </a:r>
            <a:r>
              <a:rPr lang="zh-CN" altLang="en-US" b="1" dirty="0">
                <a:solidFill>
                  <a:srgbClr val="000000"/>
                </a:solidFill>
                <a:latin typeface="Times New Roman" panose="02020603050405020304" pitchFamily="18" charset="0"/>
                <a:ea typeface="楷体_GB2312" pitchFamily="49" charset="-122"/>
              </a:rPr>
              <a:t>位，作为新的尾数</a:t>
            </a:r>
            <a:r>
              <a:rPr lang="en-US" altLang="zh-CN" b="1" dirty="0">
                <a:solidFill>
                  <a:srgbClr val="000000"/>
                </a:solidFill>
                <a:latin typeface="Times New Roman" panose="02020603050405020304" pitchFamily="18" charset="0"/>
                <a:ea typeface="楷体_GB2312" pitchFamily="49" charset="-122"/>
              </a:rPr>
              <a:t>p</a:t>
            </a:r>
            <a:r>
              <a:rPr lang="zh-CN" altLang="en-US" b="1" dirty="0">
                <a:solidFill>
                  <a:srgbClr val="000000"/>
                </a:solidFill>
                <a:latin typeface="Times New Roman" panose="02020603050405020304" pitchFamily="18" charset="0"/>
                <a:ea typeface="楷体_GB2312" pitchFamily="49" charset="-122"/>
              </a:rPr>
              <a:t>位的最后</a:t>
            </a:r>
            <a:r>
              <a:rPr lang="en-US" altLang="zh-CN" b="1" dirty="0">
                <a:solidFill>
                  <a:srgbClr val="000000"/>
                </a:solidFill>
                <a:latin typeface="Times New Roman" panose="02020603050405020304" pitchFamily="18" charset="0"/>
                <a:ea typeface="楷体_GB2312" pitchFamily="49" charset="-122"/>
              </a:rPr>
              <a:t>k-1</a:t>
            </a:r>
            <a:r>
              <a:rPr lang="zh-CN" altLang="en-US" b="1" dirty="0">
                <a:solidFill>
                  <a:srgbClr val="000000"/>
                </a:solidFill>
                <a:latin typeface="Times New Roman" panose="02020603050405020304" pitchFamily="18" charset="0"/>
                <a:ea typeface="楷体_GB2312" pitchFamily="49" charset="-122"/>
              </a:rPr>
              <a:t>位</a:t>
            </a:r>
            <a:endParaRPr lang="zh-CN" altLang="en-US" b="1" dirty="0">
              <a:solidFill>
                <a:srgbClr val="000000"/>
              </a:solidFill>
              <a:latin typeface="Times New Roman" panose="02020603050405020304" pitchFamily="18" charset="0"/>
              <a:ea typeface="楷体_GB2312" pitchFamily="49" charset="-122"/>
            </a:endParaRPr>
          </a:p>
          <a:p>
            <a:pPr lvl="1" eaLnBrk="1" hangingPunct="1">
              <a:buClr>
                <a:schemeClr val="tx2"/>
              </a:buClr>
              <a:buSzPct val="60000"/>
              <a:buFont typeface="Wingdings" panose="05000000000000000000" pitchFamily="2" charset="2"/>
            </a:pPr>
            <a:endParaRPr lang="zh-CN" altLang="en-US" b="1" dirty="0">
              <a:solidFill>
                <a:srgbClr val="000000"/>
              </a:solidFill>
              <a:latin typeface="楷体_GB2312" pitchFamily="49" charset="-122"/>
              <a:ea typeface="楷体_GB2312" pitchFamily="49" charset="-122"/>
            </a:endParaRPr>
          </a:p>
        </p:txBody>
      </p:sp>
      <p:pic>
        <p:nvPicPr>
          <p:cNvPr id="99331" name="Picture 4" descr="未标题-1拷贝"/>
          <p:cNvPicPr>
            <a:picLocks noChangeAspect="1"/>
          </p:cNvPicPr>
          <p:nvPr/>
        </p:nvPicPr>
        <p:blipFill>
          <a:blip r:embed="rId1"/>
          <a:stretch>
            <a:fillRect/>
          </a:stretch>
        </p:blipFill>
        <p:spPr>
          <a:xfrm>
            <a:off x="542925" y="2632075"/>
            <a:ext cx="6042025" cy="3622675"/>
          </a:xfrm>
          <a:prstGeom prst="rect">
            <a:avLst/>
          </a:prstGeom>
          <a:noFill/>
          <a:ln w="9525">
            <a:noFill/>
          </a:ln>
        </p:spPr>
      </p:pic>
      <p:graphicFrame>
        <p:nvGraphicFramePr>
          <p:cNvPr id="402479" name="Group 47"/>
          <p:cNvGraphicFramePr>
            <a:graphicFrameLocks noGrp="1"/>
          </p:cNvGraphicFramePr>
          <p:nvPr>
            <p:ph sz="half" idx="1"/>
          </p:nvPr>
        </p:nvGraphicFramePr>
        <p:xfrm>
          <a:off x="5670550" y="3916363"/>
          <a:ext cx="3187700" cy="1924050"/>
        </p:xfrm>
        <a:graphic>
          <a:graphicData uri="http://schemas.openxmlformats.org/drawingml/2006/table">
            <a:tbl>
              <a:tblPr/>
              <a:tblGrid>
                <a:gridCol w="796925"/>
                <a:gridCol w="796925"/>
                <a:gridCol w="796925"/>
                <a:gridCol w="796925"/>
              </a:tblGrid>
              <a:tr h="431871">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地址</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内容</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地址</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内容</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376300">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K</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位</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K-1</a:t>
                      </a: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位</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820">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820">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4238">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99364" name="Rectangle 2"/>
          <p:cNvSpPr>
            <a:spLocks noGrp="1"/>
          </p:cNvSpPr>
          <p:nvPr>
            <p:ph type="title"/>
          </p:nvPr>
        </p:nvSpPr>
        <p:spPr>
          <a:xfrm>
            <a:off x="590550" y="142875"/>
            <a:ext cx="8377238" cy="609600"/>
          </a:xfrm>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查表舍入法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FF0000"/>
                </a:solidFill>
                <a:latin typeface="楷体_GB2312" pitchFamily="49" charset="-122"/>
                <a:ea typeface="楷体_GB2312" pitchFamily="49" charset="-122"/>
              </a:rPr>
              <a:t>查表舍入法</a:t>
            </a:r>
            <a:endParaRPr lang="zh-CN" altLang="en-US" dirty="0">
              <a:solidFill>
                <a:srgbClr val="FF0000"/>
              </a:solidFill>
              <a:latin typeface="楷体_GB2312" pitchFamily="49" charset="-122"/>
              <a:ea typeface="楷体_GB2312" pitchFamily="49" charset="-122"/>
            </a:endParaRPr>
          </a:p>
          <a:p>
            <a:pPr lvl="1" eaLnBrk="1" hangingPunct="1"/>
            <a:r>
              <a:rPr lang="zh-CN" altLang="en-US" b="1" dirty="0">
                <a:solidFill>
                  <a:srgbClr val="000000"/>
                </a:solidFill>
                <a:latin typeface="楷体_GB2312" pitchFamily="49" charset="-122"/>
                <a:ea typeface="楷体_GB2312" pitchFamily="49" charset="-122"/>
              </a:rPr>
              <a:t>下溢处理表的内容</a:t>
            </a:r>
            <a:endParaRPr lang="zh-CN" altLang="en-US" b="1" dirty="0">
              <a:solidFill>
                <a:srgbClr val="000000"/>
              </a:solidFill>
              <a:latin typeface="楷体_GB2312" pitchFamily="49" charset="-122"/>
              <a:ea typeface="楷体_GB2312" pitchFamily="49" charset="-122"/>
            </a:endParaRPr>
          </a:p>
          <a:p>
            <a:pPr lvl="2" eaLnBrk="1" hangingPunct="1"/>
            <a:r>
              <a:rPr lang="zh-CN" altLang="en-US" b="1" dirty="0">
                <a:solidFill>
                  <a:srgbClr val="000000"/>
                </a:solidFill>
                <a:latin typeface="楷体_GB2312" pitchFamily="49" charset="-122"/>
                <a:ea typeface="楷体_GB2312" pitchFamily="49" charset="-122"/>
              </a:rPr>
              <a:t>当尾数最低</a:t>
            </a:r>
            <a:r>
              <a:rPr lang="en-US" altLang="zh-CN" b="1" dirty="0">
                <a:solidFill>
                  <a:srgbClr val="000000"/>
                </a:solidFill>
                <a:latin typeface="楷体_GB2312" pitchFamily="49" charset="-122"/>
                <a:ea typeface="楷体_GB2312" pitchFamily="49" charset="-122"/>
              </a:rPr>
              <a:t>k-1</a:t>
            </a:r>
            <a:r>
              <a:rPr lang="zh-CN" altLang="en-US" b="1" dirty="0">
                <a:solidFill>
                  <a:srgbClr val="000000"/>
                </a:solidFill>
                <a:latin typeface="楷体_GB2312" pitchFamily="49" charset="-122"/>
                <a:ea typeface="楷体_GB2312" pitchFamily="49" charset="-122"/>
              </a:rPr>
              <a:t>位为全</a:t>
            </a:r>
            <a:r>
              <a:rPr lang="zh-CN" altLang="en-US" b="1" dirty="0">
                <a:solidFill>
                  <a:srgbClr val="000000"/>
                </a:solidFill>
                <a:latin typeface="Arial" panose="020B0604020202020204" pitchFamily="34" charset="0"/>
                <a:ea typeface="楷体_GB2312" pitchFamily="49" charset="-122"/>
              </a:rPr>
              <a:t>”</a:t>
            </a:r>
            <a:r>
              <a:rPr lang="en-US" altLang="zh-CN" b="1" dirty="0">
                <a:solidFill>
                  <a:srgbClr val="000000"/>
                </a:solidFill>
                <a:latin typeface="楷体_GB2312" pitchFamily="49" charset="-122"/>
                <a:ea typeface="楷体_GB2312" pitchFamily="49" charset="-122"/>
              </a:rPr>
              <a:t>1</a:t>
            </a:r>
            <a:r>
              <a:rPr lang="zh-CN" altLang="en-US" b="1" dirty="0">
                <a:solidFill>
                  <a:srgbClr val="000000"/>
                </a:solidFill>
                <a:latin typeface="Arial" panose="020B0604020202020204" pitchFamily="34" charset="0"/>
                <a:ea typeface="楷体_GB2312" pitchFamily="49" charset="-122"/>
              </a:rPr>
              <a:t>“</a:t>
            </a:r>
            <a:r>
              <a:rPr lang="zh-CN" altLang="en-US" b="1" dirty="0">
                <a:solidFill>
                  <a:srgbClr val="000000"/>
                </a:solidFill>
                <a:latin typeface="楷体_GB2312" pitchFamily="49" charset="-122"/>
                <a:ea typeface="楷体_GB2312" pitchFamily="49" charset="-122"/>
              </a:rPr>
              <a:t>时以截断法设置处理结果</a:t>
            </a:r>
            <a:endParaRPr lang="zh-CN" altLang="en-US" b="1" dirty="0">
              <a:solidFill>
                <a:srgbClr val="000000"/>
              </a:solidFill>
              <a:latin typeface="楷体_GB2312" pitchFamily="49" charset="-122"/>
              <a:ea typeface="楷体_GB2312" pitchFamily="49" charset="-122"/>
            </a:endParaRPr>
          </a:p>
          <a:p>
            <a:pPr lvl="2" eaLnBrk="1" hangingPunct="1"/>
            <a:r>
              <a:rPr lang="zh-CN" altLang="en-US" b="1" dirty="0">
                <a:solidFill>
                  <a:srgbClr val="000000"/>
                </a:solidFill>
                <a:latin typeface="楷体_GB2312" pitchFamily="49" charset="-122"/>
                <a:ea typeface="楷体_GB2312" pitchFamily="49" charset="-122"/>
              </a:rPr>
              <a:t>其余情况采用舍入法</a:t>
            </a:r>
            <a:endParaRPr lang="zh-CN" altLang="en-US" b="1" dirty="0">
              <a:solidFill>
                <a:srgbClr val="000000"/>
              </a:solidFill>
              <a:latin typeface="楷体_GB2312" pitchFamily="49" charset="-122"/>
              <a:ea typeface="楷体_GB2312" pitchFamily="49" charset="-122"/>
            </a:endParaRPr>
          </a:p>
        </p:txBody>
      </p:sp>
      <p:sp>
        <p:nvSpPr>
          <p:cNvPr id="100355"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查表舍入法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44"/>
          <p:cNvSpPr>
            <a:spLocks noGrp="1"/>
          </p:cNvSpPr>
          <p:nvPr>
            <p:ph type="body" sz="half" idx="1" hasCustomPrompt="1"/>
          </p:nvPr>
        </p:nvSpPr>
        <p:spPr>
          <a:xfrm>
            <a:off x="3305175" y="5640388"/>
            <a:ext cx="1905000" cy="747712"/>
          </a:xfrm>
        </p:spPr>
        <p:txBody>
          <a:bodyPr vert="horz" wrap="square" lIns="91440" tIns="45720" rIns="91440" bIns="45720" anchor="t" anchorCtr="0"/>
          <a:p>
            <a:pPr eaLnBrk="1" hangingPunct="1">
              <a:buClr>
                <a:schemeClr val="tx1"/>
              </a:buClr>
              <a:buSzTx/>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rPr>
              <a:t>查表舍入法</a:t>
            </a:r>
            <a:endParaRPr lang="zh-CN" altLang="en-US" sz="2400" dirty="0">
              <a:solidFill>
                <a:srgbClr val="000000"/>
              </a:solidFill>
              <a:latin typeface="黑体" panose="02010609060101010101" pitchFamily="49" charset="-122"/>
              <a:ea typeface="黑体" panose="02010609060101010101" pitchFamily="49" charset="-122"/>
            </a:endParaRPr>
          </a:p>
        </p:txBody>
      </p:sp>
      <p:grpSp>
        <p:nvGrpSpPr>
          <p:cNvPr id="101379" name="Group 3"/>
          <p:cNvGrpSpPr/>
          <p:nvPr/>
        </p:nvGrpSpPr>
        <p:grpSpPr>
          <a:xfrm>
            <a:off x="1247775" y="1182688"/>
            <a:ext cx="5610225" cy="4311650"/>
            <a:chOff x="786" y="745"/>
            <a:chExt cx="3534" cy="2716"/>
          </a:xfrm>
        </p:grpSpPr>
        <p:sp>
          <p:nvSpPr>
            <p:cNvPr id="101426" name="Line 4"/>
            <p:cNvSpPr/>
            <p:nvPr/>
          </p:nvSpPr>
          <p:spPr>
            <a:xfrm>
              <a:off x="1050" y="3225"/>
              <a:ext cx="3270" cy="0"/>
            </a:xfrm>
            <a:prstGeom prst="line">
              <a:avLst/>
            </a:prstGeom>
            <a:ln w="38100" cap="flat" cmpd="sng">
              <a:solidFill>
                <a:srgbClr val="000000"/>
              </a:solidFill>
              <a:prstDash val="solid"/>
              <a:headEnd type="none" w="med" len="med"/>
              <a:tailEnd type="triangle" w="lg" len="lg"/>
            </a:ln>
          </p:spPr>
        </p:sp>
        <p:sp>
          <p:nvSpPr>
            <p:cNvPr id="101427" name="Line 5"/>
            <p:cNvSpPr/>
            <p:nvPr/>
          </p:nvSpPr>
          <p:spPr>
            <a:xfrm flipV="1">
              <a:off x="1068" y="745"/>
              <a:ext cx="9" cy="2480"/>
            </a:xfrm>
            <a:prstGeom prst="line">
              <a:avLst/>
            </a:prstGeom>
            <a:ln w="38100" cap="flat" cmpd="sng">
              <a:solidFill>
                <a:srgbClr val="000000"/>
              </a:solidFill>
              <a:prstDash val="solid"/>
              <a:headEnd type="none" w="med" len="med"/>
              <a:tailEnd type="triangle" w="lg" len="lg"/>
            </a:ln>
          </p:spPr>
        </p:sp>
        <p:sp>
          <p:nvSpPr>
            <p:cNvPr id="101428" name="Line 6"/>
            <p:cNvSpPr/>
            <p:nvPr/>
          </p:nvSpPr>
          <p:spPr>
            <a:xfrm>
              <a:off x="1383" y="3122"/>
              <a:ext cx="0" cy="112"/>
            </a:xfrm>
            <a:prstGeom prst="line">
              <a:avLst/>
            </a:prstGeom>
            <a:ln w="25400" cap="flat" cmpd="sng">
              <a:solidFill>
                <a:srgbClr val="000000"/>
              </a:solidFill>
              <a:prstDash val="solid"/>
              <a:headEnd type="none" w="med" len="med"/>
              <a:tailEnd type="none" w="med" len="med"/>
            </a:ln>
          </p:spPr>
        </p:sp>
        <p:sp>
          <p:nvSpPr>
            <p:cNvPr id="101429" name="Line 7"/>
            <p:cNvSpPr/>
            <p:nvPr/>
          </p:nvSpPr>
          <p:spPr>
            <a:xfrm>
              <a:off x="1695" y="3128"/>
              <a:ext cx="0" cy="112"/>
            </a:xfrm>
            <a:prstGeom prst="line">
              <a:avLst/>
            </a:prstGeom>
            <a:ln w="25400" cap="flat" cmpd="sng">
              <a:solidFill>
                <a:srgbClr val="000000"/>
              </a:solidFill>
              <a:prstDash val="solid"/>
              <a:headEnd type="none" w="med" len="med"/>
              <a:tailEnd type="none" w="med" len="med"/>
            </a:ln>
          </p:spPr>
        </p:sp>
        <p:sp>
          <p:nvSpPr>
            <p:cNvPr id="101430" name="Line 8"/>
            <p:cNvSpPr/>
            <p:nvPr/>
          </p:nvSpPr>
          <p:spPr>
            <a:xfrm>
              <a:off x="1998" y="3125"/>
              <a:ext cx="0" cy="112"/>
            </a:xfrm>
            <a:prstGeom prst="line">
              <a:avLst/>
            </a:prstGeom>
            <a:ln w="25400" cap="flat" cmpd="sng">
              <a:solidFill>
                <a:srgbClr val="000000"/>
              </a:solidFill>
              <a:prstDash val="solid"/>
              <a:headEnd type="none" w="med" len="med"/>
              <a:tailEnd type="none" w="med" len="med"/>
            </a:ln>
          </p:spPr>
        </p:sp>
        <p:sp>
          <p:nvSpPr>
            <p:cNvPr id="101431" name="Line 9"/>
            <p:cNvSpPr/>
            <p:nvPr/>
          </p:nvSpPr>
          <p:spPr>
            <a:xfrm>
              <a:off x="2292" y="3122"/>
              <a:ext cx="0" cy="112"/>
            </a:xfrm>
            <a:prstGeom prst="line">
              <a:avLst/>
            </a:prstGeom>
            <a:ln w="25400" cap="flat" cmpd="sng">
              <a:solidFill>
                <a:srgbClr val="000000"/>
              </a:solidFill>
              <a:prstDash val="solid"/>
              <a:headEnd type="none" w="med" len="med"/>
              <a:tailEnd type="none" w="med" len="med"/>
            </a:ln>
          </p:spPr>
        </p:sp>
        <p:sp>
          <p:nvSpPr>
            <p:cNvPr id="101432" name="Line 10"/>
            <p:cNvSpPr/>
            <p:nvPr/>
          </p:nvSpPr>
          <p:spPr>
            <a:xfrm>
              <a:off x="2595" y="3119"/>
              <a:ext cx="0" cy="112"/>
            </a:xfrm>
            <a:prstGeom prst="line">
              <a:avLst/>
            </a:prstGeom>
            <a:ln w="25400" cap="flat" cmpd="sng">
              <a:solidFill>
                <a:srgbClr val="000000"/>
              </a:solidFill>
              <a:prstDash val="solid"/>
              <a:headEnd type="none" w="med" len="med"/>
              <a:tailEnd type="none" w="med" len="med"/>
            </a:ln>
          </p:spPr>
        </p:sp>
        <p:sp>
          <p:nvSpPr>
            <p:cNvPr id="101433" name="Line 11"/>
            <p:cNvSpPr/>
            <p:nvPr/>
          </p:nvSpPr>
          <p:spPr>
            <a:xfrm>
              <a:off x="2901" y="3122"/>
              <a:ext cx="0" cy="112"/>
            </a:xfrm>
            <a:prstGeom prst="line">
              <a:avLst/>
            </a:prstGeom>
            <a:ln w="25400" cap="flat" cmpd="sng">
              <a:solidFill>
                <a:srgbClr val="000000"/>
              </a:solidFill>
              <a:prstDash val="solid"/>
              <a:headEnd type="none" w="med" len="med"/>
              <a:tailEnd type="none" w="med" len="med"/>
            </a:ln>
          </p:spPr>
        </p:sp>
        <p:sp>
          <p:nvSpPr>
            <p:cNvPr id="101434" name="Line 12"/>
            <p:cNvSpPr/>
            <p:nvPr/>
          </p:nvSpPr>
          <p:spPr>
            <a:xfrm>
              <a:off x="3208" y="3125"/>
              <a:ext cx="0" cy="112"/>
            </a:xfrm>
            <a:prstGeom prst="line">
              <a:avLst/>
            </a:prstGeom>
            <a:ln w="25400" cap="flat" cmpd="sng">
              <a:solidFill>
                <a:srgbClr val="000000"/>
              </a:solidFill>
              <a:prstDash val="solid"/>
              <a:headEnd type="none" w="med" len="med"/>
              <a:tailEnd type="none" w="med" len="med"/>
            </a:ln>
          </p:spPr>
        </p:sp>
        <p:sp>
          <p:nvSpPr>
            <p:cNvPr id="101435" name="Line 13"/>
            <p:cNvSpPr/>
            <p:nvPr/>
          </p:nvSpPr>
          <p:spPr>
            <a:xfrm>
              <a:off x="3497" y="3119"/>
              <a:ext cx="0" cy="112"/>
            </a:xfrm>
            <a:prstGeom prst="line">
              <a:avLst/>
            </a:prstGeom>
            <a:ln w="25400" cap="flat" cmpd="sng">
              <a:solidFill>
                <a:srgbClr val="000000"/>
              </a:solidFill>
              <a:prstDash val="solid"/>
              <a:headEnd type="none" w="med" len="med"/>
              <a:tailEnd type="none" w="med" len="med"/>
            </a:ln>
          </p:spPr>
        </p:sp>
        <p:sp>
          <p:nvSpPr>
            <p:cNvPr id="101436" name="Line 14"/>
            <p:cNvSpPr/>
            <p:nvPr/>
          </p:nvSpPr>
          <p:spPr>
            <a:xfrm>
              <a:off x="3773" y="3125"/>
              <a:ext cx="0" cy="112"/>
            </a:xfrm>
            <a:prstGeom prst="line">
              <a:avLst/>
            </a:prstGeom>
            <a:ln w="25400" cap="flat" cmpd="sng">
              <a:solidFill>
                <a:srgbClr val="000000"/>
              </a:solidFill>
              <a:prstDash val="solid"/>
              <a:headEnd type="none" w="med" len="med"/>
              <a:tailEnd type="none" w="med" len="med"/>
            </a:ln>
          </p:spPr>
        </p:sp>
        <p:sp>
          <p:nvSpPr>
            <p:cNvPr id="101437" name="Text Box 15"/>
            <p:cNvSpPr txBox="1"/>
            <p:nvPr/>
          </p:nvSpPr>
          <p:spPr>
            <a:xfrm>
              <a:off x="1139"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101438" name="Text Box 16"/>
            <p:cNvSpPr txBox="1"/>
            <p:nvPr/>
          </p:nvSpPr>
          <p:spPr>
            <a:xfrm>
              <a:off x="1487" y="3229"/>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00:1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101439" name="Text Box 17"/>
            <p:cNvSpPr txBox="1"/>
            <p:nvPr/>
          </p:nvSpPr>
          <p:spPr>
            <a:xfrm>
              <a:off x="1787"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101440" name="Text Box 18"/>
            <p:cNvSpPr txBox="1"/>
            <p:nvPr/>
          </p:nvSpPr>
          <p:spPr>
            <a:xfrm>
              <a:off x="2108" y="3224"/>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01:1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101441" name="Text Box 19"/>
            <p:cNvSpPr txBox="1"/>
            <p:nvPr/>
          </p:nvSpPr>
          <p:spPr>
            <a:xfrm>
              <a:off x="2411" y="3230"/>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101442" name="Text Box 20"/>
            <p:cNvSpPr txBox="1"/>
            <p:nvPr/>
          </p:nvSpPr>
          <p:spPr>
            <a:xfrm>
              <a:off x="2709" y="3222"/>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10:1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101443" name="Text Box 21"/>
            <p:cNvSpPr txBox="1"/>
            <p:nvPr/>
          </p:nvSpPr>
          <p:spPr>
            <a:xfrm>
              <a:off x="3018" y="3227"/>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101444" name="Text Box 22"/>
            <p:cNvSpPr txBox="1"/>
            <p:nvPr/>
          </p:nvSpPr>
          <p:spPr>
            <a:xfrm>
              <a:off x="3309" y="3230"/>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11:1</a:t>
              </a:r>
              <a:endParaRPr lang="en-US" altLang="zh-CN" sz="1800" dirty="0">
                <a:solidFill>
                  <a:srgbClr val="000000"/>
                </a:solidFill>
                <a:latin typeface="Times New Roman" panose="02020603050405020304" pitchFamily="18" charset="0"/>
                <a:ea typeface="宋体" panose="02010600030101010101" pitchFamily="2" charset="-122"/>
              </a:endParaRPr>
            </a:p>
          </p:txBody>
        </p:sp>
        <p:sp>
          <p:nvSpPr>
            <p:cNvPr id="101445" name="Text Box 23"/>
            <p:cNvSpPr txBox="1"/>
            <p:nvPr/>
          </p:nvSpPr>
          <p:spPr>
            <a:xfrm>
              <a:off x="3591" y="3223"/>
              <a:ext cx="3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101446" name="Line 24"/>
            <p:cNvSpPr/>
            <p:nvPr/>
          </p:nvSpPr>
          <p:spPr>
            <a:xfrm>
              <a:off x="1059" y="2898"/>
              <a:ext cx="148" cy="0"/>
            </a:xfrm>
            <a:prstGeom prst="line">
              <a:avLst/>
            </a:prstGeom>
            <a:ln w="25400" cap="flat" cmpd="sng">
              <a:solidFill>
                <a:srgbClr val="000000"/>
              </a:solidFill>
              <a:prstDash val="solid"/>
              <a:headEnd type="none" w="med" len="med"/>
              <a:tailEnd type="none" w="med" len="med"/>
            </a:ln>
          </p:spPr>
        </p:sp>
        <p:sp>
          <p:nvSpPr>
            <p:cNvPr id="101447" name="Line 25"/>
            <p:cNvSpPr/>
            <p:nvPr/>
          </p:nvSpPr>
          <p:spPr>
            <a:xfrm>
              <a:off x="1056" y="2292"/>
              <a:ext cx="148" cy="0"/>
            </a:xfrm>
            <a:prstGeom prst="line">
              <a:avLst/>
            </a:prstGeom>
            <a:ln w="25400" cap="flat" cmpd="sng">
              <a:solidFill>
                <a:srgbClr val="000000"/>
              </a:solidFill>
              <a:prstDash val="solid"/>
              <a:headEnd type="none" w="med" len="med"/>
              <a:tailEnd type="none" w="med" len="med"/>
            </a:ln>
          </p:spPr>
        </p:sp>
        <p:sp>
          <p:nvSpPr>
            <p:cNvPr id="101448" name="Line 26"/>
            <p:cNvSpPr/>
            <p:nvPr/>
          </p:nvSpPr>
          <p:spPr>
            <a:xfrm>
              <a:off x="1062" y="1713"/>
              <a:ext cx="148" cy="0"/>
            </a:xfrm>
            <a:prstGeom prst="line">
              <a:avLst/>
            </a:prstGeom>
            <a:ln w="25400" cap="flat" cmpd="sng">
              <a:solidFill>
                <a:srgbClr val="000000"/>
              </a:solidFill>
              <a:prstDash val="solid"/>
              <a:headEnd type="none" w="med" len="med"/>
              <a:tailEnd type="none" w="med" len="med"/>
            </a:ln>
          </p:spPr>
        </p:sp>
        <p:sp>
          <p:nvSpPr>
            <p:cNvPr id="101449" name="Line 27"/>
            <p:cNvSpPr/>
            <p:nvPr/>
          </p:nvSpPr>
          <p:spPr>
            <a:xfrm>
              <a:off x="1068" y="1062"/>
              <a:ext cx="148" cy="0"/>
            </a:xfrm>
            <a:prstGeom prst="line">
              <a:avLst/>
            </a:prstGeom>
            <a:ln w="25400" cap="flat" cmpd="sng">
              <a:solidFill>
                <a:srgbClr val="000000"/>
              </a:solidFill>
              <a:prstDash val="solid"/>
              <a:headEnd type="none" w="med" len="med"/>
              <a:tailEnd type="none" w="med" len="med"/>
            </a:ln>
          </p:spPr>
        </p:sp>
        <p:sp>
          <p:nvSpPr>
            <p:cNvPr id="101450" name="Text Box 28"/>
            <p:cNvSpPr txBox="1"/>
            <p:nvPr/>
          </p:nvSpPr>
          <p:spPr>
            <a:xfrm>
              <a:off x="786" y="2798"/>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101451" name="Text Box 29"/>
            <p:cNvSpPr txBox="1"/>
            <p:nvPr/>
          </p:nvSpPr>
          <p:spPr>
            <a:xfrm>
              <a:off x="786" y="2175"/>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01</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101452" name="Text Box 30"/>
            <p:cNvSpPr txBox="1"/>
            <p:nvPr/>
          </p:nvSpPr>
          <p:spPr>
            <a:xfrm>
              <a:off x="788" y="1579"/>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10</a:t>
              </a:r>
              <a:endParaRPr lang="en-US" altLang="zh-CN" sz="1800" dirty="0">
                <a:solidFill>
                  <a:srgbClr val="FF0000"/>
                </a:solidFill>
                <a:latin typeface="Times New Roman" panose="02020603050405020304" pitchFamily="18" charset="0"/>
                <a:ea typeface="宋体" panose="02010600030101010101" pitchFamily="2" charset="-122"/>
              </a:endParaRPr>
            </a:p>
          </p:txBody>
        </p:sp>
        <p:sp>
          <p:nvSpPr>
            <p:cNvPr id="101453" name="Text Box 31"/>
            <p:cNvSpPr txBox="1"/>
            <p:nvPr/>
          </p:nvSpPr>
          <p:spPr>
            <a:xfrm>
              <a:off x="790" y="947"/>
              <a:ext cx="26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FF0000"/>
                  </a:solidFill>
                  <a:latin typeface="Times New Roman" panose="02020603050405020304" pitchFamily="18" charset="0"/>
                  <a:ea typeface="宋体" panose="02010600030101010101" pitchFamily="2" charset="-122"/>
                </a:rPr>
                <a:t>11</a:t>
              </a:r>
              <a:endParaRPr lang="en-US" altLang="zh-CN" sz="1800" dirty="0">
                <a:solidFill>
                  <a:srgbClr val="FF0000"/>
                </a:solidFill>
                <a:latin typeface="Times New Roman" panose="02020603050405020304" pitchFamily="18" charset="0"/>
                <a:ea typeface="宋体" panose="02010600030101010101" pitchFamily="2" charset="-122"/>
              </a:endParaRPr>
            </a:p>
          </p:txBody>
        </p:sp>
      </p:grpSp>
      <p:sp>
        <p:nvSpPr>
          <p:cNvPr id="672800" name="AutoShape 32"/>
          <p:cNvSpPr/>
          <p:nvPr/>
        </p:nvSpPr>
        <p:spPr>
          <a:xfrm>
            <a:off x="2095500" y="453072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72801" name="AutoShape 33"/>
          <p:cNvSpPr/>
          <p:nvPr/>
        </p:nvSpPr>
        <p:spPr>
          <a:xfrm>
            <a:off x="2589213" y="3617913"/>
            <a:ext cx="161925" cy="147637"/>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72802" name="AutoShape 34"/>
          <p:cNvSpPr/>
          <p:nvPr/>
        </p:nvSpPr>
        <p:spPr>
          <a:xfrm>
            <a:off x="3575050" y="265112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72803" name="AutoShape 35"/>
          <p:cNvSpPr/>
          <p:nvPr/>
        </p:nvSpPr>
        <p:spPr>
          <a:xfrm>
            <a:off x="4357688" y="1539875"/>
            <a:ext cx="161925" cy="147638"/>
          </a:xfrm>
          <a:prstGeom prst="flowChartConnector">
            <a:avLst/>
          </a:prstGeom>
          <a:solidFill>
            <a:srgbClr val="FF00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672804" name="Line 36"/>
          <p:cNvSpPr/>
          <p:nvPr/>
        </p:nvSpPr>
        <p:spPr>
          <a:xfrm flipV="1">
            <a:off x="1681163" y="1341438"/>
            <a:ext cx="3746500" cy="3746500"/>
          </a:xfrm>
          <a:prstGeom prst="line">
            <a:avLst/>
          </a:prstGeom>
          <a:ln w="25400" cap="flat" cmpd="sng">
            <a:solidFill>
              <a:srgbClr val="000000"/>
            </a:solidFill>
            <a:prstDash val="sysDot"/>
            <a:headEnd type="none" w="med" len="med"/>
            <a:tailEnd type="none" w="med" len="med"/>
          </a:ln>
        </p:spPr>
      </p:sp>
      <p:sp>
        <p:nvSpPr>
          <p:cNvPr id="672805" name="Line 37"/>
          <p:cNvSpPr/>
          <p:nvPr/>
        </p:nvSpPr>
        <p:spPr>
          <a:xfrm>
            <a:off x="2182813" y="4616450"/>
            <a:ext cx="487362" cy="0"/>
          </a:xfrm>
          <a:prstGeom prst="line">
            <a:avLst/>
          </a:prstGeom>
          <a:ln w="25400" cap="flat" cmpd="sng">
            <a:solidFill>
              <a:srgbClr val="000000"/>
            </a:solidFill>
            <a:prstDash val="solid"/>
            <a:headEnd type="none" w="med" len="med"/>
            <a:tailEnd type="none" w="med" len="med"/>
          </a:ln>
        </p:spPr>
      </p:sp>
      <p:sp>
        <p:nvSpPr>
          <p:cNvPr id="672806" name="Line 38"/>
          <p:cNvSpPr/>
          <p:nvPr/>
        </p:nvSpPr>
        <p:spPr>
          <a:xfrm flipV="1">
            <a:off x="2595563" y="3662363"/>
            <a:ext cx="1016000" cy="28575"/>
          </a:xfrm>
          <a:prstGeom prst="line">
            <a:avLst/>
          </a:prstGeom>
          <a:ln w="25400" cap="flat" cmpd="sng">
            <a:solidFill>
              <a:srgbClr val="000000"/>
            </a:solidFill>
            <a:prstDash val="solid"/>
            <a:headEnd type="none" w="med" len="med"/>
            <a:tailEnd type="none" w="med" len="med"/>
          </a:ln>
        </p:spPr>
      </p:sp>
      <p:sp>
        <p:nvSpPr>
          <p:cNvPr id="672807" name="Line 39"/>
          <p:cNvSpPr/>
          <p:nvPr/>
        </p:nvSpPr>
        <p:spPr>
          <a:xfrm>
            <a:off x="3662363" y="2708275"/>
            <a:ext cx="812800" cy="0"/>
          </a:xfrm>
          <a:prstGeom prst="line">
            <a:avLst/>
          </a:prstGeom>
          <a:ln w="25400" cap="flat" cmpd="sng">
            <a:solidFill>
              <a:srgbClr val="000000"/>
            </a:solidFill>
            <a:prstDash val="solid"/>
            <a:headEnd type="none" w="med" len="med"/>
            <a:tailEnd type="none" w="med" len="med"/>
          </a:ln>
        </p:spPr>
      </p:sp>
      <p:sp>
        <p:nvSpPr>
          <p:cNvPr id="672808" name="Line 40"/>
          <p:cNvSpPr/>
          <p:nvPr/>
        </p:nvSpPr>
        <p:spPr>
          <a:xfrm>
            <a:off x="4429125" y="1639888"/>
            <a:ext cx="1490663" cy="0"/>
          </a:xfrm>
          <a:prstGeom prst="line">
            <a:avLst/>
          </a:prstGeom>
          <a:ln w="25400" cap="flat" cmpd="sng">
            <a:solidFill>
              <a:srgbClr val="000000"/>
            </a:solidFill>
            <a:prstDash val="solid"/>
            <a:headEnd type="none" w="med" len="med"/>
            <a:tailEnd type="none" w="med" len="med"/>
          </a:ln>
        </p:spPr>
      </p:sp>
      <p:sp>
        <p:nvSpPr>
          <p:cNvPr id="672809" name="Line 41"/>
          <p:cNvSpPr/>
          <p:nvPr/>
        </p:nvSpPr>
        <p:spPr>
          <a:xfrm>
            <a:off x="2681288" y="3673475"/>
            <a:ext cx="0" cy="973138"/>
          </a:xfrm>
          <a:prstGeom prst="line">
            <a:avLst/>
          </a:prstGeom>
          <a:ln w="25400" cap="flat" cmpd="sng">
            <a:solidFill>
              <a:srgbClr val="000000"/>
            </a:solidFill>
            <a:prstDash val="dash"/>
            <a:headEnd type="none" w="med" len="med"/>
            <a:tailEnd type="none" w="med" len="med"/>
          </a:ln>
        </p:spPr>
      </p:sp>
      <p:sp>
        <p:nvSpPr>
          <p:cNvPr id="672810" name="Line 42"/>
          <p:cNvSpPr/>
          <p:nvPr/>
        </p:nvSpPr>
        <p:spPr>
          <a:xfrm>
            <a:off x="3641725" y="2719388"/>
            <a:ext cx="0" cy="973137"/>
          </a:xfrm>
          <a:prstGeom prst="line">
            <a:avLst/>
          </a:prstGeom>
          <a:ln w="25400" cap="flat" cmpd="sng">
            <a:solidFill>
              <a:srgbClr val="000000"/>
            </a:solidFill>
            <a:prstDash val="dash"/>
            <a:headEnd type="none" w="med" len="med"/>
            <a:tailEnd type="none" w="med" len="med"/>
          </a:ln>
        </p:spPr>
      </p:sp>
      <p:sp>
        <p:nvSpPr>
          <p:cNvPr id="672811" name="Line 43"/>
          <p:cNvSpPr/>
          <p:nvPr/>
        </p:nvSpPr>
        <p:spPr>
          <a:xfrm>
            <a:off x="4452938" y="1649413"/>
            <a:ext cx="14287" cy="1092200"/>
          </a:xfrm>
          <a:prstGeom prst="line">
            <a:avLst/>
          </a:prstGeom>
          <a:ln w="25400" cap="flat" cmpd="sng">
            <a:solidFill>
              <a:srgbClr val="000000"/>
            </a:solidFill>
            <a:prstDash val="dash"/>
            <a:headEnd type="none" w="med" len="med"/>
            <a:tailEnd type="none" w="med" len="med"/>
          </a:ln>
        </p:spPr>
      </p:sp>
      <p:sp>
        <p:nvSpPr>
          <p:cNvPr id="101392" name="Text Box 45"/>
          <p:cNvSpPr txBox="1"/>
          <p:nvPr/>
        </p:nvSpPr>
        <p:spPr>
          <a:xfrm>
            <a:off x="5614988" y="1784350"/>
            <a:ext cx="20891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r>
              <a:rPr lang="en-US" altLang="zh-CN" sz="1800" dirty="0">
                <a:solidFill>
                  <a:srgbClr val="000000"/>
                </a:solidFill>
                <a:latin typeface="Times New Roman" panose="02020603050405020304" pitchFamily="18" charset="0"/>
                <a:ea typeface="宋体" panose="02010600030101010101" pitchFamily="2" charset="-122"/>
              </a:rPr>
              <a:t>ROM</a:t>
            </a:r>
            <a:r>
              <a:rPr lang="zh-CN" altLang="en-US" sz="1800" dirty="0">
                <a:solidFill>
                  <a:srgbClr val="000000"/>
                </a:solidFill>
                <a:latin typeface="Times New Roman" panose="02020603050405020304" pitchFamily="18" charset="0"/>
                <a:ea typeface="宋体" panose="02010600030101010101" pitchFamily="2" charset="-122"/>
              </a:rPr>
              <a:t>表，</a:t>
            </a:r>
            <a:r>
              <a:rPr lang="en-US" altLang="zh-CN" sz="1800" dirty="0">
                <a:solidFill>
                  <a:srgbClr val="000000"/>
                </a:solidFill>
                <a:latin typeface="Times New Roman" panose="02020603050405020304" pitchFamily="18" charset="0"/>
                <a:ea typeface="宋体" panose="02010600030101010101" pitchFamily="2" charset="-122"/>
              </a:rPr>
              <a:t>k=3</a:t>
            </a:r>
            <a:endParaRPr lang="en-US" altLang="zh-CN" sz="1800" dirty="0">
              <a:solidFill>
                <a:srgbClr val="000000"/>
              </a:solidFill>
              <a:latin typeface="Times New Roman" panose="02020603050405020304" pitchFamily="18" charset="0"/>
              <a:ea typeface="宋体" panose="02010600030101010101" pitchFamily="2" charset="-122"/>
            </a:endParaRPr>
          </a:p>
        </p:txBody>
      </p:sp>
      <p:graphicFrame>
        <p:nvGraphicFramePr>
          <p:cNvPr id="672941" name="Group 173"/>
          <p:cNvGraphicFramePr>
            <a:graphicFrameLocks noGrp="1"/>
          </p:cNvGraphicFramePr>
          <p:nvPr>
            <p:ph sz="half" idx="1"/>
            <p:custDataLst>
              <p:tags r:id="rId1"/>
            </p:custDataLst>
          </p:nvPr>
        </p:nvGraphicFramePr>
        <p:xfrm>
          <a:off x="5075238" y="2179638"/>
          <a:ext cx="3640138" cy="2422527"/>
        </p:xfrm>
        <a:graphic>
          <a:graphicData uri="http://schemas.openxmlformats.org/drawingml/2006/table">
            <a:tbl>
              <a:tblPr/>
              <a:tblGrid>
                <a:gridCol w="909637"/>
                <a:gridCol w="911225"/>
                <a:gridCol w="909638"/>
                <a:gridCol w="909637"/>
              </a:tblGrid>
              <a:tr h="484188">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地址</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内容</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地址</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内容</a:t>
                      </a:r>
                      <a:endParaRPr kumimoji="0" lang="zh-CN" altLang="en-US"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484188">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000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001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5775">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010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011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4188">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101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4188">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110</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111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a:spcBef>
                          <a:spcPct val="20000"/>
                        </a:spcBef>
                        <a:buClr>
                          <a:schemeClr val="tx1"/>
                        </a:buClr>
                        <a:buFont typeface="Wingdings" panose="05000000000000000000" pitchFamily="2" charset="2"/>
                        <a:defRPr sz="2400" b="1">
                          <a:solidFill>
                            <a:schemeClr val="accent1"/>
                          </a:solidFill>
                          <a:latin typeface="隶书" panose="02010509060101010101" pitchFamily="49" charset="-122"/>
                          <a:ea typeface="隶书" panose="02010509060101010101"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342900" marR="0" lvl="0" indent="-342900" algn="ctr" defTabSz="914400" rtl="0" eaLnBrk="1" fontAlgn="b"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000000"/>
                          </a:solidFill>
                          <a:effectLst/>
                          <a:latin typeface="宋体" panose="02010600030101010101" pitchFamily="2" charset="-122"/>
                          <a:ea typeface="宋体" panose="02010600030101010101" pitchFamily="2" charset="-122"/>
                        </a:rPr>
                        <a:t>11</a:t>
                      </a:r>
                      <a:endParaRPr kumimoji="0" lang="en-US" altLang="zh-CN" sz="1800" b="1" i="0" u="none" strike="noStrike" cap="none" normalizeH="0" baseline="0">
                        <a:ln>
                          <a:noFill/>
                        </a:ln>
                        <a:solidFill>
                          <a:srgbClr val="000000"/>
                        </a:solidFill>
                        <a:effectLst/>
                        <a:latin typeface="Arial" panose="020B0604020202020204" pitchFamily="34" charset="0"/>
                        <a:ea typeface="隶书" panose="02010509060101010101" pitchFamily="49" charset="-122"/>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1425" name="Rectangle 2"/>
          <p:cNvSpPr>
            <a:spLocks noGrp="1"/>
          </p:cNvSpPr>
          <p:nvPr>
            <p:ph type="title"/>
          </p:nvPr>
        </p:nvSpPr>
        <p:spPr>
          <a:xfrm>
            <a:off x="590550" y="142875"/>
            <a:ext cx="8377238" cy="609600"/>
          </a:xfrm>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r>
              <a:rPr lang="en-US" altLang="zh-CN" sz="2800" dirty="0">
                <a:solidFill>
                  <a:srgbClr val="000000"/>
                </a:solidFill>
                <a:latin typeface="Times New Roman" panose="02020603050405020304" pitchFamily="18" charset="0"/>
                <a:ea typeface="楷体_GB2312" pitchFamily="49" charset="-122"/>
              </a:rPr>
              <a:t>——</a:t>
            </a:r>
            <a:r>
              <a:rPr lang="zh-CN" altLang="en-US" sz="2800" dirty="0">
                <a:solidFill>
                  <a:srgbClr val="FF0000"/>
                </a:solidFill>
                <a:latin typeface="Times New Roman" panose="02020603050405020304" pitchFamily="18" charset="0"/>
                <a:ea typeface="楷体_GB2312" pitchFamily="49" charset="-122"/>
              </a:rPr>
              <a:t>查表舍入法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672804"/>
                                        </p:tgtEl>
                                        <p:attrNameLst>
                                          <p:attrName>style.visibility</p:attrName>
                                        </p:attrNameLst>
                                      </p:cBhvr>
                                      <p:to>
                                        <p:strVal val="visible"/>
                                      </p:to>
                                    </p:set>
                                    <p:anim calcmode="lin" valueType="num">
                                      <p:cBhvr>
                                        <p:cTn id="7" dur="500" fill="hold"/>
                                        <p:tgtEl>
                                          <p:spTgt spid="672804"/>
                                        </p:tgtEl>
                                        <p:attrNameLst>
                                          <p:attrName>ppt_w</p:attrName>
                                        </p:attrNameLst>
                                      </p:cBhvr>
                                      <p:tavLst>
                                        <p:tav tm="0">
                                          <p:val>
                                            <p:strVal val="2/3*#ppt_w"/>
                                          </p:val>
                                        </p:tav>
                                        <p:tav tm="100000">
                                          <p:val>
                                            <p:strVal val="#ppt_w"/>
                                          </p:val>
                                        </p:tav>
                                      </p:tavLst>
                                    </p:anim>
                                    <p:anim calcmode="lin" valueType="num">
                                      <p:cBhvr>
                                        <p:cTn id="8" dur="500" fill="hold"/>
                                        <p:tgtEl>
                                          <p:spTgt spid="672804"/>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72800"/>
                                        </p:tgtEl>
                                        <p:attrNameLst>
                                          <p:attrName>style.visibility</p:attrName>
                                        </p:attrNameLst>
                                      </p:cBhvr>
                                      <p:to>
                                        <p:strVal val="visible"/>
                                      </p:to>
                                    </p:set>
                                    <p:animEffect transition="in" filter="blinds(horizontal)">
                                      <p:cBhvr>
                                        <p:cTn id="13" dur="500"/>
                                        <p:tgtEl>
                                          <p:spTgt spid="67280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72805"/>
                                        </p:tgtEl>
                                        <p:attrNameLst>
                                          <p:attrName>style.visibility</p:attrName>
                                        </p:attrNameLst>
                                      </p:cBhvr>
                                      <p:to>
                                        <p:strVal val="visible"/>
                                      </p:to>
                                    </p:set>
                                    <p:animEffect transition="in" filter="wipe(left)">
                                      <p:cBhvr>
                                        <p:cTn id="18" dur="5000"/>
                                        <p:tgtEl>
                                          <p:spTgt spid="67280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72801"/>
                                        </p:tgtEl>
                                        <p:attrNameLst>
                                          <p:attrName>style.visibility</p:attrName>
                                        </p:attrNameLst>
                                      </p:cBhvr>
                                      <p:to>
                                        <p:strVal val="visible"/>
                                      </p:to>
                                    </p:set>
                                    <p:animEffect transition="in" filter="blinds(horizontal)">
                                      <p:cBhvr>
                                        <p:cTn id="23" dur="500"/>
                                        <p:tgtEl>
                                          <p:spTgt spid="67280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72806"/>
                                        </p:tgtEl>
                                        <p:attrNameLst>
                                          <p:attrName>style.visibility</p:attrName>
                                        </p:attrNameLst>
                                      </p:cBhvr>
                                      <p:to>
                                        <p:strVal val="visible"/>
                                      </p:to>
                                    </p:set>
                                    <p:animEffect transition="in" filter="wipe(left)">
                                      <p:cBhvr>
                                        <p:cTn id="28" dur="5000"/>
                                        <p:tgtEl>
                                          <p:spTgt spid="67280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72802"/>
                                        </p:tgtEl>
                                        <p:attrNameLst>
                                          <p:attrName>style.visibility</p:attrName>
                                        </p:attrNameLst>
                                      </p:cBhvr>
                                      <p:to>
                                        <p:strVal val="visible"/>
                                      </p:to>
                                    </p:set>
                                    <p:animEffect transition="in" filter="blinds(horizontal)">
                                      <p:cBhvr>
                                        <p:cTn id="33" dur="500"/>
                                        <p:tgtEl>
                                          <p:spTgt spid="67280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72807"/>
                                        </p:tgtEl>
                                        <p:attrNameLst>
                                          <p:attrName>style.visibility</p:attrName>
                                        </p:attrNameLst>
                                      </p:cBhvr>
                                      <p:to>
                                        <p:strVal val="visible"/>
                                      </p:to>
                                    </p:set>
                                    <p:animEffect transition="in" filter="wipe(left)">
                                      <p:cBhvr>
                                        <p:cTn id="38" dur="5000"/>
                                        <p:tgtEl>
                                          <p:spTgt spid="67280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72803"/>
                                        </p:tgtEl>
                                        <p:attrNameLst>
                                          <p:attrName>style.visibility</p:attrName>
                                        </p:attrNameLst>
                                      </p:cBhvr>
                                      <p:to>
                                        <p:strVal val="visible"/>
                                      </p:to>
                                    </p:set>
                                    <p:animEffect transition="in" filter="blinds(horizontal)">
                                      <p:cBhvr>
                                        <p:cTn id="43" dur="500"/>
                                        <p:tgtEl>
                                          <p:spTgt spid="67280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672808"/>
                                        </p:tgtEl>
                                        <p:attrNameLst>
                                          <p:attrName>style.visibility</p:attrName>
                                        </p:attrNameLst>
                                      </p:cBhvr>
                                      <p:to>
                                        <p:strVal val="visible"/>
                                      </p:to>
                                    </p:set>
                                    <p:animEffect transition="in" filter="wipe(left)">
                                      <p:cBhvr>
                                        <p:cTn id="48" dur="5000"/>
                                        <p:tgtEl>
                                          <p:spTgt spid="67280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72809"/>
                                        </p:tgtEl>
                                        <p:attrNameLst>
                                          <p:attrName>style.visibility</p:attrName>
                                        </p:attrNameLst>
                                      </p:cBhvr>
                                      <p:to>
                                        <p:strVal val="visible"/>
                                      </p:to>
                                    </p:set>
                                    <p:animEffect transition="in" filter="wipe(up)">
                                      <p:cBhvr>
                                        <p:cTn id="53" dur="500"/>
                                        <p:tgtEl>
                                          <p:spTgt spid="672809"/>
                                        </p:tgtEl>
                                      </p:cBhvr>
                                    </p:animEffect>
                                  </p:childTnLst>
                                </p:cTn>
                              </p:par>
                              <p:par>
                                <p:cTn id="54" presetID="22" presetClass="entr" presetSubtype="1" fill="hold" nodeType="withEffect">
                                  <p:stCondLst>
                                    <p:cond delay="0"/>
                                  </p:stCondLst>
                                  <p:childTnLst>
                                    <p:set>
                                      <p:cBhvr>
                                        <p:cTn id="55" dur="1" fill="hold">
                                          <p:stCondLst>
                                            <p:cond delay="0"/>
                                          </p:stCondLst>
                                        </p:cTn>
                                        <p:tgtEl>
                                          <p:spTgt spid="672810"/>
                                        </p:tgtEl>
                                        <p:attrNameLst>
                                          <p:attrName>style.visibility</p:attrName>
                                        </p:attrNameLst>
                                      </p:cBhvr>
                                      <p:to>
                                        <p:strVal val="visible"/>
                                      </p:to>
                                    </p:set>
                                    <p:animEffect transition="in" filter="wipe(up)">
                                      <p:cBhvr>
                                        <p:cTn id="56" dur="500"/>
                                        <p:tgtEl>
                                          <p:spTgt spid="672810"/>
                                        </p:tgtEl>
                                      </p:cBhvr>
                                    </p:animEffect>
                                  </p:childTnLst>
                                </p:cTn>
                              </p:par>
                              <p:par>
                                <p:cTn id="57" presetID="22" presetClass="entr" presetSubtype="1" fill="hold" nodeType="withEffect">
                                  <p:stCondLst>
                                    <p:cond delay="0"/>
                                  </p:stCondLst>
                                  <p:childTnLst>
                                    <p:set>
                                      <p:cBhvr>
                                        <p:cTn id="58" dur="1" fill="hold">
                                          <p:stCondLst>
                                            <p:cond delay="0"/>
                                          </p:stCondLst>
                                        </p:cTn>
                                        <p:tgtEl>
                                          <p:spTgt spid="672811"/>
                                        </p:tgtEl>
                                        <p:attrNameLst>
                                          <p:attrName>style.visibility</p:attrName>
                                        </p:attrNameLst>
                                      </p:cBhvr>
                                      <p:to>
                                        <p:strVal val="visible"/>
                                      </p:to>
                                    </p:set>
                                    <p:animEffect transition="in" filter="wipe(up)">
                                      <p:cBhvr>
                                        <p:cTn id="59" dur="500"/>
                                        <p:tgtEl>
                                          <p:spTgt spid="672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查表舍入法</a:t>
            </a:r>
            <a:endParaRPr lang="zh-CN" altLang="en-US" dirty="0">
              <a:latin typeface="楷体_GB2312" pitchFamily="49" charset="-122"/>
              <a:ea typeface="楷体_GB2312" pitchFamily="49" charset="-122"/>
            </a:endParaRPr>
          </a:p>
          <a:p>
            <a:pPr lvl="1" eaLnBrk="1" hangingPunct="1"/>
            <a:r>
              <a:rPr lang="zh-CN" altLang="en-US" b="1" dirty="0">
                <a:solidFill>
                  <a:srgbClr val="FF0000"/>
                </a:solidFill>
                <a:latin typeface="楷体_GB2312" pitchFamily="49" charset="-122"/>
                <a:ea typeface="楷体_GB2312" pitchFamily="49" charset="-122"/>
              </a:rPr>
              <a:t>优点</a:t>
            </a:r>
            <a:endParaRPr lang="zh-CN" altLang="en-US" b="1" dirty="0">
              <a:solidFill>
                <a:srgbClr val="FF0000"/>
              </a:solidFill>
              <a:latin typeface="楷体_GB2312" pitchFamily="49" charset="-122"/>
              <a:ea typeface="楷体_GB2312" pitchFamily="49" charset="-122"/>
            </a:endParaRPr>
          </a:p>
          <a:p>
            <a:pPr lvl="2" eaLnBrk="1" hangingPunct="1"/>
            <a:r>
              <a:rPr lang="en-US" altLang="zh-CN" b="1" dirty="0">
                <a:latin typeface="楷体_GB2312" pitchFamily="49" charset="-122"/>
                <a:ea typeface="楷体_GB2312" pitchFamily="49" charset="-122"/>
              </a:rPr>
              <a:t>ROM</a:t>
            </a:r>
            <a:r>
              <a:rPr lang="zh-CN" altLang="en-US" b="1" dirty="0">
                <a:latin typeface="楷体_GB2312" pitchFamily="49" charset="-122"/>
                <a:ea typeface="楷体_GB2312" pitchFamily="49" charset="-122"/>
              </a:rPr>
              <a:t>法速度较快，平均误差可调到</a:t>
            </a:r>
            <a:r>
              <a:rPr lang="en-US" altLang="zh-CN" b="1" dirty="0">
                <a:latin typeface="楷体_GB2312" pitchFamily="49" charset="-122"/>
                <a:ea typeface="楷体_GB2312" pitchFamily="49" charset="-122"/>
              </a:rPr>
              <a:t>0</a:t>
            </a:r>
            <a:endParaRPr lang="en-US" altLang="zh-CN" b="1" dirty="0">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避免再次右规操作</a:t>
            </a:r>
            <a:endParaRPr lang="zh-CN" altLang="en-US" b="1" dirty="0">
              <a:latin typeface="楷体_GB2312" pitchFamily="49" charset="-122"/>
              <a:ea typeface="楷体_GB2312" pitchFamily="49" charset="-122"/>
            </a:endParaRPr>
          </a:p>
          <a:p>
            <a:pPr lvl="1" eaLnBrk="1" hangingPunct="1"/>
            <a:r>
              <a:rPr lang="zh-CN" altLang="en-US" b="1" dirty="0">
                <a:solidFill>
                  <a:srgbClr val="FF0000"/>
                </a:solidFill>
                <a:latin typeface="楷体_GB2312" pitchFamily="49" charset="-122"/>
                <a:ea typeface="楷体_GB2312" pitchFamily="49" charset="-122"/>
              </a:rPr>
              <a:t>缺点</a:t>
            </a:r>
            <a:endParaRPr lang="zh-CN" altLang="en-US" b="1" dirty="0">
              <a:solidFill>
                <a:srgbClr val="FF0000"/>
              </a:solidFill>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需要硬件配合</a:t>
            </a:r>
            <a:endParaRPr lang="zh-CN" altLang="en-US" b="1" dirty="0">
              <a:latin typeface="楷体_GB2312" pitchFamily="49" charset="-122"/>
              <a:ea typeface="楷体_GB2312" pitchFamily="49" charset="-122"/>
            </a:endParaRPr>
          </a:p>
          <a:p>
            <a:pPr eaLnBrk="1" hangingPunct="1"/>
            <a:endParaRPr lang="zh-CN" altLang="en-US" dirty="0"/>
          </a:p>
        </p:txBody>
      </p:sp>
      <p:sp>
        <p:nvSpPr>
          <p:cNvPr id="102403"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2.1.4 </a:t>
            </a:r>
            <a:r>
              <a:rPr lang="zh-CN" altLang="en-US" sz="2800" dirty="0">
                <a:solidFill>
                  <a:srgbClr val="000000"/>
                </a:solidFill>
                <a:latin typeface="Times New Roman" panose="02020603050405020304" pitchFamily="18" charset="0"/>
                <a:ea typeface="楷体_GB2312" pitchFamily="49" charset="-122"/>
              </a:rPr>
              <a:t>浮点数尾数基值大小和下溢处理方法的选择</a:t>
            </a:r>
            <a:endParaRPr lang="zh-CN" altLang="en-US" sz="2800" dirty="0">
              <a:latin typeface="Times New Roman" panose="02020603050405020304" pitchFamily="18" charset="0"/>
              <a:ea typeface="楷体_GB2312"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Rectangle 3"/>
          <p:cNvSpPr>
            <a:spLocks noGrp="1"/>
          </p:cNvSpPr>
          <p:nvPr>
            <p:ph type="body" sz="half" idx="1" hasCustomPrompt="1"/>
          </p:nvPr>
        </p:nvSpPr>
        <p:spPr>
          <a:xfrm>
            <a:off x="328613" y="1411288"/>
            <a:ext cx="3709987" cy="3084512"/>
          </a:xfrm>
        </p:spPr>
        <p:txBody>
          <a:bodyPr vert="horz" wrap="square" lIns="91440" tIns="45720" rIns="91440" bIns="45720" anchor="t" anchorCtr="0"/>
          <a:p>
            <a:pPr algn="just" eaLnBrk="1" hangingPunct="1">
              <a:buClr>
                <a:schemeClr val="tx1"/>
              </a:buClr>
              <a:buSzTx/>
              <a:buFont typeface="Wingdings" panose="05000000000000000000" pitchFamily="2" charset="2"/>
            </a:pPr>
            <a:r>
              <a:rPr lang="zh-CN" altLang="en-US" sz="2400" dirty="0">
                <a:solidFill>
                  <a:srgbClr val="000000"/>
                </a:solidFill>
                <a:latin typeface="楷体_GB2312"/>
                <a:ea typeface="楷体_GB2312"/>
              </a:rPr>
              <a:t>由</a:t>
            </a:r>
            <a:r>
              <a:rPr lang="en-US" altLang="zh-CN" sz="2400" dirty="0">
                <a:solidFill>
                  <a:srgbClr val="000000"/>
                </a:solidFill>
                <a:latin typeface="楷体_GB2312"/>
                <a:ea typeface="楷体_GB2312"/>
              </a:rPr>
              <a:t>4</a:t>
            </a:r>
            <a:r>
              <a:rPr lang="zh-CN" altLang="en-US" sz="2400" dirty="0">
                <a:solidFill>
                  <a:srgbClr val="000000"/>
                </a:solidFill>
                <a:latin typeface="楷体_GB2312"/>
                <a:ea typeface="楷体_GB2312"/>
              </a:rPr>
              <a:t>位数（其中最低位为下溢处理的附加位）经</a:t>
            </a:r>
            <a:r>
              <a:rPr lang="en-US" altLang="zh-CN" sz="2400" dirty="0">
                <a:solidFill>
                  <a:srgbClr val="000000"/>
                </a:solidFill>
                <a:latin typeface="楷体_GB2312"/>
                <a:ea typeface="楷体_GB2312"/>
              </a:rPr>
              <a:t>ROM</a:t>
            </a:r>
            <a:r>
              <a:rPr lang="zh-CN" altLang="en-US" sz="2400" dirty="0">
                <a:solidFill>
                  <a:srgbClr val="000000"/>
                </a:solidFill>
                <a:latin typeface="楷体_GB2312"/>
                <a:ea typeface="楷体_GB2312"/>
              </a:rPr>
              <a:t>查表舍入法，下溢处理成三位结果，设计使下溢处理平均误差接近于</a:t>
            </a:r>
            <a:r>
              <a:rPr lang="en-US" altLang="zh-CN" sz="2400" dirty="0">
                <a:solidFill>
                  <a:srgbClr val="000000"/>
                </a:solidFill>
                <a:latin typeface="楷体_GB2312"/>
                <a:ea typeface="楷体_GB2312"/>
              </a:rPr>
              <a:t>0</a:t>
            </a:r>
            <a:r>
              <a:rPr lang="zh-CN" altLang="en-US" sz="2400" dirty="0">
                <a:solidFill>
                  <a:srgbClr val="000000"/>
                </a:solidFill>
                <a:latin typeface="楷体_GB2312"/>
                <a:ea typeface="楷体_GB2312"/>
              </a:rPr>
              <a:t>的</a:t>
            </a:r>
            <a:r>
              <a:rPr lang="en-US" altLang="zh-CN" sz="2400" dirty="0">
                <a:solidFill>
                  <a:srgbClr val="000000"/>
                </a:solidFill>
                <a:latin typeface="楷体_GB2312"/>
                <a:ea typeface="楷体_GB2312"/>
              </a:rPr>
              <a:t>ROM</a:t>
            </a:r>
            <a:r>
              <a:rPr lang="zh-CN" altLang="en-US" sz="2400" dirty="0">
                <a:solidFill>
                  <a:srgbClr val="000000"/>
                </a:solidFill>
                <a:latin typeface="楷体_GB2312"/>
                <a:ea typeface="楷体_GB2312"/>
              </a:rPr>
              <a:t>表列出</a:t>
            </a:r>
            <a:r>
              <a:rPr lang="en-US" altLang="zh-CN" sz="2400" dirty="0">
                <a:solidFill>
                  <a:srgbClr val="000000"/>
                </a:solidFill>
                <a:latin typeface="楷体_GB2312"/>
                <a:ea typeface="楷体_GB2312"/>
              </a:rPr>
              <a:t>ROM</a:t>
            </a:r>
            <a:r>
              <a:rPr lang="zh-CN" altLang="en-US" sz="2400" dirty="0">
                <a:solidFill>
                  <a:srgbClr val="000000"/>
                </a:solidFill>
                <a:latin typeface="楷体_GB2312"/>
                <a:ea typeface="楷体_GB2312"/>
              </a:rPr>
              <a:t>编码表的地址与内容的对应关系。</a:t>
            </a:r>
            <a:endParaRPr lang="zh-CN" altLang="en-US" sz="2400" dirty="0">
              <a:solidFill>
                <a:srgbClr val="000000"/>
              </a:solidFill>
              <a:latin typeface="楷体_GB2312"/>
              <a:ea typeface="楷体_GB2312"/>
            </a:endParaRPr>
          </a:p>
        </p:txBody>
      </p:sp>
      <p:sp>
        <p:nvSpPr>
          <p:cNvPr id="116739" name="Rectangle 2"/>
          <p:cNvSpPr>
            <a:spLocks noGrp="1"/>
          </p:cNvSpPr>
          <p:nvPr>
            <p:ph type="title"/>
          </p:nvPr>
        </p:nvSpPr>
        <p:spPr>
          <a:xfrm>
            <a:off x="590550" y="142875"/>
            <a:ext cx="8377238" cy="609600"/>
          </a:xfrm>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a:rPr>
              <a:t>2.1.5 </a:t>
            </a:r>
            <a:r>
              <a:rPr lang="zh-CN" altLang="en-US" sz="2800" dirty="0">
                <a:solidFill>
                  <a:srgbClr val="000000"/>
                </a:solidFill>
                <a:latin typeface="Times New Roman" panose="02020603050405020304" pitchFamily="18" charset="0"/>
                <a:ea typeface="楷体_GB2312"/>
              </a:rPr>
              <a:t>浮点数尾数的下溢处理方法</a:t>
            </a:r>
            <a:r>
              <a:rPr lang="en-US" altLang="zh-CN" sz="2800" dirty="0">
                <a:solidFill>
                  <a:srgbClr val="000000"/>
                </a:solidFill>
                <a:latin typeface="Times New Roman" panose="02020603050405020304" pitchFamily="18" charset="0"/>
                <a:ea typeface="楷体_GB2312"/>
              </a:rPr>
              <a:t>——</a:t>
            </a:r>
            <a:r>
              <a:rPr lang="zh-CN" altLang="en-US" sz="2800" dirty="0">
                <a:solidFill>
                  <a:srgbClr val="FF0000"/>
                </a:solidFill>
                <a:latin typeface="Times New Roman" panose="02020603050405020304" pitchFamily="18" charset="0"/>
                <a:ea typeface="楷体_GB2312"/>
              </a:rPr>
              <a:t>查表舍入法</a:t>
            </a:r>
            <a:endParaRPr lang="zh-CN" altLang="en-US" sz="2800" dirty="0">
              <a:solidFill>
                <a:srgbClr val="FF0000"/>
              </a:solidFill>
              <a:latin typeface="Times New Roman" panose="02020603050405020304" pitchFamily="18" charset="0"/>
              <a:ea typeface="楷体_GB2312"/>
            </a:endParaRPr>
          </a:p>
        </p:txBody>
      </p:sp>
      <p:graphicFrame>
        <p:nvGraphicFramePr>
          <p:cNvPr id="3" name="表格 2"/>
          <p:cNvGraphicFramePr>
            <a:graphicFrameLocks noGrp="1"/>
          </p:cNvGraphicFramePr>
          <p:nvPr/>
        </p:nvGraphicFramePr>
        <p:xfrm>
          <a:off x="4470400" y="1022350"/>
          <a:ext cx="4081464" cy="5453063"/>
        </p:xfrm>
        <a:graphic>
          <a:graphicData uri="http://schemas.openxmlformats.org/drawingml/2006/table">
            <a:tbl>
              <a:tblPr firstRow="1" bandRow="1">
                <a:tableStyleId>{5C22544A-7EE6-4342-B048-85BDC9FD1C3A}</a:tableStyleId>
              </a:tblPr>
              <a:tblGrid>
                <a:gridCol w="2040732"/>
                <a:gridCol w="2040732"/>
              </a:tblGrid>
              <a:tr h="474105">
                <a:tc>
                  <a:txBody>
                    <a:bodyPr/>
                    <a:lstStyle/>
                    <a:p>
                      <a:pPr algn="ctr"/>
                      <a:r>
                        <a:rPr lang="zh-CN" altLang="en-US" sz="2000" dirty="0" smtClean="0"/>
                        <a:t>地址</a:t>
                      </a:r>
                      <a:endParaRPr lang="zh-CN" altLang="en-US" sz="2000" dirty="0"/>
                    </a:p>
                  </a:txBody>
                  <a:tcPr marL="91452" marR="91452" marT="45724" marB="45724"/>
                </a:tc>
                <a:tc>
                  <a:txBody>
                    <a:bodyPr/>
                    <a:lstStyle/>
                    <a:p>
                      <a:pPr algn="ctr"/>
                      <a:r>
                        <a:rPr lang="en-US" altLang="zh-CN" sz="2000" dirty="0" smtClean="0"/>
                        <a:t>ROM</a:t>
                      </a:r>
                      <a:r>
                        <a:rPr lang="zh-CN" altLang="en-US" sz="2000" dirty="0" smtClean="0"/>
                        <a:t>表内容</a:t>
                      </a:r>
                      <a:endParaRPr lang="zh-CN" altLang="en-US" sz="2000" dirty="0"/>
                    </a:p>
                  </a:txBody>
                  <a:tcPr marL="91452" marR="91452" marT="45724" marB="45724"/>
                </a:tc>
              </a:tr>
              <a:tr h="4978958">
                <a:tc>
                  <a:txBody>
                    <a:bodyPr/>
                    <a:lstStyle/>
                    <a:p>
                      <a:pPr algn="ctr"/>
                      <a:r>
                        <a:rPr lang="en-US" altLang="zh-CN" sz="2000" dirty="0" smtClean="0">
                          <a:solidFill>
                            <a:srgbClr val="000000"/>
                          </a:solidFill>
                        </a:rPr>
                        <a:t>0 0 0 0</a:t>
                      </a:r>
                      <a:endParaRPr lang="en-US" altLang="zh-CN" sz="2000" dirty="0" smtClean="0">
                        <a:solidFill>
                          <a:srgbClr val="000000"/>
                        </a:solidFill>
                      </a:endParaRPr>
                    </a:p>
                    <a:p>
                      <a:pPr algn="ctr"/>
                      <a:r>
                        <a:rPr lang="en-US" altLang="zh-CN" sz="2000" dirty="0" smtClean="0">
                          <a:solidFill>
                            <a:srgbClr val="000000"/>
                          </a:solidFill>
                        </a:rPr>
                        <a:t>0 0 0 1</a:t>
                      </a:r>
                      <a:endParaRPr lang="en-US" altLang="zh-CN" sz="2000" dirty="0" smtClean="0">
                        <a:solidFill>
                          <a:srgbClr val="000000"/>
                        </a:solidFill>
                      </a:endParaRPr>
                    </a:p>
                    <a:p>
                      <a:pPr algn="ctr"/>
                      <a:r>
                        <a:rPr lang="en-US" altLang="zh-CN" sz="2000" dirty="0" smtClean="0">
                          <a:solidFill>
                            <a:srgbClr val="000000"/>
                          </a:solidFill>
                        </a:rPr>
                        <a:t>0 0 1 0</a:t>
                      </a:r>
                      <a:endParaRPr lang="en-US" altLang="zh-CN" sz="2000" dirty="0" smtClean="0">
                        <a:solidFill>
                          <a:srgbClr val="000000"/>
                        </a:solidFill>
                      </a:endParaRPr>
                    </a:p>
                    <a:p>
                      <a:pPr algn="ctr"/>
                      <a:r>
                        <a:rPr lang="en-US" altLang="zh-CN" sz="2000" dirty="0" smtClean="0">
                          <a:solidFill>
                            <a:srgbClr val="000000"/>
                          </a:solidFill>
                        </a:rPr>
                        <a:t>0 0 1 1</a:t>
                      </a:r>
                      <a:endParaRPr lang="en-US" altLang="zh-CN" sz="2000" dirty="0" smtClean="0">
                        <a:solidFill>
                          <a:srgbClr val="000000"/>
                        </a:solidFill>
                      </a:endParaRPr>
                    </a:p>
                    <a:p>
                      <a:pPr algn="ctr"/>
                      <a:r>
                        <a:rPr lang="en-US" altLang="zh-CN" sz="2000" dirty="0" smtClean="0">
                          <a:solidFill>
                            <a:srgbClr val="000000"/>
                          </a:solidFill>
                        </a:rPr>
                        <a:t>0</a:t>
                      </a:r>
                      <a:r>
                        <a:rPr lang="en-US" altLang="zh-CN" sz="2000" baseline="0" dirty="0" smtClean="0">
                          <a:solidFill>
                            <a:srgbClr val="000000"/>
                          </a:solidFill>
                        </a:rPr>
                        <a:t> 1 0 0</a:t>
                      </a:r>
                      <a:endParaRPr lang="en-US" altLang="zh-CN" sz="2000" baseline="0" dirty="0" smtClean="0">
                        <a:solidFill>
                          <a:srgbClr val="000000"/>
                        </a:solidFill>
                      </a:endParaRPr>
                    </a:p>
                    <a:p>
                      <a:pPr algn="ctr"/>
                      <a:r>
                        <a:rPr lang="en-US" altLang="zh-CN" sz="2000" baseline="0" dirty="0" smtClean="0">
                          <a:solidFill>
                            <a:srgbClr val="000000"/>
                          </a:solidFill>
                        </a:rPr>
                        <a:t>0 1 0 1</a:t>
                      </a:r>
                      <a:endParaRPr lang="en-US" altLang="zh-CN" sz="2000" baseline="0" dirty="0" smtClean="0">
                        <a:solidFill>
                          <a:srgbClr val="000000"/>
                        </a:solidFill>
                      </a:endParaRPr>
                    </a:p>
                    <a:p>
                      <a:pPr algn="ctr"/>
                      <a:r>
                        <a:rPr lang="en-US" altLang="zh-CN" sz="2000" baseline="0" dirty="0" smtClean="0">
                          <a:solidFill>
                            <a:srgbClr val="000000"/>
                          </a:solidFill>
                        </a:rPr>
                        <a:t>0 1 1 0</a:t>
                      </a:r>
                      <a:endParaRPr lang="en-US" altLang="zh-CN" sz="2000" baseline="0" dirty="0" smtClean="0">
                        <a:solidFill>
                          <a:srgbClr val="000000"/>
                        </a:solidFill>
                      </a:endParaRPr>
                    </a:p>
                    <a:p>
                      <a:pPr algn="ctr"/>
                      <a:r>
                        <a:rPr lang="en-US" altLang="zh-CN" sz="2000" baseline="0" dirty="0" smtClean="0">
                          <a:solidFill>
                            <a:srgbClr val="000000"/>
                          </a:solidFill>
                        </a:rPr>
                        <a:t>0 1 1 1</a:t>
                      </a:r>
                      <a:endParaRPr lang="en-US" altLang="zh-CN" sz="2000" baseline="0" dirty="0" smtClean="0">
                        <a:solidFill>
                          <a:srgbClr val="000000"/>
                        </a:solidFill>
                      </a:endParaRPr>
                    </a:p>
                    <a:p>
                      <a:pPr algn="ctr"/>
                      <a:r>
                        <a:rPr lang="en-US" altLang="zh-CN" sz="2000" baseline="0" dirty="0" smtClean="0">
                          <a:solidFill>
                            <a:srgbClr val="000000"/>
                          </a:solidFill>
                        </a:rPr>
                        <a:t>1 0 0 0</a:t>
                      </a:r>
                      <a:endParaRPr lang="en-US" altLang="zh-CN" sz="2000" baseline="0" dirty="0" smtClean="0">
                        <a:solidFill>
                          <a:srgbClr val="000000"/>
                        </a:solidFill>
                      </a:endParaRPr>
                    </a:p>
                    <a:p>
                      <a:pPr algn="ctr"/>
                      <a:r>
                        <a:rPr lang="en-US" altLang="zh-CN" sz="2000" baseline="0" dirty="0" smtClean="0">
                          <a:solidFill>
                            <a:srgbClr val="000000"/>
                          </a:solidFill>
                        </a:rPr>
                        <a:t>1 0 0 1</a:t>
                      </a:r>
                      <a:endParaRPr lang="en-US" altLang="zh-CN" sz="2000" baseline="0" dirty="0" smtClean="0">
                        <a:solidFill>
                          <a:srgbClr val="000000"/>
                        </a:solidFill>
                      </a:endParaRPr>
                    </a:p>
                    <a:p>
                      <a:pPr algn="ctr"/>
                      <a:r>
                        <a:rPr lang="en-US" altLang="zh-CN" sz="2000" baseline="0" dirty="0" smtClean="0">
                          <a:solidFill>
                            <a:srgbClr val="000000"/>
                          </a:solidFill>
                        </a:rPr>
                        <a:t>1 0 1 0</a:t>
                      </a:r>
                      <a:endParaRPr lang="en-US" altLang="zh-CN" sz="2000" baseline="0" dirty="0" smtClean="0">
                        <a:solidFill>
                          <a:srgbClr val="000000"/>
                        </a:solidFill>
                      </a:endParaRPr>
                    </a:p>
                    <a:p>
                      <a:pPr algn="ctr"/>
                      <a:r>
                        <a:rPr lang="en-US" altLang="zh-CN" sz="2000" baseline="0" dirty="0" smtClean="0">
                          <a:solidFill>
                            <a:srgbClr val="000000"/>
                          </a:solidFill>
                        </a:rPr>
                        <a:t>1 0 1 1</a:t>
                      </a:r>
                      <a:endParaRPr lang="en-US" altLang="zh-CN" sz="2000" baseline="0" dirty="0" smtClean="0">
                        <a:solidFill>
                          <a:srgbClr val="000000"/>
                        </a:solidFill>
                      </a:endParaRPr>
                    </a:p>
                    <a:p>
                      <a:pPr algn="ctr"/>
                      <a:r>
                        <a:rPr lang="en-US" altLang="zh-CN" sz="2000" baseline="0" dirty="0" smtClean="0">
                          <a:solidFill>
                            <a:srgbClr val="000000"/>
                          </a:solidFill>
                        </a:rPr>
                        <a:t>1 1 0 0</a:t>
                      </a:r>
                      <a:endParaRPr lang="en-US" altLang="zh-CN" sz="2000" baseline="0" dirty="0" smtClean="0">
                        <a:solidFill>
                          <a:srgbClr val="000000"/>
                        </a:solidFill>
                      </a:endParaRPr>
                    </a:p>
                    <a:p>
                      <a:pPr algn="ctr"/>
                      <a:r>
                        <a:rPr lang="en-US" altLang="zh-CN" sz="2000" baseline="0" dirty="0" smtClean="0">
                          <a:solidFill>
                            <a:srgbClr val="000000"/>
                          </a:solidFill>
                        </a:rPr>
                        <a:t>1 1 0 1</a:t>
                      </a:r>
                      <a:endParaRPr lang="en-US" altLang="zh-CN" sz="2000" baseline="0" dirty="0" smtClean="0">
                        <a:solidFill>
                          <a:srgbClr val="000000"/>
                        </a:solidFill>
                      </a:endParaRPr>
                    </a:p>
                    <a:p>
                      <a:pPr algn="ctr"/>
                      <a:r>
                        <a:rPr lang="en-US" altLang="zh-CN" sz="2000" baseline="0" dirty="0" smtClean="0">
                          <a:solidFill>
                            <a:srgbClr val="000000"/>
                          </a:solidFill>
                        </a:rPr>
                        <a:t>1 1 1 0</a:t>
                      </a:r>
                      <a:endParaRPr lang="en-US" altLang="zh-CN" sz="2000" baseline="0" dirty="0" smtClean="0">
                        <a:solidFill>
                          <a:srgbClr val="000000"/>
                        </a:solidFill>
                      </a:endParaRPr>
                    </a:p>
                    <a:p>
                      <a:pPr algn="ctr"/>
                      <a:r>
                        <a:rPr lang="en-US" altLang="zh-CN" sz="2000" baseline="0" dirty="0" smtClean="0">
                          <a:solidFill>
                            <a:srgbClr val="000000"/>
                          </a:solidFill>
                        </a:rPr>
                        <a:t>1 1 1 1</a:t>
                      </a:r>
                      <a:endParaRPr lang="zh-CN" altLang="en-US" sz="2000" dirty="0">
                        <a:solidFill>
                          <a:srgbClr val="000000"/>
                        </a:solidFill>
                      </a:endParaRPr>
                    </a:p>
                  </a:txBody>
                  <a:tcPr marL="91452" marR="91452" marT="45724" marB="45724"/>
                </a:tc>
                <a:tc>
                  <a:txBody>
                    <a:bodyPr/>
                    <a:lstStyle/>
                    <a:p>
                      <a:pPr algn="ctr"/>
                      <a:r>
                        <a:rPr lang="en-US" altLang="zh-CN" sz="2000" dirty="0" smtClean="0">
                          <a:solidFill>
                            <a:srgbClr val="000000"/>
                          </a:solidFill>
                        </a:rPr>
                        <a:t>0 0</a:t>
                      </a:r>
                      <a:r>
                        <a:rPr lang="en-US" altLang="zh-CN" sz="2000" baseline="0" dirty="0" smtClean="0">
                          <a:solidFill>
                            <a:srgbClr val="000000"/>
                          </a:solidFill>
                        </a:rPr>
                        <a:t> 0</a:t>
                      </a:r>
                      <a:endParaRPr lang="en-US" altLang="zh-CN" sz="2000" baseline="0" dirty="0" smtClean="0">
                        <a:solidFill>
                          <a:srgbClr val="000000"/>
                        </a:solidFill>
                      </a:endParaRPr>
                    </a:p>
                    <a:p>
                      <a:pPr algn="ctr"/>
                      <a:r>
                        <a:rPr lang="en-US" altLang="zh-CN" sz="2000" baseline="0" dirty="0" smtClean="0">
                          <a:solidFill>
                            <a:srgbClr val="000000"/>
                          </a:solidFill>
                        </a:rPr>
                        <a:t>0 0 1</a:t>
                      </a:r>
                      <a:endParaRPr lang="en-US" altLang="zh-CN" sz="2000" baseline="0" dirty="0" smtClean="0">
                        <a:solidFill>
                          <a:srgbClr val="000000"/>
                        </a:solidFill>
                      </a:endParaRPr>
                    </a:p>
                    <a:p>
                      <a:pPr algn="ctr"/>
                      <a:r>
                        <a:rPr lang="en-US" altLang="zh-CN" sz="2000" baseline="0" dirty="0" smtClean="0">
                          <a:solidFill>
                            <a:srgbClr val="000000"/>
                          </a:solidFill>
                        </a:rPr>
                        <a:t>0 0 1</a:t>
                      </a:r>
                      <a:endParaRPr lang="en-US" altLang="zh-CN" sz="2000" baseline="0" dirty="0" smtClean="0">
                        <a:solidFill>
                          <a:srgbClr val="000000"/>
                        </a:solidFill>
                      </a:endParaRPr>
                    </a:p>
                    <a:p>
                      <a:pPr algn="ctr"/>
                      <a:r>
                        <a:rPr lang="en-US" altLang="zh-CN" sz="2000" baseline="0" dirty="0" smtClean="0">
                          <a:solidFill>
                            <a:srgbClr val="000000"/>
                          </a:solidFill>
                        </a:rPr>
                        <a:t>0 1 0</a:t>
                      </a:r>
                      <a:endParaRPr lang="en-US" altLang="zh-CN" sz="2000" baseline="0" dirty="0" smtClean="0">
                        <a:solidFill>
                          <a:srgbClr val="000000"/>
                        </a:solidFill>
                      </a:endParaRPr>
                    </a:p>
                    <a:p>
                      <a:pPr algn="ctr"/>
                      <a:r>
                        <a:rPr lang="en-US" altLang="zh-CN" sz="2000" baseline="0" dirty="0" smtClean="0">
                          <a:solidFill>
                            <a:srgbClr val="000000"/>
                          </a:solidFill>
                        </a:rPr>
                        <a:t>0 1 0</a:t>
                      </a:r>
                      <a:endParaRPr lang="en-US" altLang="zh-CN" sz="2000" baseline="0" dirty="0" smtClean="0">
                        <a:solidFill>
                          <a:srgbClr val="000000"/>
                        </a:solidFill>
                      </a:endParaRPr>
                    </a:p>
                    <a:p>
                      <a:pPr algn="ctr"/>
                      <a:r>
                        <a:rPr lang="en-US" altLang="zh-CN" sz="2000" baseline="0" dirty="0" smtClean="0">
                          <a:solidFill>
                            <a:srgbClr val="000000"/>
                          </a:solidFill>
                        </a:rPr>
                        <a:t>0 1 1</a:t>
                      </a:r>
                      <a:endParaRPr lang="en-US" altLang="zh-CN" sz="2000" baseline="0" dirty="0" smtClean="0">
                        <a:solidFill>
                          <a:srgbClr val="000000"/>
                        </a:solidFill>
                      </a:endParaRPr>
                    </a:p>
                    <a:p>
                      <a:pPr algn="ctr"/>
                      <a:r>
                        <a:rPr lang="en-US" altLang="zh-CN" sz="2000" baseline="0" dirty="0" smtClean="0">
                          <a:solidFill>
                            <a:srgbClr val="000000"/>
                          </a:solidFill>
                        </a:rPr>
                        <a:t>0 1 1</a:t>
                      </a:r>
                      <a:endParaRPr lang="en-US" altLang="zh-CN" sz="2000" baseline="0" dirty="0" smtClean="0">
                        <a:solidFill>
                          <a:srgbClr val="000000"/>
                        </a:solidFill>
                      </a:endParaRPr>
                    </a:p>
                    <a:p>
                      <a:pPr algn="ctr"/>
                      <a:r>
                        <a:rPr lang="en-US" altLang="zh-CN" sz="2000" baseline="0" dirty="0" smtClean="0">
                          <a:solidFill>
                            <a:srgbClr val="000000"/>
                          </a:solidFill>
                        </a:rPr>
                        <a:t>1 0 0</a:t>
                      </a:r>
                      <a:endParaRPr lang="en-US" altLang="zh-CN" sz="2000" baseline="0" dirty="0" smtClean="0">
                        <a:solidFill>
                          <a:srgbClr val="000000"/>
                        </a:solidFill>
                      </a:endParaRPr>
                    </a:p>
                    <a:p>
                      <a:pPr algn="ctr"/>
                      <a:r>
                        <a:rPr lang="en-US" altLang="zh-CN" sz="2000" baseline="0" dirty="0" smtClean="0">
                          <a:solidFill>
                            <a:srgbClr val="000000"/>
                          </a:solidFill>
                        </a:rPr>
                        <a:t>1 0 0</a:t>
                      </a:r>
                      <a:endParaRPr lang="en-US" altLang="zh-CN" sz="2000" baseline="0" dirty="0" smtClean="0">
                        <a:solidFill>
                          <a:srgbClr val="000000"/>
                        </a:solidFill>
                      </a:endParaRPr>
                    </a:p>
                    <a:p>
                      <a:pPr algn="ctr"/>
                      <a:r>
                        <a:rPr lang="en-US" altLang="zh-CN" sz="2000" baseline="0" dirty="0" smtClean="0">
                          <a:solidFill>
                            <a:srgbClr val="000000"/>
                          </a:solidFill>
                        </a:rPr>
                        <a:t>1 0 1</a:t>
                      </a:r>
                      <a:endParaRPr lang="en-US" altLang="zh-CN" sz="2000" baseline="0" dirty="0" smtClean="0">
                        <a:solidFill>
                          <a:srgbClr val="000000"/>
                        </a:solidFill>
                      </a:endParaRPr>
                    </a:p>
                    <a:p>
                      <a:pPr algn="ctr"/>
                      <a:r>
                        <a:rPr lang="en-US" altLang="zh-CN" sz="2000" baseline="0" dirty="0" smtClean="0">
                          <a:solidFill>
                            <a:srgbClr val="000000"/>
                          </a:solidFill>
                        </a:rPr>
                        <a:t>1 0 1</a:t>
                      </a:r>
                      <a:endParaRPr lang="en-US" altLang="zh-CN" sz="2000" baseline="0" dirty="0" smtClean="0">
                        <a:solidFill>
                          <a:srgbClr val="000000"/>
                        </a:solidFill>
                      </a:endParaRPr>
                    </a:p>
                    <a:p>
                      <a:pPr algn="ctr"/>
                      <a:r>
                        <a:rPr lang="en-US" altLang="zh-CN" sz="2000" baseline="0" dirty="0" smtClean="0">
                          <a:solidFill>
                            <a:srgbClr val="000000"/>
                          </a:solidFill>
                        </a:rPr>
                        <a:t>1 1 0</a:t>
                      </a:r>
                      <a:endParaRPr lang="en-US" altLang="zh-CN" sz="2000" baseline="0" dirty="0" smtClean="0">
                        <a:solidFill>
                          <a:srgbClr val="000000"/>
                        </a:solidFill>
                      </a:endParaRPr>
                    </a:p>
                    <a:p>
                      <a:pPr algn="ctr"/>
                      <a:r>
                        <a:rPr lang="en-US" altLang="zh-CN" sz="2000" baseline="0" dirty="0" smtClean="0">
                          <a:solidFill>
                            <a:srgbClr val="000000"/>
                          </a:solidFill>
                        </a:rPr>
                        <a:t>1 1 0</a:t>
                      </a:r>
                      <a:endParaRPr lang="en-US" altLang="zh-CN" sz="2000" baseline="0" dirty="0" smtClean="0">
                        <a:solidFill>
                          <a:srgbClr val="000000"/>
                        </a:solidFill>
                      </a:endParaRPr>
                    </a:p>
                    <a:p>
                      <a:pPr algn="ctr"/>
                      <a:r>
                        <a:rPr lang="en-US" altLang="zh-CN" sz="2000" baseline="0" dirty="0" smtClean="0">
                          <a:solidFill>
                            <a:srgbClr val="000000"/>
                          </a:solidFill>
                        </a:rPr>
                        <a:t>1 1 1</a:t>
                      </a:r>
                      <a:endParaRPr lang="en-US" altLang="zh-CN" sz="2000" baseline="0" dirty="0" smtClean="0">
                        <a:solidFill>
                          <a:srgbClr val="000000"/>
                        </a:solidFill>
                      </a:endParaRPr>
                    </a:p>
                    <a:p>
                      <a:pPr algn="ctr"/>
                      <a:r>
                        <a:rPr lang="en-US" altLang="zh-CN" sz="2000" baseline="0" dirty="0" smtClean="0">
                          <a:solidFill>
                            <a:srgbClr val="000000"/>
                          </a:solidFill>
                        </a:rPr>
                        <a:t>1 1 1</a:t>
                      </a:r>
                      <a:endParaRPr lang="en-US" altLang="zh-CN" sz="2000" baseline="0" dirty="0" smtClean="0">
                        <a:solidFill>
                          <a:srgbClr val="000000"/>
                        </a:solidFill>
                      </a:endParaRPr>
                    </a:p>
                    <a:p>
                      <a:pPr algn="ctr"/>
                      <a:r>
                        <a:rPr lang="en-US" altLang="zh-CN" sz="2000" baseline="0" dirty="0" smtClean="0">
                          <a:solidFill>
                            <a:srgbClr val="000000"/>
                          </a:solidFill>
                        </a:rPr>
                        <a:t>1 1 1</a:t>
                      </a:r>
                      <a:endParaRPr lang="zh-CN" altLang="en-US" sz="2000" dirty="0">
                        <a:solidFill>
                          <a:srgbClr val="000000"/>
                        </a:solidFill>
                      </a:endParaRPr>
                    </a:p>
                  </a:txBody>
                  <a:tcPr marL="91452" marR="91452" marT="45724" marB="45724"/>
                </a:tc>
              </a:tr>
            </a:tbl>
          </a:graphicData>
        </a:graphic>
      </p:graphicFrame>
      <p:sp>
        <p:nvSpPr>
          <p:cNvPr id="4" name="矩形 3"/>
          <p:cNvSpPr/>
          <p:nvPr/>
        </p:nvSpPr>
        <p:spPr>
          <a:xfrm>
            <a:off x="4838700" y="5859463"/>
            <a:ext cx="1366838" cy="584200"/>
          </a:xfrm>
          <a:prstGeom prst="rect">
            <a:avLst/>
          </a:prstGeom>
          <a:noFill/>
          <a:ln w="28575" cap="flat" cmpd="sng">
            <a:solidFill>
              <a:srgbClr val="FF0066"/>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 name="矩形 7"/>
          <p:cNvSpPr/>
          <p:nvPr/>
        </p:nvSpPr>
        <p:spPr>
          <a:xfrm>
            <a:off x="6862763" y="5859463"/>
            <a:ext cx="1366837" cy="584200"/>
          </a:xfrm>
          <a:prstGeom prst="rect">
            <a:avLst/>
          </a:prstGeom>
          <a:noFill/>
          <a:ln w="28575" cap="flat" cmpd="sng">
            <a:solidFill>
              <a:srgbClr val="FF0066"/>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mn-ea"/>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mn-ea"/>
                <a:cs typeface="+mn-cs"/>
              </a:defRPr>
            </a:lvl5pPr>
          </a:lstStyle>
          <a:p>
            <a:pPr marL="0" lvl="0" indent="0" algn="r">
              <a:spcBef>
                <a:spcPct val="0"/>
              </a:spcBef>
              <a:buClrTx/>
              <a:buFontTx/>
              <a:buNone/>
            </a:pPr>
            <a:endParaRPr lang="zh-CN" altLang="en-US" sz="1800" b="0" dirty="0">
              <a:solidFill>
                <a:schemeClr val="tx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FF0000"/>
                </a:solidFill>
                <a:latin typeface="楷体_GB2312" pitchFamily="49" charset="-122"/>
                <a:ea typeface="楷体_GB2312" pitchFamily="49" charset="-122"/>
              </a:rPr>
              <a:t>数据结构</a:t>
            </a:r>
            <a:endParaRPr lang="zh-CN" altLang="en-US" dirty="0">
              <a:solidFill>
                <a:srgbClr val="FF0000"/>
              </a:solidFill>
              <a:latin typeface="楷体_GB2312" pitchFamily="49" charset="-122"/>
              <a:ea typeface="楷体_GB2312" pitchFamily="49" charset="-122"/>
            </a:endParaRPr>
          </a:p>
          <a:p>
            <a:pPr lvl="1" algn="just" eaLnBrk="1" hangingPunct="1">
              <a:spcBef>
                <a:spcPts val="1800"/>
              </a:spcBef>
            </a:pPr>
            <a:r>
              <a:rPr lang="zh-CN" altLang="en-US" b="1" dirty="0">
                <a:ea typeface="楷体_GB2312" pitchFamily="49" charset="-122"/>
              </a:rPr>
              <a:t>是</a:t>
            </a:r>
            <a:r>
              <a:rPr lang="zh-CN" altLang="en-US" b="1" dirty="0">
                <a:solidFill>
                  <a:srgbClr val="FF0000"/>
                </a:solidFill>
                <a:ea typeface="楷体_GB2312" pitchFamily="49" charset="-122"/>
              </a:rPr>
              <a:t>应用</a:t>
            </a:r>
            <a:r>
              <a:rPr lang="zh-CN" altLang="en-US" b="1" dirty="0">
                <a:ea typeface="楷体_GB2312" pitchFamily="49" charset="-122"/>
              </a:rPr>
              <a:t>中相互之间存在一种或多种特定关系的数据元素的集合。如：线性表、栈、队列、串、数组、阵列、链表、树和图等。</a:t>
            </a:r>
            <a:endParaRPr lang="zh-CN" altLang="en-US" b="1" dirty="0">
              <a:ea typeface="楷体_GB2312" pitchFamily="49" charset="-122"/>
            </a:endParaRPr>
          </a:p>
          <a:p>
            <a:pPr lvl="1" algn="just" eaLnBrk="1" hangingPunct="1">
              <a:spcBef>
                <a:spcPts val="1800"/>
              </a:spcBef>
            </a:pPr>
            <a:r>
              <a:rPr lang="zh-CN" altLang="en-US" b="1" dirty="0">
                <a:ea typeface="楷体_GB2312" pitchFamily="49" charset="-122"/>
              </a:rPr>
              <a:t>是</a:t>
            </a:r>
            <a:r>
              <a:rPr lang="zh-CN" altLang="en-US" b="1" dirty="0">
                <a:solidFill>
                  <a:srgbClr val="FF0000"/>
                </a:solidFill>
                <a:ea typeface="楷体_GB2312" pitchFamily="49" charset="-122"/>
              </a:rPr>
              <a:t>结构数据类型</a:t>
            </a:r>
            <a:r>
              <a:rPr lang="zh-CN" altLang="en-US" b="1" dirty="0">
                <a:ea typeface="楷体_GB2312" pitchFamily="49" charset="-122"/>
              </a:rPr>
              <a:t>的组织方式，它反映了结构数据类型中各种数据元素或信息单元之间的</a:t>
            </a:r>
            <a:r>
              <a:rPr lang="zh-CN" altLang="en-US" b="1" dirty="0">
                <a:solidFill>
                  <a:srgbClr val="FF0000"/>
                </a:solidFill>
                <a:ea typeface="楷体_GB2312" pitchFamily="49" charset="-122"/>
              </a:rPr>
              <a:t>结构关系</a:t>
            </a:r>
            <a:r>
              <a:rPr lang="zh-CN" altLang="en-US" dirty="0"/>
              <a:t>；</a:t>
            </a:r>
            <a:endParaRPr lang="zh-CN" altLang="en-US" b="1" dirty="0">
              <a:ea typeface="楷体_GB2312" pitchFamily="49" charset="-122"/>
            </a:endParaRPr>
          </a:p>
          <a:p>
            <a:pPr lvl="1" algn="just" eaLnBrk="1" hangingPunct="1">
              <a:spcBef>
                <a:spcPts val="1800"/>
              </a:spcBef>
            </a:pPr>
            <a:r>
              <a:rPr lang="zh-CN" altLang="en-US" b="1" dirty="0">
                <a:solidFill>
                  <a:srgbClr val="FF0000"/>
                </a:solidFill>
                <a:ea typeface="楷体_GB2312" pitchFamily="49" charset="-122"/>
              </a:rPr>
              <a:t>它往往通过软件的映像，将信息变成机器存储器</a:t>
            </a:r>
            <a:r>
              <a:rPr lang="zh-CN" altLang="en-US" b="1" dirty="0">
                <a:solidFill>
                  <a:srgbClr val="FF0000"/>
                </a:solidFill>
                <a:ea typeface="楷体_GB2312" pitchFamily="49" charset="-122"/>
              </a:rPr>
              <a:t>中中具有的各种数据表示</a:t>
            </a:r>
            <a:r>
              <a:rPr lang="zh-CN" altLang="en-US" b="1" dirty="0">
                <a:ea typeface="楷体_GB2312" pitchFamily="49" charset="-122"/>
              </a:rPr>
              <a:t>，从而达到实现。</a:t>
            </a:r>
            <a:endParaRPr lang="zh-CN" altLang="en-US" b="1" dirty="0">
              <a:ea typeface="楷体_GB2312" pitchFamily="49" charset="-122"/>
            </a:endParaRPr>
          </a:p>
          <a:p>
            <a:pPr lvl="1" algn="just" eaLnBrk="1" hangingPunct="1">
              <a:spcBef>
                <a:spcPts val="1800"/>
              </a:spcBef>
            </a:pPr>
            <a:r>
              <a:rPr lang="zh-CN" altLang="en-US" b="1" dirty="0">
                <a:solidFill>
                  <a:srgbClr val="000000"/>
                </a:solidFill>
                <a:ea typeface="楷体_GB2312" pitchFamily="49" charset="-122"/>
              </a:rPr>
              <a:t>不同的数据表示可为数据结构的实现提供不同的支持，表现在实现效率和方便性</a:t>
            </a:r>
            <a:r>
              <a:rPr lang="zh-CN" altLang="en-US" dirty="0">
                <a:solidFill>
                  <a:srgbClr val="000000"/>
                </a:solidFill>
                <a:ea typeface="楷体_GB2312" pitchFamily="49" charset="-122"/>
              </a:rPr>
              <a:t>。</a:t>
            </a:r>
            <a:endParaRPr lang="zh-CN" altLang="en-US" dirty="0">
              <a:solidFill>
                <a:srgbClr val="000000"/>
              </a:solidFill>
              <a:ea typeface="楷体_GB2312" pitchFamily="49" charset="-122"/>
            </a:endParaRPr>
          </a:p>
        </p:txBody>
      </p:sp>
      <p:sp>
        <p:nvSpPr>
          <p:cNvPr id="24579" name="Rectangle 2"/>
          <p:cNvSpPr>
            <a:spLocks noGrp="1"/>
          </p:cNvSpPr>
          <p:nvPr>
            <p:ph type="title"/>
          </p:nvPr>
        </p:nvSpPr>
        <p:spPr/>
        <p:txBody>
          <a:bodyPr vert="horz" wrap="square" lIns="91440" tIns="45720" rIns="91440" bIns="45720" anchor="ctr" anchorCtr="0"/>
          <a:p>
            <a:pPr eaLnBrk="1" hangingPunct="1">
              <a:buNone/>
            </a:pPr>
            <a:r>
              <a:rPr lang="en-US" altLang="zh-CN" sz="3200" dirty="0">
                <a:solidFill>
                  <a:srgbClr val="000000"/>
                </a:solidFill>
                <a:latin typeface="Times New Roman" panose="02020603050405020304" pitchFamily="18" charset="0"/>
                <a:ea typeface="楷体_GB2312" pitchFamily="49" charset="-122"/>
              </a:rPr>
              <a:t>2.1.1 </a:t>
            </a:r>
            <a:r>
              <a:rPr lang="zh-CN" altLang="en-US" sz="3200" dirty="0">
                <a:solidFill>
                  <a:srgbClr val="000000"/>
                </a:solidFill>
                <a:latin typeface="Times New Roman" panose="02020603050405020304" pitchFamily="18" charset="0"/>
                <a:ea typeface="楷体_GB2312" pitchFamily="49" charset="-122"/>
              </a:rPr>
              <a:t>数据表示与数据结构</a:t>
            </a:r>
            <a:endParaRPr lang="zh-CN" altLang="en-US" sz="3200" dirty="0">
              <a:solidFill>
                <a:srgbClr val="000000"/>
              </a:solidFill>
              <a:latin typeface="黑体" panose="02010609060101010101" pitchFamily="49" charset="-122"/>
              <a:ea typeface="黑体" panose="02010609060101010101" pitchFamily="49"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3"/>
          <p:cNvSpPr>
            <a:spLocks noGrp="1"/>
          </p:cNvSpPr>
          <p:nvPr>
            <p:ph idx="1" hasCustomPrompt="1"/>
          </p:nvPr>
        </p:nvSpPr>
        <p:spPr>
          <a:xfrm>
            <a:off x="469900" y="1022350"/>
            <a:ext cx="8229600" cy="5710238"/>
          </a:xfrm>
        </p:spPr>
        <p:txBody>
          <a:bodyPr vert="horz" wrap="square" lIns="91440" tIns="45720" rIns="91440" bIns="45720" anchor="t" anchorCtr="0"/>
          <a:p>
            <a:pPr eaLnBrk="1" hangingPunct="1"/>
            <a:r>
              <a:rPr lang="zh-CN" altLang="en-US" dirty="0">
                <a:solidFill>
                  <a:srgbClr val="000000"/>
                </a:solidFill>
                <a:latin typeface="楷体_GB2312" pitchFamily="49" charset="-122"/>
                <a:ea typeface="楷体_GB2312" pitchFamily="49" charset="-122"/>
              </a:rPr>
              <a:t>上述</a:t>
            </a:r>
            <a:r>
              <a:rPr lang="en-US" altLang="zh-CN" dirty="0">
                <a:solidFill>
                  <a:srgbClr val="000000"/>
                </a:solidFill>
                <a:latin typeface="楷体_GB2312" pitchFamily="49" charset="-122"/>
                <a:ea typeface="楷体_GB2312" pitchFamily="49" charset="-122"/>
              </a:rPr>
              <a:t>4</a:t>
            </a:r>
            <a:r>
              <a:rPr lang="zh-CN" altLang="en-US" dirty="0">
                <a:solidFill>
                  <a:srgbClr val="000000"/>
                </a:solidFill>
                <a:latin typeface="楷体_GB2312" pitchFamily="49" charset="-122"/>
                <a:ea typeface="楷体_GB2312" pitchFamily="49" charset="-122"/>
              </a:rPr>
              <a:t>种处理方法中，</a:t>
            </a:r>
            <a:endParaRPr lang="zh-CN" altLang="en-US"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FF0000"/>
                </a:solidFill>
                <a:latin typeface="楷体_GB2312" pitchFamily="49" charset="-122"/>
                <a:ea typeface="楷体_GB2312" pitchFamily="49" charset="-122"/>
              </a:rPr>
              <a:t>最大误差最大</a:t>
            </a:r>
            <a:r>
              <a:rPr lang="zh-CN" altLang="en-US" b="1" dirty="0">
                <a:solidFill>
                  <a:srgbClr val="000000"/>
                </a:solidFill>
                <a:latin typeface="楷体_GB2312" pitchFamily="49" charset="-122"/>
                <a:ea typeface="楷体_GB2312" pitchFamily="49" charset="-122"/>
              </a:rPr>
              <a:t>的是恒置</a:t>
            </a:r>
            <a:r>
              <a:rPr lang="zh-CN" altLang="en-US" b="1" dirty="0">
                <a:solidFill>
                  <a:srgbClr val="000000"/>
                </a:solidFill>
                <a:latin typeface="Arial" panose="020B0604020202020204" pitchFamily="34" charset="0"/>
                <a:ea typeface="楷体_GB2312" pitchFamily="49" charset="-122"/>
              </a:rPr>
              <a:t>“</a:t>
            </a:r>
            <a:r>
              <a:rPr lang="en-US" altLang="zh-CN" b="1" dirty="0">
                <a:solidFill>
                  <a:srgbClr val="000000"/>
                </a:solidFill>
                <a:latin typeface="楷体_GB2312" pitchFamily="49" charset="-122"/>
                <a:ea typeface="楷体_GB2312" pitchFamily="49" charset="-122"/>
              </a:rPr>
              <a:t>1</a:t>
            </a:r>
            <a:r>
              <a:rPr lang="en-US" altLang="zh-CN" b="1" dirty="0">
                <a:solidFill>
                  <a:srgbClr val="000000"/>
                </a:solidFill>
                <a:latin typeface="Arial" panose="020B0604020202020204" pitchFamily="34" charset="0"/>
                <a:ea typeface="楷体_GB2312" pitchFamily="49" charset="-122"/>
              </a:rPr>
              <a:t>”</a:t>
            </a:r>
            <a:r>
              <a:rPr lang="zh-CN" altLang="en-US" b="1" dirty="0">
                <a:solidFill>
                  <a:srgbClr val="000000"/>
                </a:solidFill>
                <a:latin typeface="楷体_GB2312" pitchFamily="49" charset="-122"/>
                <a:ea typeface="楷体_GB2312" pitchFamily="49" charset="-122"/>
              </a:rPr>
              <a:t>法，</a:t>
            </a:r>
            <a:endParaRPr lang="zh-CN" altLang="en-US" b="1"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FF0000"/>
                </a:solidFill>
                <a:latin typeface="楷体_GB2312" pitchFamily="49" charset="-122"/>
                <a:ea typeface="楷体_GB2312" pitchFamily="49" charset="-122"/>
              </a:rPr>
              <a:t>误差最小</a:t>
            </a:r>
            <a:r>
              <a:rPr lang="zh-CN" altLang="en-US" b="1" dirty="0">
                <a:solidFill>
                  <a:srgbClr val="000000"/>
                </a:solidFill>
                <a:latin typeface="楷体_GB2312" pitchFamily="49" charset="-122"/>
                <a:ea typeface="楷体_GB2312" pitchFamily="49" charset="-122"/>
              </a:rPr>
              <a:t>的是舍人法；</a:t>
            </a:r>
            <a:endParaRPr lang="zh-CN" altLang="en-US" b="1"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FF0000"/>
                </a:solidFill>
                <a:latin typeface="楷体_GB2312" pitchFamily="49" charset="-122"/>
                <a:ea typeface="楷体_GB2312" pitchFamily="49" charset="-122"/>
              </a:rPr>
              <a:t>平均误差最大</a:t>
            </a:r>
            <a:r>
              <a:rPr lang="zh-CN" altLang="en-US" b="1" dirty="0">
                <a:solidFill>
                  <a:srgbClr val="000000"/>
                </a:solidFill>
                <a:latin typeface="楷体_GB2312" pitchFamily="49" charset="-122"/>
                <a:ea typeface="楷体_GB2312" pitchFamily="49" charset="-122"/>
              </a:rPr>
              <a:t>的是截断法；</a:t>
            </a:r>
            <a:endParaRPr lang="zh-CN" altLang="en-US" b="1"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FF0000"/>
                </a:solidFill>
                <a:latin typeface="楷体_GB2312" pitchFamily="49" charset="-122"/>
                <a:ea typeface="楷体_GB2312" pitchFamily="49" charset="-122"/>
              </a:rPr>
              <a:t>平均误差可人为调节</a:t>
            </a:r>
            <a:r>
              <a:rPr lang="zh-CN" altLang="en-US" b="1" dirty="0">
                <a:solidFill>
                  <a:srgbClr val="000000"/>
                </a:solidFill>
                <a:latin typeface="楷体_GB2312" pitchFamily="49" charset="-122"/>
                <a:ea typeface="楷体_GB2312" pitchFamily="49" charset="-122"/>
              </a:rPr>
              <a:t>的是查表舍入法；</a:t>
            </a:r>
            <a:endParaRPr lang="zh-CN" altLang="en-US" b="1"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FF0000"/>
                </a:solidFill>
                <a:latin typeface="楷体_GB2312" pitchFamily="49" charset="-122"/>
                <a:ea typeface="楷体_GB2312" pitchFamily="49" charset="-122"/>
              </a:rPr>
              <a:t>下溢处理不需要附加时间开销，即速度最快</a:t>
            </a:r>
            <a:r>
              <a:rPr lang="zh-CN" altLang="en-US" b="1" dirty="0">
                <a:solidFill>
                  <a:srgbClr val="000000"/>
                </a:solidFill>
                <a:latin typeface="楷体_GB2312" pitchFamily="49" charset="-122"/>
                <a:ea typeface="楷体_GB2312" pitchFamily="49" charset="-122"/>
              </a:rPr>
              <a:t>的是截断法和恒置</a:t>
            </a:r>
            <a:r>
              <a:rPr lang="zh-CN" altLang="en-US" b="1" dirty="0">
                <a:solidFill>
                  <a:srgbClr val="000000"/>
                </a:solidFill>
                <a:latin typeface="Arial" panose="020B0604020202020204" pitchFamily="34" charset="0"/>
                <a:ea typeface="楷体_GB2312" pitchFamily="49" charset="-122"/>
              </a:rPr>
              <a:t>“</a:t>
            </a:r>
            <a:r>
              <a:rPr lang="en-US" altLang="zh-CN" b="1" dirty="0">
                <a:solidFill>
                  <a:srgbClr val="000000"/>
                </a:solidFill>
                <a:latin typeface="楷体_GB2312" pitchFamily="49" charset="-122"/>
                <a:ea typeface="楷体_GB2312" pitchFamily="49" charset="-122"/>
              </a:rPr>
              <a:t>1</a:t>
            </a:r>
            <a:r>
              <a:rPr lang="en-US" altLang="zh-CN" b="1" dirty="0">
                <a:solidFill>
                  <a:srgbClr val="000000"/>
                </a:solidFill>
                <a:latin typeface="Arial" panose="020B0604020202020204" pitchFamily="34" charset="0"/>
                <a:ea typeface="楷体_GB2312" pitchFamily="49" charset="-122"/>
              </a:rPr>
              <a:t>”</a:t>
            </a:r>
            <a:r>
              <a:rPr lang="zh-CN" altLang="en-US" b="1" dirty="0">
                <a:solidFill>
                  <a:srgbClr val="000000"/>
                </a:solidFill>
                <a:latin typeface="楷体_GB2312" pitchFamily="49" charset="-122"/>
                <a:ea typeface="楷体_GB2312" pitchFamily="49" charset="-122"/>
              </a:rPr>
              <a:t>法，</a:t>
            </a:r>
            <a:endParaRPr lang="zh-CN" altLang="en-US" b="1"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FF0000"/>
                </a:solidFill>
                <a:latin typeface="楷体_GB2312" pitchFamily="49" charset="-122"/>
                <a:ea typeface="楷体_GB2312" pitchFamily="49" charset="-122"/>
              </a:rPr>
              <a:t>处理速度最慢</a:t>
            </a:r>
            <a:r>
              <a:rPr lang="zh-CN" altLang="en-US" b="1" dirty="0">
                <a:solidFill>
                  <a:srgbClr val="000000"/>
                </a:solidFill>
                <a:latin typeface="楷体_GB2312" pitchFamily="49" charset="-122"/>
                <a:ea typeface="楷体_GB2312" pitchFamily="49" charset="-122"/>
              </a:rPr>
              <a:t>的是舍人法；</a:t>
            </a:r>
            <a:endParaRPr lang="zh-CN" altLang="en-US" b="1"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FF0000"/>
                </a:solidFill>
                <a:latin typeface="楷体_GB2312" pitchFamily="49" charset="-122"/>
                <a:ea typeface="楷体_GB2312" pitchFamily="49" charset="-122"/>
              </a:rPr>
              <a:t>实现上最花费硬件</a:t>
            </a:r>
            <a:r>
              <a:rPr lang="zh-CN" altLang="en-US" b="1" dirty="0">
                <a:solidFill>
                  <a:srgbClr val="000000"/>
                </a:solidFill>
                <a:latin typeface="楷体_GB2312" pitchFamily="49" charset="-122"/>
                <a:ea typeface="楷体_GB2312" pitchFamily="49" charset="-122"/>
              </a:rPr>
              <a:t>的是查表舍入法，</a:t>
            </a:r>
            <a:endParaRPr lang="zh-CN" altLang="en-US" b="1" dirty="0">
              <a:solidFill>
                <a:srgbClr val="000000"/>
              </a:solidFill>
              <a:latin typeface="楷体_GB2312" pitchFamily="49" charset="-122"/>
              <a:ea typeface="楷体_GB2312" pitchFamily="49" charset="-122"/>
            </a:endParaRPr>
          </a:p>
          <a:p>
            <a:pPr lvl="1" eaLnBrk="1" hangingPunct="1">
              <a:spcBef>
                <a:spcPts val="1800"/>
              </a:spcBef>
            </a:pPr>
            <a:r>
              <a:rPr lang="zh-CN" altLang="en-US" b="1" dirty="0">
                <a:solidFill>
                  <a:srgbClr val="FF0000"/>
                </a:solidFill>
                <a:latin typeface="楷体_GB2312" pitchFamily="49" charset="-122"/>
                <a:ea typeface="楷体_GB2312" pitchFamily="49" charset="-122"/>
              </a:rPr>
              <a:t>最省硬件</a:t>
            </a:r>
            <a:r>
              <a:rPr lang="zh-CN" altLang="en-US" b="1" dirty="0">
                <a:solidFill>
                  <a:srgbClr val="000000"/>
                </a:solidFill>
                <a:latin typeface="楷体_GB2312" pitchFamily="49" charset="-122"/>
                <a:ea typeface="楷体_GB2312" pitchFamily="49" charset="-122"/>
              </a:rPr>
              <a:t>的是截断法和恒置</a:t>
            </a:r>
            <a:r>
              <a:rPr lang="zh-CN" altLang="en-US" b="1" dirty="0">
                <a:solidFill>
                  <a:srgbClr val="000000"/>
                </a:solidFill>
                <a:latin typeface="Arial" panose="020B0604020202020204" pitchFamily="34" charset="0"/>
                <a:ea typeface="楷体_GB2312" pitchFamily="49" charset="-122"/>
              </a:rPr>
              <a:t>“</a:t>
            </a:r>
            <a:r>
              <a:rPr lang="en-US" altLang="zh-CN" b="1" dirty="0">
                <a:solidFill>
                  <a:srgbClr val="000000"/>
                </a:solidFill>
                <a:latin typeface="楷体_GB2312" pitchFamily="49" charset="-122"/>
                <a:ea typeface="楷体_GB2312" pitchFamily="49" charset="-122"/>
              </a:rPr>
              <a:t>1</a:t>
            </a:r>
            <a:r>
              <a:rPr lang="en-US" altLang="zh-CN" b="1" dirty="0">
                <a:solidFill>
                  <a:srgbClr val="000000"/>
                </a:solidFill>
                <a:latin typeface="Arial" panose="020B0604020202020204" pitchFamily="34" charset="0"/>
                <a:ea typeface="楷体_GB2312" pitchFamily="49" charset="-122"/>
              </a:rPr>
              <a:t>”</a:t>
            </a:r>
            <a:r>
              <a:rPr lang="zh-CN" altLang="en-US" b="1" dirty="0">
                <a:solidFill>
                  <a:srgbClr val="000000"/>
                </a:solidFill>
                <a:latin typeface="楷体_GB2312" pitchFamily="49" charset="-122"/>
                <a:ea typeface="楷体_GB2312" pitchFamily="49" charset="-122"/>
              </a:rPr>
              <a:t>法。</a:t>
            </a:r>
            <a:r>
              <a:rPr lang="zh-CN" altLang="en-US" dirty="0"/>
              <a:t> </a:t>
            </a:r>
            <a:endParaRPr lang="zh-CN" altLang="en-US" dirty="0"/>
          </a:p>
        </p:txBody>
      </p:sp>
      <p:sp>
        <p:nvSpPr>
          <p:cNvPr id="104451" name="Rectangle 2"/>
          <p:cNvSpPr>
            <a:spLocks noGrp="1"/>
          </p:cNvSpPr>
          <p:nvPr>
            <p:ph type="title"/>
          </p:nvPr>
        </p:nvSpPr>
        <p:spPr/>
        <p:txBody>
          <a:bodyPr vert="horz" wrap="square" lIns="91440" tIns="45720" rIns="91440" bIns="45720" anchor="ctr" anchorCtr="0"/>
          <a:p>
            <a:pPr eaLnBrk="1" hangingPunct="1">
              <a:lnSpc>
                <a:spcPct val="80000"/>
              </a:lnSpc>
              <a:buNone/>
            </a:pPr>
            <a:r>
              <a:rPr lang="en-US" altLang="zh-CN" sz="2800" dirty="0">
                <a:solidFill>
                  <a:srgbClr val="000000"/>
                </a:solidFill>
                <a:latin typeface="Times New Roman" panose="02020603050405020304" pitchFamily="18" charset="0"/>
                <a:ea typeface="楷体_GB2312" pitchFamily="49" charset="-122"/>
              </a:rPr>
              <a:t>2.1.5 </a:t>
            </a:r>
            <a:r>
              <a:rPr lang="zh-CN" altLang="en-US" sz="2800" dirty="0">
                <a:solidFill>
                  <a:srgbClr val="000000"/>
                </a:solidFill>
                <a:latin typeface="Times New Roman" panose="02020603050405020304" pitchFamily="18" charset="0"/>
                <a:ea typeface="楷体_GB2312" pitchFamily="49" charset="-122"/>
              </a:rPr>
              <a:t>浮点数尾数的下溢处理方法</a:t>
            </a:r>
            <a:endParaRPr lang="zh-CN" altLang="en-US" sz="2800" dirty="0">
              <a:solidFill>
                <a:srgbClr val="FF0000"/>
              </a:solidFill>
              <a:latin typeface="Times New Roman" panose="02020603050405020304" pitchFamily="18" charset="0"/>
              <a:ea typeface="楷体_GB2312"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第2章 数据表示、寻址方式与指令系统</a:t>
            </a:r>
            <a:endParaRPr lang="zh-CN" altLang="en-US" sz="3200" dirty="0">
              <a:solidFill>
                <a:srgbClr val="000000"/>
              </a:solidFill>
              <a:latin typeface="黑体" panose="02010609060101010101" pitchFamily="49" charset="-122"/>
              <a:ea typeface="黑体" panose="02010609060101010101" pitchFamily="49" charset="-122"/>
            </a:endParaRPr>
          </a:p>
        </p:txBody>
      </p:sp>
      <p:pic>
        <p:nvPicPr>
          <p:cNvPr id="3" name="内容占位符 2"/>
          <p:cNvPicPr>
            <a:picLocks noChangeAspect="1"/>
          </p:cNvPicPr>
          <p:nvPr>
            <p:ph idx="1"/>
          </p:nvPr>
        </p:nvPicPr>
        <p:blipFill>
          <a:blip r:embed="rId1"/>
          <a:stretch>
            <a:fillRect/>
          </a:stretch>
        </p:blipFill>
        <p:spPr>
          <a:xfrm>
            <a:off x="760095" y="1464945"/>
            <a:ext cx="7648575" cy="406717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a:t>【</a:t>
            </a:r>
            <a:r>
              <a:rPr lang="zh-CN" altLang="en-US"/>
              <a:t>练习题</a:t>
            </a:r>
            <a:r>
              <a:rPr lang="en-US" altLang="zh-CN"/>
              <a:t>】</a:t>
            </a:r>
            <a:endParaRPr lang="zh-CN" altLang="en-US"/>
          </a:p>
        </p:txBody>
      </p:sp>
      <p:sp>
        <p:nvSpPr>
          <p:cNvPr id="3" name="内容占位符 2"/>
          <p:cNvSpPr>
            <a:spLocks noGrp="1"/>
          </p:cNvSpPr>
          <p:nvPr>
            <p:ph idx="1"/>
          </p:nvPr>
        </p:nvSpPr>
        <p:spPr>
          <a:xfrm>
            <a:off x="469900" y="1022350"/>
            <a:ext cx="8674100" cy="3068638"/>
          </a:xfrm>
        </p:spPr>
        <p:txBody>
          <a:bodyPr/>
          <a:lstStyle/>
          <a:p>
            <a:pPr>
              <a:defRPr/>
            </a:pPr>
            <a:r>
              <a:rPr lang="zh-CN" altLang="zh-CN" dirty="0"/>
              <a:t>浮点数系统使用阶基</a:t>
            </a:r>
            <a:r>
              <a:rPr lang="en-US" altLang="zh-CN" dirty="0" err="1"/>
              <a:t>r</a:t>
            </a:r>
            <a:r>
              <a:rPr lang="en-US" altLang="zh-CN" baseline="-25000" dirty="0" err="1"/>
              <a:t>p</a:t>
            </a:r>
            <a:r>
              <a:rPr lang="en-US" altLang="zh-CN" dirty="0"/>
              <a:t>=2</a:t>
            </a:r>
            <a:r>
              <a:rPr lang="zh-CN" altLang="zh-CN" dirty="0"/>
              <a:t>，阶值位数</a:t>
            </a:r>
            <a:r>
              <a:rPr lang="en-US" altLang="zh-CN" dirty="0"/>
              <a:t>p=2</a:t>
            </a:r>
            <a:r>
              <a:rPr lang="zh-CN" altLang="zh-CN" dirty="0"/>
              <a:t>，尾数基值</a:t>
            </a:r>
            <a:r>
              <a:rPr lang="en-US" altLang="zh-CN" dirty="0" err="1"/>
              <a:t>r</a:t>
            </a:r>
            <a:r>
              <a:rPr lang="en-US" altLang="zh-CN" baseline="-25000" dirty="0" err="1"/>
              <a:t>m</a:t>
            </a:r>
            <a:r>
              <a:rPr lang="en-US" altLang="zh-CN" dirty="0"/>
              <a:t>=10</a:t>
            </a:r>
            <a:r>
              <a:rPr lang="zh-CN" altLang="zh-CN" dirty="0"/>
              <a:t>，以</a:t>
            </a:r>
            <a:r>
              <a:rPr lang="en-US" altLang="zh-CN" dirty="0" err="1"/>
              <a:t>r</a:t>
            </a:r>
            <a:r>
              <a:rPr lang="en-US" altLang="zh-CN" baseline="-25000" dirty="0" err="1"/>
              <a:t>m</a:t>
            </a:r>
            <a:r>
              <a:rPr lang="zh-CN" altLang="zh-CN" dirty="0"/>
              <a:t>为基的尾数位数</a:t>
            </a:r>
            <a:r>
              <a:rPr lang="en-US" altLang="zh-CN" dirty="0"/>
              <a:t>m’=1</a:t>
            </a:r>
            <a:r>
              <a:rPr lang="zh-CN" altLang="zh-CN" dirty="0"/>
              <a:t>。</a:t>
            </a:r>
            <a:endParaRPr lang="zh-CN" altLang="zh-CN" dirty="0"/>
          </a:p>
          <a:p>
            <a:pPr marL="0" indent="0">
              <a:buFont typeface="Wingdings" panose="05000000000000000000" pitchFamily="2" charset="2"/>
              <a:buNone/>
              <a:defRPr/>
            </a:pPr>
            <a:r>
              <a:rPr lang="zh-CN" altLang="en-US" dirty="0"/>
              <a:t>（</a:t>
            </a:r>
            <a:r>
              <a:rPr lang="en-US" altLang="zh-CN" dirty="0"/>
              <a:t>1</a:t>
            </a:r>
            <a:r>
              <a:rPr lang="zh-CN" altLang="en-US" dirty="0"/>
              <a:t>）</a:t>
            </a:r>
            <a:r>
              <a:rPr lang="zh-CN" altLang="zh-CN" dirty="0"/>
              <a:t>试计算在非负阶、正尾数、规格化情况下的最小尾数值、最大尾数值、最大阶值、可表示的最小值和最大值及可表示数的个数；</a:t>
            </a:r>
            <a:endParaRPr lang="zh-CN" altLang="zh-CN" dirty="0"/>
          </a:p>
          <a:p>
            <a:pPr marL="0" indent="0">
              <a:buFont typeface="Wingdings" panose="05000000000000000000" pitchFamily="2" charset="2"/>
              <a:buNone/>
              <a:defRPr/>
            </a:pPr>
            <a:r>
              <a:rPr lang="zh-CN" altLang="en-US" dirty="0"/>
              <a:t>（</a:t>
            </a:r>
            <a:r>
              <a:rPr lang="en-US" altLang="zh-CN" dirty="0"/>
              <a:t>2</a:t>
            </a:r>
            <a:r>
              <a:rPr lang="zh-CN" altLang="en-US" dirty="0"/>
              <a:t>）</a:t>
            </a:r>
            <a:r>
              <a:rPr lang="zh-CN" altLang="zh-CN" dirty="0"/>
              <a:t>对于</a:t>
            </a:r>
            <a:r>
              <a:rPr lang="en-US" altLang="zh-CN" dirty="0" err="1"/>
              <a:t>r</a:t>
            </a:r>
            <a:r>
              <a:rPr lang="en-US" altLang="zh-CN" baseline="-25000" dirty="0" err="1"/>
              <a:t>p</a:t>
            </a:r>
            <a:r>
              <a:rPr lang="en-US" altLang="zh-CN" dirty="0"/>
              <a:t>=2</a:t>
            </a:r>
            <a:r>
              <a:rPr lang="zh-CN" altLang="zh-CN" dirty="0"/>
              <a:t>，</a:t>
            </a:r>
            <a:r>
              <a:rPr lang="en-US" altLang="zh-CN" dirty="0"/>
              <a:t>p=2</a:t>
            </a:r>
            <a:r>
              <a:rPr lang="zh-CN" altLang="zh-CN" dirty="0"/>
              <a:t>，</a:t>
            </a:r>
            <a:r>
              <a:rPr lang="en-US" altLang="zh-CN" dirty="0" err="1"/>
              <a:t>r</a:t>
            </a:r>
            <a:r>
              <a:rPr lang="en-US" altLang="zh-CN" baseline="-25000" dirty="0" err="1"/>
              <a:t>m</a:t>
            </a:r>
            <a:r>
              <a:rPr lang="en-US" altLang="zh-CN" dirty="0"/>
              <a:t>=4</a:t>
            </a:r>
            <a:r>
              <a:rPr lang="zh-CN" altLang="zh-CN" dirty="0"/>
              <a:t>，</a:t>
            </a:r>
            <a:r>
              <a:rPr lang="en-US" altLang="zh-CN" dirty="0"/>
              <a:t>m’=2</a:t>
            </a:r>
            <a:r>
              <a:rPr lang="zh-CN" altLang="zh-CN" dirty="0"/>
              <a:t>，重复以上计算。</a:t>
            </a:r>
            <a:endParaRPr lang="zh-CN" altLang="zh-CN" dirty="0"/>
          </a:p>
          <a:p>
            <a:pPr>
              <a:defRPr/>
            </a:pP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a:t>【</a:t>
            </a:r>
            <a:r>
              <a:rPr lang="zh-CN" altLang="en-US">
                <a:sym typeface="+mn-ea"/>
              </a:rPr>
              <a:t>练习题</a:t>
            </a:r>
            <a:r>
              <a:rPr lang="en-US" altLang="zh-CN"/>
              <a:t>】</a:t>
            </a:r>
            <a:endParaRPr lang="zh-CN" altLang="en-US"/>
          </a:p>
        </p:txBody>
      </p:sp>
      <p:sp>
        <p:nvSpPr>
          <p:cNvPr id="3" name="内容占位符 2"/>
          <p:cNvSpPr>
            <a:spLocks noGrp="1"/>
          </p:cNvSpPr>
          <p:nvPr>
            <p:ph idx="1"/>
          </p:nvPr>
        </p:nvSpPr>
        <p:spPr>
          <a:xfrm>
            <a:off x="469900" y="1022350"/>
            <a:ext cx="8674100" cy="5727700"/>
          </a:xfrm>
        </p:spPr>
        <p:txBody>
          <a:bodyPr/>
          <a:lstStyle/>
          <a:p>
            <a:pPr>
              <a:defRPr/>
            </a:pPr>
            <a:r>
              <a:rPr lang="zh-CN" altLang="zh-CN" sz="2000" dirty="0"/>
              <a:t>浮点数系统使用阶基</a:t>
            </a:r>
            <a:r>
              <a:rPr lang="en-US" altLang="zh-CN" sz="2000" dirty="0" err="1"/>
              <a:t>r</a:t>
            </a:r>
            <a:r>
              <a:rPr lang="en-US" altLang="zh-CN" sz="2000" baseline="-25000" dirty="0" err="1"/>
              <a:t>p</a:t>
            </a:r>
            <a:r>
              <a:rPr lang="en-US" altLang="zh-CN" sz="2000" dirty="0"/>
              <a:t>=2</a:t>
            </a:r>
            <a:r>
              <a:rPr lang="zh-CN" altLang="zh-CN" sz="2000" dirty="0"/>
              <a:t>，阶值位数</a:t>
            </a:r>
            <a:r>
              <a:rPr lang="en-US" altLang="zh-CN" sz="2000" dirty="0"/>
              <a:t>p=2</a:t>
            </a:r>
            <a:r>
              <a:rPr lang="zh-CN" altLang="zh-CN" sz="2000" dirty="0"/>
              <a:t>，尾数基值</a:t>
            </a:r>
            <a:r>
              <a:rPr lang="en-US" altLang="zh-CN" sz="2000" dirty="0" err="1"/>
              <a:t>r</a:t>
            </a:r>
            <a:r>
              <a:rPr lang="en-US" altLang="zh-CN" sz="2000" baseline="-25000" dirty="0" err="1"/>
              <a:t>m</a:t>
            </a:r>
            <a:r>
              <a:rPr lang="en-US" altLang="zh-CN" sz="2000" dirty="0"/>
              <a:t>=10</a:t>
            </a:r>
            <a:r>
              <a:rPr lang="zh-CN" altLang="zh-CN" sz="2000" dirty="0"/>
              <a:t>，以</a:t>
            </a:r>
            <a:r>
              <a:rPr lang="en-US" altLang="zh-CN" sz="2000" dirty="0" err="1"/>
              <a:t>r</a:t>
            </a:r>
            <a:r>
              <a:rPr lang="en-US" altLang="zh-CN" sz="2000" baseline="-25000" dirty="0" err="1"/>
              <a:t>m</a:t>
            </a:r>
            <a:r>
              <a:rPr lang="zh-CN" altLang="zh-CN" sz="2000" dirty="0"/>
              <a:t>为基的尾数位数</a:t>
            </a:r>
            <a:r>
              <a:rPr lang="en-US" altLang="zh-CN" sz="2000" dirty="0"/>
              <a:t>m’=1</a:t>
            </a:r>
            <a:r>
              <a:rPr lang="zh-CN" altLang="zh-CN" sz="2000" dirty="0"/>
              <a:t>。</a:t>
            </a:r>
            <a:endParaRPr lang="zh-CN" altLang="zh-CN" sz="2000" dirty="0"/>
          </a:p>
          <a:p>
            <a:pPr marL="0" indent="0">
              <a:buFont typeface="Wingdings" panose="05000000000000000000" pitchFamily="2" charset="2"/>
              <a:buNone/>
              <a:defRPr/>
            </a:pPr>
            <a:r>
              <a:rPr lang="zh-CN" altLang="en-US" sz="2000" dirty="0"/>
              <a:t>（</a:t>
            </a:r>
            <a:r>
              <a:rPr lang="en-US" altLang="zh-CN" sz="2000" dirty="0"/>
              <a:t>1</a:t>
            </a:r>
            <a:r>
              <a:rPr lang="zh-CN" altLang="en-US" sz="2000" dirty="0"/>
              <a:t>）</a:t>
            </a:r>
            <a:r>
              <a:rPr lang="zh-CN" altLang="zh-CN" sz="2000" dirty="0"/>
              <a:t>试计算在非负阶、正尾数、规格化情况下的最小尾数值、最大尾数值、最大阶值、可表示的最小值和最大值及可表示数的个数；</a:t>
            </a:r>
            <a:endParaRPr lang="en-US" altLang="zh-CN" sz="2000" dirty="0"/>
          </a:p>
          <a:p>
            <a:pPr marL="0" indent="0">
              <a:buFont typeface="Wingdings" panose="05000000000000000000" pitchFamily="2" charset="2"/>
              <a:buNone/>
              <a:defRPr/>
            </a:pPr>
            <a:r>
              <a:rPr lang="zh-CN" altLang="zh-CN" dirty="0">
                <a:solidFill>
                  <a:srgbClr val="FF0000"/>
                </a:solidFill>
              </a:rPr>
              <a:t>【解答】</a:t>
            </a:r>
            <a:endParaRPr lang="zh-CN" altLang="zh-CN" dirty="0">
              <a:solidFill>
                <a:srgbClr val="FF0000"/>
              </a:solidFill>
            </a:endParaRPr>
          </a:p>
          <a:p>
            <a:pPr marL="0" indent="0">
              <a:buFont typeface="Wingdings" panose="05000000000000000000" pitchFamily="2" charset="2"/>
              <a:buNone/>
              <a:defRPr/>
            </a:pPr>
            <a:r>
              <a:rPr lang="zh-CN" altLang="zh-CN" sz="2400" dirty="0">
                <a:latin typeface="Times New Roman" panose="02020603050405020304" pitchFamily="18" charset="0"/>
                <a:cs typeface="Times New Roman" panose="02020603050405020304" pitchFamily="18" charset="0"/>
              </a:rPr>
              <a:t>在非负阶、正尾数、规格化情况下：</a:t>
            </a:r>
            <a:endParaRPr lang="zh-CN" altLang="zh-CN" sz="2400" dirty="0">
              <a:latin typeface="Times New Roman" panose="02020603050405020304" pitchFamily="18" charset="0"/>
              <a:cs typeface="Times New Roman" panose="02020603050405020304" pitchFamily="18" charset="0"/>
            </a:endParaRPr>
          </a:p>
          <a:p>
            <a:pPr>
              <a:defRPr/>
            </a:pPr>
            <a:r>
              <a:rPr lang="zh-CN" altLang="zh-CN" sz="2400" dirty="0">
                <a:latin typeface="Times New Roman" panose="02020603050405020304" pitchFamily="18" charset="0"/>
                <a:cs typeface="Times New Roman" panose="02020603050405020304" pitchFamily="18" charset="0"/>
              </a:rPr>
              <a:t>最小尾数值为</a:t>
            </a:r>
            <a:r>
              <a:rPr lang="en-US" altLang="zh-CN" sz="2400" dirty="0">
                <a:latin typeface="Times New Roman" panose="02020603050405020304" pitchFamily="18" charset="0"/>
                <a:cs typeface="Times New Roman" panose="02020603050405020304" pitchFamily="18" charset="0"/>
              </a:rPr>
              <a:t> r</a:t>
            </a:r>
            <a:r>
              <a:rPr lang="en-US" altLang="zh-CN" sz="2400" baseline="-25000" dirty="0">
                <a:latin typeface="Times New Roman" panose="02020603050405020304" pitchFamily="18" charset="0"/>
                <a:cs typeface="Times New Roman" panose="02020603050405020304" pitchFamily="18" charset="0"/>
              </a:rPr>
              <a:t>m</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=10</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=0.1</a:t>
            </a:r>
            <a:endParaRPr lang="zh-CN" altLang="zh-CN" sz="2400" dirty="0">
              <a:latin typeface="Times New Roman" panose="02020603050405020304" pitchFamily="18" charset="0"/>
              <a:cs typeface="Times New Roman" panose="02020603050405020304" pitchFamily="18" charset="0"/>
            </a:endParaRPr>
          </a:p>
          <a:p>
            <a:pPr>
              <a:defRPr/>
            </a:pPr>
            <a:r>
              <a:rPr lang="zh-CN" altLang="zh-CN" sz="2400" dirty="0">
                <a:latin typeface="Times New Roman" panose="02020603050405020304" pitchFamily="18" charset="0"/>
                <a:cs typeface="Times New Roman" panose="02020603050405020304" pitchFamily="18" charset="0"/>
              </a:rPr>
              <a:t>最大尾数值为 </a:t>
            </a:r>
            <a:r>
              <a:rPr lang="en-US" altLang="zh-CN" sz="2400" dirty="0">
                <a:latin typeface="Times New Roman" panose="02020603050405020304" pitchFamily="18" charset="0"/>
                <a:cs typeface="Times New Roman" panose="02020603050405020304" pitchFamily="18" charset="0"/>
              </a:rPr>
              <a:t>1-r</a:t>
            </a:r>
            <a:r>
              <a:rPr lang="en-US" altLang="zh-CN" sz="2400" baseline="-25000" dirty="0">
                <a:latin typeface="Times New Roman" panose="02020603050405020304" pitchFamily="18" charset="0"/>
                <a:cs typeface="Times New Roman" panose="02020603050405020304" pitchFamily="18" charset="0"/>
              </a:rPr>
              <a:t>m</a:t>
            </a:r>
            <a:r>
              <a:rPr lang="en-US" altLang="zh-CN" sz="2400" baseline="30000" dirty="0">
                <a:latin typeface="Times New Roman" panose="02020603050405020304" pitchFamily="18" charset="0"/>
                <a:cs typeface="Times New Roman" panose="02020603050405020304" pitchFamily="18" charset="0"/>
              </a:rPr>
              <a:t>-m’</a:t>
            </a:r>
            <a:r>
              <a:rPr lang="en-US" altLang="zh-CN" sz="2400" dirty="0">
                <a:latin typeface="Times New Roman" panose="02020603050405020304" pitchFamily="18" charset="0"/>
                <a:cs typeface="Times New Roman" panose="02020603050405020304" pitchFamily="18" charset="0"/>
              </a:rPr>
              <a:t>=1-10</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=0.9</a:t>
            </a:r>
            <a:endParaRPr lang="zh-CN" altLang="zh-CN" sz="2400" dirty="0">
              <a:latin typeface="Times New Roman" panose="02020603050405020304" pitchFamily="18" charset="0"/>
              <a:cs typeface="Times New Roman" panose="02020603050405020304" pitchFamily="18" charset="0"/>
            </a:endParaRPr>
          </a:p>
          <a:p>
            <a:pPr>
              <a:defRPr/>
            </a:pPr>
            <a:r>
              <a:rPr lang="zh-CN" altLang="zh-CN" sz="2400" dirty="0">
                <a:latin typeface="Times New Roman" panose="02020603050405020304" pitchFamily="18" charset="0"/>
                <a:cs typeface="Times New Roman" panose="02020603050405020304" pitchFamily="18" charset="0"/>
              </a:rPr>
              <a:t>最大阶值为 </a:t>
            </a:r>
            <a:r>
              <a:rPr lang="en-US" altLang="zh-CN" sz="2400" dirty="0">
                <a:latin typeface="Times New Roman" panose="02020603050405020304" pitchFamily="18" charset="0"/>
                <a:cs typeface="Times New Roman" panose="02020603050405020304" pitchFamily="18" charset="0"/>
              </a:rPr>
              <a:t>  2</a:t>
            </a:r>
            <a:r>
              <a:rPr lang="en-US" altLang="zh-CN" sz="2400" baseline="30000"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-1=2</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-1=3</a:t>
            </a:r>
            <a:endParaRPr lang="zh-CN" altLang="zh-CN" sz="2400" dirty="0">
              <a:latin typeface="Times New Roman" panose="02020603050405020304" pitchFamily="18" charset="0"/>
              <a:cs typeface="Times New Roman" panose="02020603050405020304" pitchFamily="18" charset="0"/>
            </a:endParaRPr>
          </a:p>
          <a:p>
            <a:pPr>
              <a:defRPr/>
            </a:pPr>
            <a:r>
              <a:rPr lang="zh-CN" altLang="zh-CN" sz="2400" dirty="0">
                <a:latin typeface="Times New Roman" panose="02020603050405020304" pitchFamily="18" charset="0"/>
                <a:cs typeface="Times New Roman" panose="02020603050405020304" pitchFamily="18" charset="0"/>
              </a:rPr>
              <a:t>可表示的最小值为  </a:t>
            </a:r>
            <a:r>
              <a:rPr lang="en-US" altLang="zh-CN" sz="2400" dirty="0">
                <a:latin typeface="Times New Roman" panose="02020603050405020304" pitchFamily="18" charset="0"/>
                <a:cs typeface="Times New Roman" panose="02020603050405020304" pitchFamily="18" charset="0"/>
              </a:rPr>
              <a:t>r</a:t>
            </a:r>
            <a:r>
              <a:rPr lang="en-US" altLang="zh-CN" sz="2400" baseline="-25000" dirty="0">
                <a:latin typeface="Times New Roman" panose="02020603050405020304" pitchFamily="18" charset="0"/>
                <a:cs typeface="Times New Roman" panose="02020603050405020304" pitchFamily="18" charset="0"/>
              </a:rPr>
              <a:t>m</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=10</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=0.1</a:t>
            </a:r>
            <a:endParaRPr lang="zh-CN" altLang="zh-CN" sz="2400" dirty="0">
              <a:latin typeface="Times New Roman" panose="02020603050405020304" pitchFamily="18" charset="0"/>
              <a:cs typeface="Times New Roman" panose="02020603050405020304" pitchFamily="18" charset="0"/>
            </a:endParaRPr>
          </a:p>
          <a:p>
            <a:pPr>
              <a:defRPr/>
            </a:pPr>
            <a:r>
              <a:rPr lang="zh-CN" altLang="zh-CN" sz="2400" dirty="0">
                <a:latin typeface="Times New Roman" panose="02020603050405020304" pitchFamily="18" charset="0"/>
                <a:cs typeface="Times New Roman" panose="02020603050405020304" pitchFamily="18" charset="0"/>
              </a:rPr>
              <a:t>可表示的最大值为  </a:t>
            </a:r>
            <a:r>
              <a:rPr lang="en-US" altLang="zh-CN" sz="2400" dirty="0">
                <a:latin typeface="Times New Roman" panose="02020603050405020304" pitchFamily="18" charset="0"/>
                <a:cs typeface="Times New Roman" panose="02020603050405020304" pitchFamily="18" charset="0"/>
              </a:rPr>
              <a:t>r</a:t>
            </a:r>
            <a:r>
              <a:rPr lang="en-US" altLang="zh-CN" sz="2400" baseline="-25000" dirty="0">
                <a:latin typeface="Times New Roman" panose="02020603050405020304" pitchFamily="18" charset="0"/>
                <a:cs typeface="Times New Roman" panose="02020603050405020304" pitchFamily="18" charset="0"/>
              </a:rPr>
              <a:t>m</a:t>
            </a:r>
            <a:r>
              <a:rPr lang="en-US" altLang="zh-CN" sz="2400" baseline="30000" dirty="0">
                <a:latin typeface="Times New Roman" panose="02020603050405020304" pitchFamily="18" charset="0"/>
                <a:cs typeface="Times New Roman" panose="02020603050405020304" pitchFamily="18" charset="0"/>
              </a:rPr>
              <a:t>2p-1</a:t>
            </a:r>
            <a:r>
              <a:rPr lang="en-US" altLang="zh-CN"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1-r</a:t>
            </a:r>
            <a:r>
              <a:rPr lang="en-US" altLang="zh-CN" sz="2400" baseline="-25000" dirty="0">
                <a:latin typeface="Times New Roman" panose="02020603050405020304" pitchFamily="18" charset="0"/>
                <a:cs typeface="Times New Roman" panose="02020603050405020304" pitchFamily="18" charset="0"/>
              </a:rPr>
              <a:t>m</a:t>
            </a:r>
            <a:r>
              <a:rPr lang="en-US" altLang="zh-CN" sz="2400" baseline="30000" dirty="0">
                <a:latin typeface="Times New Roman" panose="02020603050405020304" pitchFamily="18" charset="0"/>
                <a:cs typeface="Times New Roman" panose="02020603050405020304" pitchFamily="18" charset="0"/>
              </a:rPr>
              <a:t>-m’</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=10</a:t>
            </a:r>
            <a:r>
              <a:rPr lang="en-US" altLang="zh-CN" sz="2400" baseline="30000" dirty="0">
                <a:latin typeface="Times New Roman" panose="02020603050405020304" pitchFamily="18" charset="0"/>
                <a:cs typeface="Times New Roman" panose="02020603050405020304" pitchFamily="18" charset="0"/>
              </a:rPr>
              <a:t>4-1</a:t>
            </a:r>
            <a:r>
              <a:rPr lang="en-US" altLang="zh-CN"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1-10</a:t>
            </a:r>
            <a:r>
              <a:rPr lang="en-US" altLang="zh-CN" sz="2400" baseline="300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=1000*0.9=900</a:t>
            </a:r>
            <a:endParaRPr lang="zh-CN" altLang="zh-CN" sz="2400" dirty="0">
              <a:latin typeface="Times New Roman" panose="02020603050405020304" pitchFamily="18" charset="0"/>
              <a:cs typeface="Times New Roman" panose="02020603050405020304" pitchFamily="18" charset="0"/>
            </a:endParaRPr>
          </a:p>
          <a:p>
            <a:pPr>
              <a:defRPr/>
            </a:pPr>
            <a:r>
              <a:rPr lang="zh-CN" altLang="zh-CN" sz="2400" dirty="0">
                <a:latin typeface="Times New Roman" panose="02020603050405020304" pitchFamily="18" charset="0"/>
                <a:cs typeface="Times New Roman" panose="02020603050405020304" pitchFamily="18" charset="0"/>
              </a:rPr>
              <a:t>可表示数的个数为 </a:t>
            </a:r>
            <a:r>
              <a:rPr lang="en-US" altLang="zh-CN" sz="2400" dirty="0">
                <a:latin typeface="Times New Roman" panose="02020603050405020304" pitchFamily="18" charset="0"/>
                <a:cs typeface="Times New Roman" panose="02020603050405020304" pitchFamily="18" charset="0"/>
              </a:rPr>
              <a:t> 2</a:t>
            </a:r>
            <a:r>
              <a:rPr lang="en-US" altLang="zh-CN" sz="2400" baseline="30000" dirty="0">
                <a:latin typeface="Times New Roman" panose="02020603050405020304" pitchFamily="18" charset="0"/>
                <a:cs typeface="Times New Roman" panose="02020603050405020304" pitchFamily="18" charset="0"/>
              </a:rPr>
              <a:t>p</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r</a:t>
            </a:r>
            <a:r>
              <a:rPr lang="en-US" altLang="zh-CN" sz="2400" baseline="-25000" dirty="0" err="1">
                <a:latin typeface="Times New Roman" panose="02020603050405020304" pitchFamily="18" charset="0"/>
                <a:cs typeface="Times New Roman" panose="02020603050405020304" pitchFamily="18" charset="0"/>
              </a:rPr>
              <a:t>m</a:t>
            </a:r>
            <a:r>
              <a:rPr lang="en-US" altLang="zh-CN" sz="2400" baseline="30000" dirty="0" err="1">
                <a:latin typeface="Times New Roman" panose="02020603050405020304" pitchFamily="18" charset="0"/>
                <a:cs typeface="Times New Roman" panose="02020603050405020304" pitchFamily="18" charset="0"/>
              </a:rPr>
              <a:t>m</a:t>
            </a:r>
            <a:r>
              <a:rPr lang="en-US" altLang="zh-CN" sz="2400" baseline="300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1-1/</a:t>
            </a:r>
            <a:r>
              <a:rPr lang="en-US" altLang="zh-CN" sz="2400" dirty="0" err="1">
                <a:latin typeface="Times New Roman" panose="02020603050405020304" pitchFamily="18" charset="0"/>
                <a:cs typeface="Times New Roman" panose="02020603050405020304" pitchFamily="18" charset="0"/>
              </a:rPr>
              <a:t>r</a:t>
            </a:r>
            <a:r>
              <a:rPr lang="en-US" altLang="zh-CN" sz="2400" baseline="-25000" dirty="0" err="1">
                <a:latin typeface="Times New Roman" panose="02020603050405020304" pitchFamily="18" charset="0"/>
                <a:cs typeface="Times New Roman" panose="02020603050405020304" pitchFamily="18" charset="0"/>
              </a:rPr>
              <a:t>m</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*10</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1-1/10</a:t>
            </a:r>
            <a:r>
              <a:rPr lang="zh-CN"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=4*10*0.9=36</a:t>
            </a:r>
            <a:endParaRPr lang="zh-CN" altLang="zh-CN" sz="2400"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endParaRPr lang="zh-CN" altLang="zh-C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2"/>
          <p:cNvSpPr>
            <a:spLocks noGrp="1"/>
          </p:cNvSpPr>
          <p:nvPr>
            <p:ph type="title"/>
          </p:nvPr>
        </p:nvSpPr>
        <p:spPr/>
        <p:txBody>
          <a:bodyPr vert="horz" wrap="square" lIns="91440" tIns="45720" rIns="91440" bIns="45720" anchor="ctr" anchorCtr="0"/>
          <a:p>
            <a:pPr eaLnBrk="1" hangingPunct="1"/>
            <a:r>
              <a:rPr lang="zh-CN" altLang="en-US" sz="3200" dirty="0">
                <a:solidFill>
                  <a:srgbClr val="000000"/>
                </a:solidFill>
                <a:latin typeface="黑体" panose="02010609060101010101" pitchFamily="49" charset="-122"/>
                <a:ea typeface="黑体" panose="02010609060101010101" pitchFamily="49" charset="-122"/>
              </a:rPr>
              <a:t>第2章 数据表示、寻址方式与指令系统</a:t>
            </a:r>
            <a:endParaRPr lang="zh-CN" altLang="en-US" sz="3200" dirty="0">
              <a:solidFill>
                <a:srgbClr val="000000"/>
              </a:solidFill>
              <a:latin typeface="黑体" panose="02010609060101010101" pitchFamily="49" charset="-122"/>
              <a:ea typeface="黑体" panose="02010609060101010101" pitchFamily="49" charset="-122"/>
            </a:endParaRPr>
          </a:p>
        </p:txBody>
      </p:sp>
      <p:pic>
        <p:nvPicPr>
          <p:cNvPr id="4" name="内容占位符 3"/>
          <p:cNvPicPr>
            <a:picLocks noChangeAspect="1"/>
          </p:cNvPicPr>
          <p:nvPr>
            <p:ph idx="1"/>
          </p:nvPr>
        </p:nvPicPr>
        <p:blipFill>
          <a:blip r:embed="rId1"/>
          <a:stretch>
            <a:fillRect/>
          </a:stretch>
        </p:blipFill>
        <p:spPr>
          <a:xfrm>
            <a:off x="260350" y="952500"/>
            <a:ext cx="4005580" cy="4953000"/>
          </a:xfrm>
          <a:prstGeom prst="rect">
            <a:avLst/>
          </a:prstGeom>
        </p:spPr>
      </p:pic>
      <p:pic>
        <p:nvPicPr>
          <p:cNvPr id="5" name="图片 4"/>
          <p:cNvPicPr>
            <a:picLocks noChangeAspect="1"/>
          </p:cNvPicPr>
          <p:nvPr/>
        </p:nvPicPr>
        <p:blipFill>
          <a:blip r:embed="rId2"/>
          <a:stretch>
            <a:fillRect/>
          </a:stretch>
        </p:blipFill>
        <p:spPr>
          <a:xfrm>
            <a:off x="4357370" y="952500"/>
            <a:ext cx="4471035" cy="495236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5205,&quot;width&quot;:11010}"/>
</p:tagLst>
</file>

<file path=ppt/tags/tag2.xml><?xml version="1.0" encoding="utf-8"?>
<p:tagLst xmlns:p="http://schemas.openxmlformats.org/presentationml/2006/main">
  <p:tag name="KSO_WM_UNIT_PLACING_PICTURE_USER_VIEWPORT" val="{&quot;height&quot;:7410,&quot;width&quot;:12735}"/>
</p:tagLst>
</file>

<file path=ppt/tags/tag3.xml><?xml version="1.0" encoding="utf-8"?>
<p:tagLst xmlns:p="http://schemas.openxmlformats.org/presentationml/2006/main">
  <p:tag name="KSO_WM_UNIT_TABLE_BEAUTIFY" val="smartTable{b91458c6-6ed9-46fd-99d6-a64ad3f7fce0}"/>
</p:tagLst>
</file>

<file path=ppt/theme/theme1.xml><?xml version="1.0" encoding="utf-8"?>
<a:theme xmlns:a="http://schemas.openxmlformats.org/drawingml/2006/main" name="Corporation">
  <a:themeElements>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fontScheme name="Corporation">
      <a:majorFont>
        <a:latin typeface="隶书"/>
        <a:ea typeface="隶书"/>
        <a:cs typeface=""/>
      </a:majorFont>
      <a:minorFont>
        <a:latin typeface="隶书"/>
        <a:ea typeface="隶书"/>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r" defTabSz="914400" rtl="0" eaLnBrk="0" fontAlgn="base" latinLnBrk="0" hangingPunct="0">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clrMap bg1="lt1" tx1="dk1" bg2="lt2" tx2="dk2" accent1="accent1" accent2="accent2" accent3="accent3" accent4="accent4" accent5="accent5" accent6="accent6" hlink="hlink" folHlink="folHlink"/>
    </a:extraClrScheme>
    <a:extraClrScheme>
      <a:clrScheme name="Corporation 2">
        <a:dk1>
          <a:srgbClr val="E1DC00"/>
        </a:dk1>
        <a:lt1>
          <a:srgbClr val="FFFFFF"/>
        </a:lt1>
        <a:dk2>
          <a:srgbClr val="DDDDDD"/>
        </a:dk2>
        <a:lt2>
          <a:srgbClr val="C0C0C0"/>
        </a:lt2>
        <a:accent1>
          <a:srgbClr val="008800"/>
        </a:accent1>
        <a:accent2>
          <a:srgbClr val="E0F5C7"/>
        </a:accent2>
        <a:accent3>
          <a:srgbClr val="FFFFFF"/>
        </a:accent3>
        <a:accent4>
          <a:srgbClr val="C0BC00"/>
        </a:accent4>
        <a:accent5>
          <a:srgbClr val="AAC3AA"/>
        </a:accent5>
        <a:accent6>
          <a:srgbClr val="CBDEB4"/>
        </a:accent6>
        <a:hlink>
          <a:srgbClr val="003300"/>
        </a:hlink>
        <a:folHlink>
          <a:srgbClr val="00CC66"/>
        </a:folHlink>
      </a:clrScheme>
      <a:clrMap bg1="lt1" tx1="dk1" bg2="lt2" tx2="dk2" accent1="accent1" accent2="accent2" accent3="accent3" accent4="accent4" accent5="accent5" accent6="accent6" hlink="hlink" folHlink="folHlink"/>
    </a:extraClrScheme>
    <a:extraClrScheme>
      <a:clrScheme name="Corporation 3">
        <a:dk1>
          <a:srgbClr val="00CC66"/>
        </a:dk1>
        <a:lt1>
          <a:srgbClr val="FFFFFF"/>
        </a:lt1>
        <a:dk2>
          <a:srgbClr val="DDDDDD"/>
        </a:dk2>
        <a:lt2>
          <a:srgbClr val="C0C0C0"/>
        </a:lt2>
        <a:accent1>
          <a:srgbClr val="BD9633"/>
        </a:accent1>
        <a:accent2>
          <a:srgbClr val="FFEDC9"/>
        </a:accent2>
        <a:accent3>
          <a:srgbClr val="FFFFFF"/>
        </a:accent3>
        <a:accent4>
          <a:srgbClr val="00AE56"/>
        </a:accent4>
        <a:accent5>
          <a:srgbClr val="DBC9AD"/>
        </a:accent5>
        <a:accent6>
          <a:srgbClr val="E7D7B6"/>
        </a:accent6>
        <a:hlink>
          <a:srgbClr val="68452A"/>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13400</Words>
  <Application>WPS 演示</Application>
  <PresentationFormat>全屏显示(4:3)</PresentationFormat>
  <Paragraphs>1066</Paragraphs>
  <Slides>94</Slides>
  <Notes>8</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11</vt:i4>
      </vt:variant>
      <vt:variant>
        <vt:lpstr>幻灯片标题</vt:lpstr>
      </vt:variant>
      <vt:variant>
        <vt:i4>94</vt:i4>
      </vt:variant>
    </vt:vector>
  </HeadingPairs>
  <TitlesOfParts>
    <vt:vector size="123" baseType="lpstr">
      <vt:lpstr>Arial</vt:lpstr>
      <vt:lpstr>宋体</vt:lpstr>
      <vt:lpstr>Wingdings</vt:lpstr>
      <vt:lpstr>Times New Roman</vt:lpstr>
      <vt:lpstr>隶书</vt:lpstr>
      <vt:lpstr>Verdana</vt:lpstr>
      <vt:lpstr>Gulim</vt:lpstr>
      <vt:lpstr>Malgun Gothic</vt:lpstr>
      <vt:lpstr>华文新魏</vt:lpstr>
      <vt:lpstr>黑体</vt:lpstr>
      <vt:lpstr>楷体_GB2312</vt:lpstr>
      <vt:lpstr>新宋体</vt:lpstr>
      <vt:lpstr>微软雅黑</vt:lpstr>
      <vt:lpstr>Arial Unicode MS</vt:lpstr>
      <vt:lpstr>等线</vt:lpstr>
      <vt:lpstr>楷体_GB2312</vt:lpstr>
      <vt:lpstr>华文中宋</vt:lpstr>
      <vt:lpstr>Corporation</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第2章  数据表示、寻址方式与指令系统</vt:lpstr>
      <vt:lpstr>第2章 数据表示、寻址方式与指令系统</vt:lpstr>
      <vt:lpstr>第2章 数据表示、寻址方式与指令系统</vt:lpstr>
      <vt:lpstr>第2章 数据表示、寻址方式与指令系统</vt:lpstr>
      <vt:lpstr>第2章 数据表示、寻址方式与指令系统</vt:lpstr>
      <vt:lpstr>2.1.1 数据表示与数据结构</vt:lpstr>
      <vt:lpstr>2.1.1 数据表示与数据结构</vt:lpstr>
      <vt:lpstr>2.1.1 数据表示与数据结构</vt:lpstr>
      <vt:lpstr>2.1.1 数据表示与数据结构</vt:lpstr>
      <vt:lpstr>2.1.1 数据表示与数据结构</vt:lpstr>
      <vt:lpstr>2.1.1 数据表示与数据结构</vt:lpstr>
      <vt:lpstr>2.1.1 数据表示与数据结构</vt:lpstr>
      <vt:lpstr>2.1.1 数据表示与数据结构</vt:lpstr>
      <vt:lpstr>2.1.1 数据表示与数据结构</vt:lpstr>
      <vt:lpstr>2.1.1 数据表示与数据结构</vt:lpstr>
      <vt:lpstr>第2章 数据表示、寻址方式与指令系统</vt:lpstr>
      <vt:lpstr>2.1.2 高级数据表示</vt:lpstr>
      <vt:lpstr>2.1.2 高级数据表示——标识符数据表示</vt:lpstr>
      <vt:lpstr>2.1.2 高级数据表示——标识符数据表示</vt:lpstr>
      <vt:lpstr>2.1.2 高级数据表示——标识符数据表示</vt:lpstr>
      <vt:lpstr>2.1.2 高级数据表示——标识符数据表示</vt:lpstr>
      <vt:lpstr>2.1.2 高级数据表示——标识符数据表示</vt:lpstr>
      <vt:lpstr>问题1：每个数据字因增设标志符，会增加程序所占的主存空间（可能）</vt:lpstr>
      <vt:lpstr>问题2：采用标志符会降低指令的执行速度</vt:lpstr>
      <vt:lpstr>2.1.2 高级数据表示——数据描述符数据表示</vt:lpstr>
      <vt:lpstr>2.1.2 高级数据表示——数据描述符数据表示</vt:lpstr>
      <vt:lpstr>2.1.2 高级数据表示——数据描述符数据表示</vt:lpstr>
      <vt:lpstr>2.1.2 高级数据表示——数据描述符数据表示</vt:lpstr>
      <vt:lpstr>2.1.2 高级数据表示——数据描述符数据表示</vt:lpstr>
      <vt:lpstr>2.1.2 高级数据表示</vt:lpstr>
      <vt:lpstr>2.1.2 高级数据表示——向量数组数据表示</vt:lpstr>
      <vt:lpstr>2.1.2 高级数据表示——向量数组数据表示</vt:lpstr>
      <vt:lpstr>2.1.2 高级数据表示——向量数组数据表示</vt:lpstr>
      <vt:lpstr>2.1.2 高级数据表示——向量数组数据表示</vt:lpstr>
      <vt:lpstr>2.1.2 高级数据表示——堆栈数据表示</vt:lpstr>
      <vt:lpstr>2.1.2 高级数据表示——堆栈数据表示</vt:lpstr>
      <vt:lpstr>2.1.2 高级数据表示——堆栈数据表示</vt:lpstr>
      <vt:lpstr>2.1.2 高级数据表示——堆栈数据表示</vt:lpstr>
      <vt:lpstr>2.1.2 高级数据表示——堆栈数据表示</vt:lpstr>
      <vt:lpstr>2.1.2 高级数据表示——堆栈数据表示</vt:lpstr>
      <vt:lpstr>2.1.3 引入数据表示的原则(简答题)</vt:lpstr>
      <vt:lpstr>2.1.3 引入数据表示的原则(简答题)</vt:lpstr>
      <vt:lpstr>2.1.3 引入数据表示的原则(简答题)</vt:lpstr>
      <vt:lpstr>2.1.3 引入数据表示的原则(简答题)</vt:lpstr>
      <vt:lpstr>2.1.3 引入数据表示的原则(简答题)</vt:lpstr>
      <vt:lpstr>2.1.3 引入数据表示的原则(简答题)</vt:lpstr>
      <vt:lpstr>第2章 数据表示、寻址方式与指令系统</vt:lpstr>
      <vt:lpstr>2.1.4 浮点数尾数基值的选择技术</vt:lpstr>
      <vt:lpstr>2.1.4 浮点数尾数基值的选择技术</vt:lpstr>
      <vt:lpstr>2.1.4 浮点数尾数基值的选择技术</vt:lpstr>
      <vt:lpstr>2.1.4 浮点数尾数基值的选择技术</vt:lpstr>
      <vt:lpstr>2.1.4 浮点数尾数基值的选择技术</vt:lpstr>
      <vt:lpstr>2.1.4 浮点数尾数基值的选择技术</vt:lpstr>
      <vt:lpstr>2.1.4 浮点数尾数基值的选择技术</vt:lpstr>
      <vt:lpstr>用JAVASCRIPT计算0.1+0.7的值</vt:lpstr>
      <vt:lpstr>2.1.4 浮点数尾数基值的选择技术</vt:lpstr>
      <vt:lpstr>2.1.4 浮点数尾数基值的选择技术</vt:lpstr>
      <vt:lpstr>2.1.4 浮点数尾数基值的选择技术</vt:lpstr>
      <vt:lpstr>2.1.4 浮点数尾数基值的选择技术</vt:lpstr>
      <vt:lpstr>2.1.4 浮点数尾数基值的选择技术</vt:lpstr>
      <vt:lpstr>2.1.4 浮点数尾数基值的选择技术</vt:lpstr>
      <vt:lpstr>2.1.4 浮点数尾数基值的选择技术</vt:lpstr>
      <vt:lpstr>2.1.4 浮点数尾数基值的选择技术</vt:lpstr>
      <vt:lpstr>2.1.4 浮点数尾数基值的选择技术</vt:lpstr>
      <vt:lpstr>PowerPoint 演示文稿</vt:lpstr>
      <vt:lpstr>PowerPoint 演示文稿</vt:lpstr>
      <vt:lpstr>2.1.4 浮点数尾数基值的选择技术</vt:lpstr>
      <vt:lpstr>2.1.4 浮点数尾数基值的选择技术</vt:lpstr>
      <vt:lpstr>PowerPoint 演示文稿</vt:lpstr>
      <vt:lpstr>PowerPoint 演示文稿</vt:lpstr>
      <vt:lpstr>2.1.4 浮点数尾数基值的选择技术</vt:lpstr>
      <vt:lpstr>2.1.4 浮点数尾数基值的选择技术</vt:lpstr>
      <vt:lpstr>第2章 数据表示、寻址方式与指令系统</vt:lpstr>
      <vt:lpstr>2.1.5 浮点数尾数的下溢处理方法</vt:lpstr>
      <vt:lpstr>2.1.5 浮点数尾数的下溢处理方法</vt:lpstr>
      <vt:lpstr>2.1.5 浮点数尾数的下溢处理方法——截断法</vt:lpstr>
      <vt:lpstr>2.1.5 浮点数尾数的下溢处理方法——截断法</vt:lpstr>
      <vt:lpstr>2.1.5 浮点数尾数的下溢处理方法——截断法</vt:lpstr>
      <vt:lpstr>2.1.5 浮点数尾数的下溢处理方法——舍入法</vt:lpstr>
      <vt:lpstr>2.1.5 浮点数尾数的下溢处理方法——舍入法</vt:lpstr>
      <vt:lpstr>2.1.5 浮点数尾数的下溢处理方法——舍入法</vt:lpstr>
      <vt:lpstr>2.1.5 浮点数尾数的下溢处理方法——恒置”1”法</vt:lpstr>
      <vt:lpstr>2.1.5 浮点数尾数的下溢处理方法——恒置”1”法</vt:lpstr>
      <vt:lpstr>2.1.5 浮点数尾数的下溢处理方法——恒置”1”法</vt:lpstr>
      <vt:lpstr>2.1.5 浮点数尾数的下溢处理方法——查表舍入法</vt:lpstr>
      <vt:lpstr>2.1.5 浮点数尾数的下溢处理方法——查表舍入法</vt:lpstr>
      <vt:lpstr>2.1.5 浮点数尾数的下溢处理方法——查表舍入法</vt:lpstr>
      <vt:lpstr>2.1.4 浮点数尾数基值大小和下溢处理方法的选择</vt:lpstr>
      <vt:lpstr>2.1.5 浮点数尾数的下溢处理方法——查表舍入法</vt:lpstr>
      <vt:lpstr>2.1.5 浮点数尾数的下溢处理方法</vt:lpstr>
      <vt:lpstr>第2章 数据表示、寻址方式与指令系统</vt:lpstr>
      <vt:lpstr>【练习题】</vt:lpstr>
      <vt:lpstr>【练习题】</vt:lpstr>
      <vt:lpstr>第2章 数据表示、寻址方式与指令系统</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040TGp_time_mono</dc:title>
  <dc:creator>ThemeGallery</dc:creator>
  <cp:lastModifiedBy>申林山</cp:lastModifiedBy>
  <cp:revision>2239</cp:revision>
  <dcterms:created xsi:type="dcterms:W3CDTF">2003-08-21T08:11:00Z</dcterms:created>
  <dcterms:modified xsi:type="dcterms:W3CDTF">2022-03-10T02:32:03Z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B9637986ED414CC48C7125A328D52BF8</vt:lpwstr>
  </property>
  <property fmtid="{D5CDD505-2E9C-101B-9397-08002B2CF9AE}" pid="3" name="KSOProductBuildVer">
    <vt:lpwstr>2052-11.1.0.11365</vt:lpwstr>
  </property>
</Properties>
</file>